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8.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4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93" r:id="rId4"/>
    <p:sldMasterId id="2147484256" r:id="rId5"/>
    <p:sldMasterId id="2147484268" r:id="rId6"/>
    <p:sldMasterId id="2147484280" r:id="rId7"/>
    <p:sldMasterId id="2147484298" r:id="rId8"/>
    <p:sldMasterId id="2147484367" r:id="rId9"/>
    <p:sldMasterId id="2147484405" r:id="rId10"/>
    <p:sldMasterId id="2147484439" r:id="rId11"/>
  </p:sldMasterIdLst>
  <p:notesMasterIdLst>
    <p:notesMasterId r:id="rId83"/>
  </p:notesMasterIdLst>
  <p:handoutMasterIdLst>
    <p:handoutMasterId r:id="rId84"/>
  </p:handoutMasterIdLst>
  <p:sldIdLst>
    <p:sldId id="2076137515" r:id="rId12"/>
    <p:sldId id="2076137591" r:id="rId13"/>
    <p:sldId id="328" r:id="rId14"/>
    <p:sldId id="2076137594" r:id="rId15"/>
    <p:sldId id="2076137593" r:id="rId16"/>
    <p:sldId id="2076137564" r:id="rId17"/>
    <p:sldId id="2076137568" r:id="rId18"/>
    <p:sldId id="2076137565" r:id="rId19"/>
    <p:sldId id="2076137559" r:id="rId20"/>
    <p:sldId id="2076137569" r:id="rId21"/>
    <p:sldId id="2076137575" r:id="rId22"/>
    <p:sldId id="2076137590" r:id="rId23"/>
    <p:sldId id="2076137576" r:id="rId24"/>
    <p:sldId id="2076137596" r:id="rId25"/>
    <p:sldId id="2076137588" r:id="rId26"/>
    <p:sldId id="2076137579" r:id="rId27"/>
    <p:sldId id="2076137561" r:id="rId28"/>
    <p:sldId id="2076137536" r:id="rId29"/>
    <p:sldId id="2076137583" r:id="rId30"/>
    <p:sldId id="2076137589" r:id="rId31"/>
    <p:sldId id="2076137533" r:id="rId32"/>
    <p:sldId id="2076137570" r:id="rId33"/>
    <p:sldId id="2076137578" r:id="rId34"/>
    <p:sldId id="2076137580" r:id="rId35"/>
    <p:sldId id="2076137571" r:id="rId36"/>
    <p:sldId id="2134805072" r:id="rId37"/>
    <p:sldId id="256" r:id="rId38"/>
    <p:sldId id="2076137595" r:id="rId39"/>
    <p:sldId id="2076137587" r:id="rId40"/>
    <p:sldId id="257" r:id="rId41"/>
    <p:sldId id="2076137585" r:id="rId42"/>
    <p:sldId id="2076137351" r:id="rId43"/>
    <p:sldId id="2393" r:id="rId44"/>
    <p:sldId id="2076137563" r:id="rId45"/>
    <p:sldId id="2134805073" r:id="rId46"/>
    <p:sldId id="2134805087" r:id="rId47"/>
    <p:sldId id="2076137581" r:id="rId48"/>
    <p:sldId id="2076137573" r:id="rId49"/>
    <p:sldId id="2076137539" r:id="rId50"/>
    <p:sldId id="2134805074" r:id="rId51"/>
    <p:sldId id="2134805090" r:id="rId52"/>
    <p:sldId id="2134805077" r:id="rId53"/>
    <p:sldId id="2134805083" r:id="rId54"/>
    <p:sldId id="2134805084" r:id="rId55"/>
    <p:sldId id="2134805085" r:id="rId56"/>
    <p:sldId id="2134805092" r:id="rId57"/>
    <p:sldId id="799" r:id="rId58"/>
    <p:sldId id="965" r:id="rId59"/>
    <p:sldId id="2076137492" r:id="rId60"/>
    <p:sldId id="2076137493" r:id="rId61"/>
    <p:sldId id="2076137494" r:id="rId62"/>
    <p:sldId id="2076137551" r:id="rId63"/>
    <p:sldId id="8475" r:id="rId64"/>
    <p:sldId id="2413" r:id="rId65"/>
    <p:sldId id="9971" r:id="rId66"/>
    <p:sldId id="2046" r:id="rId67"/>
    <p:sldId id="2076137528" r:id="rId68"/>
    <p:sldId id="2076137530" r:id="rId69"/>
    <p:sldId id="2134805078" r:id="rId70"/>
    <p:sldId id="2134805079" r:id="rId71"/>
    <p:sldId id="2134805080" r:id="rId72"/>
    <p:sldId id="2076137540" r:id="rId73"/>
    <p:sldId id="2076137553" r:id="rId74"/>
    <p:sldId id="2134805081" r:id="rId75"/>
    <p:sldId id="2134805082" r:id="rId76"/>
    <p:sldId id="2076137545" r:id="rId77"/>
    <p:sldId id="4848" r:id="rId78"/>
    <p:sldId id="2134805088" r:id="rId79"/>
    <p:sldId id="2134805091" r:id="rId80"/>
    <p:sldId id="2134805089" r:id="rId81"/>
    <p:sldId id="2076137508" r:id="rId82"/>
  </p:sldIdLst>
  <p:sldSz cx="12192000" cy="6858000"/>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4BEFFBE-1C53-46CF-82ED-CAB5B53C2F02}">
          <p14:sldIdLst>
            <p14:sldId id="2076137515"/>
            <p14:sldId id="2076137591"/>
          </p14:sldIdLst>
        </p14:section>
        <p14:section name="Campaign Introduction" id="{FA490EB2-FEC8-49C9-A5D3-1F66DB367A24}">
          <p14:sldIdLst>
            <p14:sldId id="328"/>
            <p14:sldId id="2076137594"/>
          </p14:sldIdLst>
        </p14:section>
        <p14:section name="Defense Industrial Base" id="{65886BAE-881D-4B42-A290-6983071A665A}">
          <p14:sldIdLst>
            <p14:sldId id="2076137593"/>
            <p14:sldId id="2076137564"/>
            <p14:sldId id="2076137568"/>
            <p14:sldId id="2076137565"/>
            <p14:sldId id="2076137559"/>
            <p14:sldId id="2076137569"/>
            <p14:sldId id="2076137575"/>
          </p14:sldIdLst>
        </p14:section>
        <p14:section name="CMMC Background" id="{D208F106-83D5-42B9-B7D7-2EE9684E8BE5}">
          <p14:sldIdLst>
            <p14:sldId id="2076137590"/>
            <p14:sldId id="2076137576"/>
            <p14:sldId id="2076137596"/>
            <p14:sldId id="2076137588"/>
            <p14:sldId id="2076137579"/>
            <p14:sldId id="2076137561"/>
            <p14:sldId id="2076137536"/>
            <p14:sldId id="2076137583"/>
            <p14:sldId id="2076137589"/>
            <p14:sldId id="2076137533"/>
            <p14:sldId id="2076137570"/>
            <p14:sldId id="2076137578"/>
            <p14:sldId id="2076137580"/>
          </p14:sldIdLst>
        </p14:section>
        <p14:section name="Campaign Execution" id="{DF37F23E-2D75-4413-B8A7-42838C8CDF81}">
          <p14:sldIdLst>
            <p14:sldId id="2076137571"/>
            <p14:sldId id="2134805072"/>
            <p14:sldId id="256"/>
            <p14:sldId id="2076137595"/>
            <p14:sldId id="2076137587"/>
            <p14:sldId id="257"/>
            <p14:sldId id="2076137585"/>
            <p14:sldId id="2076137351"/>
            <p14:sldId id="2393"/>
            <p14:sldId id="2076137563"/>
            <p14:sldId id="2134805073"/>
            <p14:sldId id="2134805087"/>
            <p14:sldId id="2076137581"/>
            <p14:sldId id="2076137573"/>
            <p14:sldId id="2076137539"/>
            <p14:sldId id="2134805074"/>
          </p14:sldIdLst>
        </p14:section>
        <p14:section name="Compliance" id="{6F817782-3023-4443-867D-EC166D51A42B}">
          <p14:sldIdLst>
            <p14:sldId id="2134805090"/>
            <p14:sldId id="2134805077"/>
            <p14:sldId id="2134805083"/>
            <p14:sldId id="2134805084"/>
            <p14:sldId id="2134805085"/>
            <p14:sldId id="2134805092"/>
            <p14:sldId id="799"/>
            <p14:sldId id="965"/>
            <p14:sldId id="2076137492"/>
            <p14:sldId id="2076137493"/>
            <p14:sldId id="2076137494"/>
            <p14:sldId id="2076137551"/>
          </p14:sldIdLst>
        </p14:section>
        <p14:section name="Data Enclaves vs. Going All-In" id="{E78B2D60-AD1F-4A4E-BACE-F098B9CC5153}">
          <p14:sldIdLst>
            <p14:sldId id="8475"/>
            <p14:sldId id="2413"/>
            <p14:sldId id="9971"/>
            <p14:sldId id="2046"/>
          </p14:sldIdLst>
        </p14:section>
        <p14:section name="Products, Services, and Resources" id="{68593D4A-1A3F-41BF-9AA1-3760C8911D1C}">
          <p14:sldIdLst>
            <p14:sldId id="2076137528"/>
            <p14:sldId id="2076137530"/>
            <p14:sldId id="2134805078"/>
            <p14:sldId id="2134805079"/>
            <p14:sldId id="2134805080"/>
            <p14:sldId id="2076137540"/>
            <p14:sldId id="2076137553"/>
            <p14:sldId id="2134805081"/>
            <p14:sldId id="2134805082"/>
            <p14:sldId id="2076137545"/>
            <p14:sldId id="4848"/>
            <p14:sldId id="2134805088"/>
            <p14:sldId id="2134805091"/>
            <p14:sldId id="2134805089"/>
            <p14:sldId id="20761375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10D9D41-03EF-FB85-4111-08773DF3E09A}" name="Maryam Rahmani" initials="MR" userId="S::mara@microsoft.com::5c10a33c-e848-47e1-a562-b94deff5150b" providerId="AD"/>
  <p188:author id="{844FC144-954D-074D-C8E0-BFA058B15D83}" name="Roger Longden" initials="RL" userId="S::rlongden@microsoft.com::7a083f77-40b0-45b2-9911-c884aa4c95ee" providerId="AD"/>
  <p188:author id="{6866EE4B-DEAC-7B83-D141-C272657CA909}" name="Selcin Turkarslan" initials="ST" userId="S::selcint@microsoft.com::cfdbd24d-2307-4e72-8365-cc10b1f0548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Sonal Pardeshi" initials="SP [2]" lastIdx="18" clrIdx="6">
    <p:extLst>
      <p:ext uri="{19B8F6BF-5375-455C-9EA6-DF929625EA0E}">
        <p15:presenceInfo xmlns:p15="http://schemas.microsoft.com/office/powerpoint/2012/main" userId="S::sopardes@microsoft.com::f11dd1f7-5a44-4634-beee-01a923417acf" providerId="AD"/>
      </p:ext>
    </p:extLst>
  </p:cmAuthor>
  <p:cmAuthor id="1" name="Rik Wright" initials="REW" lastIdx="1349" clrIdx="0">
    <p:extLst>
      <p:ext uri="{19B8F6BF-5375-455C-9EA6-DF929625EA0E}">
        <p15:presenceInfo xmlns:p15="http://schemas.microsoft.com/office/powerpoint/2012/main" userId="Rik Wright" providerId="None"/>
      </p:ext>
    </p:extLst>
  </p:cmAuthor>
  <p:cmAuthor id="8" name="Nick Louie" initials="NL" lastIdx="41" clrIdx="7">
    <p:extLst>
      <p:ext uri="{19B8F6BF-5375-455C-9EA6-DF929625EA0E}">
        <p15:presenceInfo xmlns:p15="http://schemas.microsoft.com/office/powerpoint/2012/main" userId="Nick Louie" providerId="None"/>
      </p:ext>
    </p:extLst>
  </p:cmAuthor>
  <p:cmAuthor id="2" name="Travis Nesse" initials="TN" lastIdx="349" clrIdx="1">
    <p:extLst>
      <p:ext uri="{19B8F6BF-5375-455C-9EA6-DF929625EA0E}">
        <p15:presenceInfo xmlns:p15="http://schemas.microsoft.com/office/powerpoint/2012/main" userId="Travis Nesse" providerId="None"/>
      </p:ext>
    </p:extLst>
  </p:cmAuthor>
  <p:cmAuthor id="9" name="Charlyne Sohtun [Chillibreeze]" initials="CS[" lastIdx="3" clrIdx="8">
    <p:extLst>
      <p:ext uri="{19B8F6BF-5375-455C-9EA6-DF929625EA0E}">
        <p15:presenceInfo xmlns:p15="http://schemas.microsoft.com/office/powerpoint/2012/main" userId="S-1-5-21-1030565955-3712907249-2040671997-1143" providerId="AD"/>
      </p:ext>
    </p:extLst>
  </p:cmAuthor>
  <p:cmAuthor id="3" name="Nathaniel D Marak [Chillibreeze]" initials="NDM[" lastIdx="1" clrIdx="2">
    <p:extLst>
      <p:ext uri="{19B8F6BF-5375-455C-9EA6-DF929625EA0E}">
        <p15:presenceInfo xmlns:p15="http://schemas.microsoft.com/office/powerpoint/2012/main" userId="Nathaniel D Marak [Chillibreeze]" providerId="None"/>
      </p:ext>
    </p:extLst>
  </p:cmAuthor>
  <p:cmAuthor id="10" name="Mary Lisa Newman" initials="MLN" lastIdx="6" clrIdx="9">
    <p:extLst>
      <p:ext uri="{19B8F6BF-5375-455C-9EA6-DF929625EA0E}">
        <p15:presenceInfo xmlns:p15="http://schemas.microsoft.com/office/powerpoint/2012/main" userId="Mary Lisa Newman" providerId="None"/>
      </p:ext>
    </p:extLst>
  </p:cmAuthor>
  <p:cmAuthor id="4" name="Sonal Pardeshi" initials="SP" lastIdx="24" clrIdx="3">
    <p:extLst>
      <p:ext uri="{19B8F6BF-5375-455C-9EA6-DF929625EA0E}">
        <p15:presenceInfo xmlns:p15="http://schemas.microsoft.com/office/powerpoint/2012/main" userId="S-1-5-21-2127521184-1604012920-1887927527-14332023" providerId="AD"/>
      </p:ext>
    </p:extLst>
  </p:cmAuthor>
  <p:cmAuthor id="11" name="Alison Shea (ALISON SHEA ATTORNEY AT LAW)" initials="AL" lastIdx="1" clrIdx="10">
    <p:extLst>
      <p:ext uri="{19B8F6BF-5375-455C-9EA6-DF929625EA0E}">
        <p15:presenceInfo xmlns:p15="http://schemas.microsoft.com/office/powerpoint/2012/main" userId="S::v-alissh@microsoft.com::dfe20b80-fa25-41cd-a5f3-4f562a282405" providerId="AD"/>
      </p:ext>
    </p:extLst>
  </p:cmAuthor>
  <p:cmAuthor id="5" name="Holly Kemp (Prime 8)" initials="HK(8" lastIdx="4" clrIdx="4">
    <p:extLst>
      <p:ext uri="{19B8F6BF-5375-455C-9EA6-DF929625EA0E}">
        <p15:presenceInfo xmlns:p15="http://schemas.microsoft.com/office/powerpoint/2012/main" userId="S-1-5-21-2127521184-1604012920-1887927527-23934772" providerId="AD"/>
      </p:ext>
    </p:extLst>
  </p:cmAuthor>
  <p:cmAuthor id="12" name="James Nesse" initials="JN" lastIdx="14" clrIdx="11">
    <p:extLst>
      <p:ext uri="{19B8F6BF-5375-455C-9EA6-DF929625EA0E}">
        <p15:presenceInfo xmlns:p15="http://schemas.microsoft.com/office/powerpoint/2012/main" userId="209d8c40762552e6" providerId="Windows Live"/>
      </p:ext>
    </p:extLst>
  </p:cmAuthor>
  <p:cmAuthor id="6" name="John Harvey" initials="JH" lastIdx="50" clrIdx="5">
    <p:extLst>
      <p:ext uri="{19B8F6BF-5375-455C-9EA6-DF929625EA0E}">
        <p15:presenceInfo xmlns:p15="http://schemas.microsoft.com/office/powerpoint/2012/main" userId="S-1-5-21-2127521184-1604012920-1887927527-32087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89898"/>
    <a:srgbClr val="FFC9C9"/>
    <a:srgbClr val="CFCFCF"/>
    <a:srgbClr val="232426"/>
    <a:srgbClr val="00A4EF"/>
    <a:srgbClr val="FFFFFF"/>
    <a:srgbClr val="C9C9C9"/>
    <a:srgbClr val="E6E6E6"/>
    <a:srgbClr val="223D66"/>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48" autoAdjust="0"/>
  </p:normalViewPr>
  <p:slideViewPr>
    <p:cSldViewPr snapToGrid="0">
      <p:cViewPr varScale="1">
        <p:scale>
          <a:sx n="79" d="100"/>
          <a:sy n="79" d="100"/>
        </p:scale>
        <p:origin x="1794"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2.xml"/><Relationship Id="rId90" Type="http://schemas.openxmlformats.org/officeDocument/2006/relationships/tableStyles" Target="tableStyles.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notesMaster" Target="notesMasters/notesMaster1.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4.xml"/><Relationship Id="rId71" Type="http://schemas.openxmlformats.org/officeDocument/2006/relationships/slide" Target="slides/slide60.xml"/><Relationship Id="rId9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presProps" Target="pres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Peralta" userId="45b910f6-9406-4030-a87e-cfc2a7150a61" providerId="ADAL" clId="{40074AAE-B1A0-4092-9289-DA064A05F518}"/>
    <pc:docChg chg="undo custSel modSld">
      <pc:chgData name="Jorge Peralta" userId="45b910f6-9406-4030-a87e-cfc2a7150a61" providerId="ADAL" clId="{40074AAE-B1A0-4092-9289-DA064A05F518}" dt="2021-05-05T13:06:10.183" v="1" actId="1076"/>
      <pc:docMkLst>
        <pc:docMk/>
      </pc:docMkLst>
      <pc:sldChg chg="modSp mod">
        <pc:chgData name="Jorge Peralta" userId="45b910f6-9406-4030-a87e-cfc2a7150a61" providerId="ADAL" clId="{40074AAE-B1A0-4092-9289-DA064A05F518}" dt="2021-05-05T13:06:10.183" v="1" actId="1076"/>
        <pc:sldMkLst>
          <pc:docMk/>
          <pc:sldMk cId="1149758748" sldId="2076137536"/>
        </pc:sldMkLst>
        <pc:picChg chg="mod">
          <ac:chgData name="Jorge Peralta" userId="45b910f6-9406-4030-a87e-cfc2a7150a61" providerId="ADAL" clId="{40074AAE-B1A0-4092-9289-DA064A05F518}" dt="2021-05-05T13:06:10.183" v="1" actId="1076"/>
          <ac:picMkLst>
            <pc:docMk/>
            <pc:sldMk cId="1149758748" sldId="2076137536"/>
            <ac:picMk id="4" creationId="{51094A99-736E-4F5B-B4E7-189F47993696}"/>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F5E-4D42-8F4B-17C9A5F9F7B9}"/>
              </c:ext>
            </c:extLst>
          </c:dPt>
          <c:dPt>
            <c:idx val="1"/>
            <c:bubble3D val="0"/>
            <c:spPr>
              <a:solidFill>
                <a:srgbClr val="0078D4">
                  <a:lumMod val="50000"/>
                </a:srgbClr>
              </a:solidFill>
              <a:ln w="19050">
                <a:solidFill>
                  <a:schemeClr val="lt1"/>
                </a:solidFill>
              </a:ln>
              <a:effectLst/>
            </c:spPr>
            <c:extLst>
              <c:ext xmlns:c16="http://schemas.microsoft.com/office/drawing/2014/chart" uri="{C3380CC4-5D6E-409C-BE32-E72D297353CC}">
                <c16:uniqueId val="{00000003-1F5E-4D42-8F4B-17C9A5F9F7B9}"/>
              </c:ext>
            </c:extLst>
          </c:dPt>
          <c:cat>
            <c:strRef>
              <c:f>Sheet1!$A$2:$A$3</c:f>
              <c:strCache>
                <c:ptCount val="2"/>
                <c:pt idx="0">
                  <c:v>Organization's responsibility</c:v>
                </c:pt>
                <c:pt idx="1">
                  <c:v>Microsoft's responsibility</c:v>
                </c:pt>
              </c:strCache>
            </c:strRef>
          </c:cat>
          <c:val>
            <c:numRef>
              <c:f>Sheet1!$B$2:$B$3</c:f>
              <c:numCache>
                <c:formatCode>0%</c:formatCode>
                <c:ptCount val="2"/>
                <c:pt idx="0">
                  <c:v>0.43</c:v>
                </c:pt>
                <c:pt idx="1">
                  <c:v>0.56999999999999995</c:v>
                </c:pt>
              </c:numCache>
            </c:numRef>
          </c:val>
          <c:extLst>
            <c:ext xmlns:c16="http://schemas.microsoft.com/office/drawing/2014/chart" uri="{C3380CC4-5D6E-409C-BE32-E72D297353CC}">
              <c16:uniqueId val="{00000004-1F5E-4D42-8F4B-17C9A5F9F7B9}"/>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Users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D155-4F20-A5D0-F22E11322A83}"/>
              </c:ext>
            </c:extLst>
          </c:dPt>
          <c:dLbls>
            <c:dLbl>
              <c:idx val="0"/>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48856572035402451"/>
                      <c:h val="0.21454017727612656"/>
                    </c:manualLayout>
                  </c15:layout>
                </c:ext>
                <c:ext xmlns:c16="http://schemas.microsoft.com/office/drawing/2014/chart" uri="{C3380CC4-5D6E-409C-BE32-E72D297353CC}">
                  <c16:uniqueId val="{00000001-D155-4F20-A5D0-F22E11322A83}"/>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c:f>
              <c:strCache>
                <c:ptCount val="1"/>
                <c:pt idx="0">
                  <c:v>On-Premises / Commercial</c:v>
                </c:pt>
              </c:strCache>
            </c:strRef>
          </c:cat>
          <c:val>
            <c:numRef>
              <c:f>Sheet1!$B$2</c:f>
              <c:numCache>
                <c:formatCode>General</c:formatCode>
                <c:ptCount val="1"/>
                <c:pt idx="0">
                  <c:v>100</c:v>
                </c:pt>
              </c:numCache>
            </c:numRef>
          </c:val>
          <c:extLst>
            <c:ext xmlns:c16="http://schemas.microsoft.com/office/drawing/2014/chart" uri="{C3380CC4-5D6E-409C-BE32-E72D297353CC}">
              <c16:uniqueId val="{00000000-D155-4F20-A5D0-F22E11322A83}"/>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Users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96AA-4C22-A1A9-40F660F6D609}"/>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96AA-4C22-A1A9-40F660F6D609}"/>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25415646226035182"/>
                      <c:h val="0.36375167039227146"/>
                    </c:manualLayout>
                  </c15:layout>
                </c:ext>
                <c:ext xmlns:c16="http://schemas.microsoft.com/office/drawing/2014/chart" uri="{C3380CC4-5D6E-409C-BE32-E72D297353CC}">
                  <c16:uniqueId val="{00000001-96AA-4C22-A1A9-40F660F6D609}"/>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96AA-4C22-A1A9-40F660F6D609}"/>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On-Premises / Commercial</c:v>
                </c:pt>
                <c:pt idx="1">
                  <c:v>GCC High</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96AA-4C22-A1A9-40F660F6D609}"/>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Users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7232-4953-B69B-EC7CFF5B77E0}"/>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7232-4953-B69B-EC7CFF5B77E0}"/>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7232-4953-B69B-EC7CFF5B77E0}"/>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7232-4953-B69B-EC7CFF5B77E0}"/>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Commercial</c:v>
                </c:pt>
                <c:pt idx="1">
                  <c:v>GCC High</c:v>
                </c:pt>
              </c:strCache>
            </c:strRef>
          </c:cat>
          <c:val>
            <c:numRef>
              <c:f>Sheet1!$B$2:$B$3</c:f>
              <c:numCache>
                <c:formatCode>General</c:formatCode>
                <c:ptCount val="2"/>
                <c:pt idx="0">
                  <c:v>0</c:v>
                </c:pt>
                <c:pt idx="1">
                  <c:v>100</c:v>
                </c:pt>
              </c:numCache>
            </c:numRef>
          </c:val>
          <c:extLst>
            <c:ext xmlns:c16="http://schemas.microsoft.com/office/drawing/2014/chart" uri="{C3380CC4-5D6E-409C-BE32-E72D297353CC}">
              <c16:uniqueId val="{00000002-7232-4953-B69B-EC7CFF5B77E0}"/>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Users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32BD-4923-8777-51F9E4F6B302}"/>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32BD-4923-8777-51F9E4F6B302}"/>
              </c:ext>
            </c:extLst>
          </c:dPt>
          <c:dLbls>
            <c:delete val="1"/>
          </c:dLbls>
          <c:cat>
            <c:strRef>
              <c:f>Sheet1!$A$2:$A$3</c:f>
              <c:strCache>
                <c:ptCount val="2"/>
                <c:pt idx="0">
                  <c:v>Commercial</c:v>
                </c:pt>
                <c:pt idx="1">
                  <c:v>Government</c:v>
                </c:pt>
              </c:strCache>
            </c:strRef>
          </c:cat>
          <c:val>
            <c:numRef>
              <c:f>Sheet1!$B$2:$B$3</c:f>
              <c:numCache>
                <c:formatCode>General</c:formatCode>
                <c:ptCount val="2"/>
                <c:pt idx="0">
                  <c:v>0</c:v>
                </c:pt>
                <c:pt idx="1">
                  <c:v>100</c:v>
                </c:pt>
              </c:numCache>
            </c:numRef>
          </c:val>
          <c:extLst>
            <c:ext xmlns:c16="http://schemas.microsoft.com/office/drawing/2014/chart" uri="{C3380CC4-5D6E-409C-BE32-E72D297353CC}">
              <c16:uniqueId val="{00000004-32BD-4923-8777-51F9E4F6B302}"/>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Users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1AD5-405D-BF71-DA132D10E41C}"/>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1AD5-405D-BF71-DA132D10E41C}"/>
              </c:ext>
            </c:extLst>
          </c:dPt>
          <c:dLbls>
            <c:delete val="1"/>
          </c:dLbls>
          <c:cat>
            <c:strRef>
              <c:f>Sheet1!$A$2:$A$3</c:f>
              <c:strCache>
                <c:ptCount val="2"/>
                <c:pt idx="0">
                  <c:v>Commercial</c:v>
                </c:pt>
                <c:pt idx="1">
                  <c:v>Government</c:v>
                </c:pt>
              </c:strCache>
            </c:strRef>
          </c:cat>
          <c:val>
            <c:numRef>
              <c:f>Sheet1!$B$2:$B$3</c:f>
              <c:numCache>
                <c:formatCode>General</c:formatCode>
                <c:ptCount val="2"/>
                <c:pt idx="0">
                  <c:v>0</c:v>
                </c:pt>
                <c:pt idx="1">
                  <c:v>100</c:v>
                </c:pt>
              </c:numCache>
            </c:numRef>
          </c:val>
          <c:extLst>
            <c:ext xmlns:c16="http://schemas.microsoft.com/office/drawing/2014/chart" uri="{C3380CC4-5D6E-409C-BE32-E72D297353CC}">
              <c16:uniqueId val="{00000004-1AD5-405D-BF71-DA132D10E41C}"/>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Users</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184C-4350-B7DA-D6819F3DC96E}"/>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184C-4350-B7DA-D6819F3DC96E}"/>
              </c:ext>
            </c:extLst>
          </c:dPt>
          <c:dLbls>
            <c:delete val="1"/>
          </c:dLbls>
          <c:cat>
            <c:strRef>
              <c:f>Sheet1!$A$2:$A$3</c:f>
              <c:strCache>
                <c:ptCount val="2"/>
                <c:pt idx="0">
                  <c:v>Commercial</c:v>
                </c:pt>
                <c:pt idx="1">
                  <c:v>Government</c:v>
                </c:pt>
              </c:strCache>
            </c:strRef>
          </c:cat>
          <c:val>
            <c:numRef>
              <c:f>Sheet1!$B$2:$B$3</c:f>
              <c:numCache>
                <c:formatCode>General</c:formatCode>
                <c:ptCount val="2"/>
                <c:pt idx="0">
                  <c:v>0</c:v>
                </c:pt>
                <c:pt idx="1">
                  <c:v>100</c:v>
                </c:pt>
              </c:numCache>
            </c:numRef>
          </c:val>
          <c:extLst>
            <c:ext xmlns:c16="http://schemas.microsoft.com/office/drawing/2014/chart" uri="{C3380CC4-5D6E-409C-BE32-E72D297353CC}">
              <c16:uniqueId val="{00000004-184C-4350-B7DA-D6819F3DC96E}"/>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hyperlink" Target="https://www.microsoft.com/en-us/solution-providers/partnerdetails/kamind-it-inc_f6f97cd5-adf6-4da7-b72b-b4f0f6237046/36ab8f5c-e001-42c0-a0a7-b89b3b3ec3cf" TargetMode="External"/><Relationship Id="rId13" Type="http://schemas.openxmlformats.org/officeDocument/2006/relationships/hyperlink" Target="https://www.microsoft.com/en-us/solution-providers/partnerdetails/summit-7-systems-inc_0f93332f-2ca9-4265-9897-dbcf8034effa/b236e8df-70d9-4bc2-a3d7-4e033247effa" TargetMode="External"/><Relationship Id="rId18" Type="http://schemas.openxmlformats.org/officeDocument/2006/relationships/image" Target="../media/image149.png"/><Relationship Id="rId26" Type="http://schemas.openxmlformats.org/officeDocument/2006/relationships/image" Target="../media/image157.png"/><Relationship Id="rId3" Type="http://schemas.openxmlformats.org/officeDocument/2006/relationships/hyperlink" Target="https://www.microsoft.com/en-us/solution-providers/partnerdetails/c3-integrated-solutions_c33183dc-bc4c-423d-b67c-ae92ece5b855/5a68f230-7b29-4149-a5c0-fd0e29db0dd4" TargetMode="External"/><Relationship Id="rId21" Type="http://schemas.openxmlformats.org/officeDocument/2006/relationships/image" Target="../media/image152.png"/><Relationship Id="rId7" Type="http://schemas.openxmlformats.org/officeDocument/2006/relationships/hyperlink" Target="https://www.microsoft.com/en-us/solution-providers/partnerdetails/insight_7c70c055-d83e-420c-8645-615d9b242d59/6f67b8a9-a44a-4264-949f-ccf49411b174" TargetMode="External"/><Relationship Id="rId12" Type="http://schemas.openxmlformats.org/officeDocument/2006/relationships/hyperlink" Target="https://www.microsoft.com/en-us/solution-providers/partnerdetails/quzara-llc_bff2b4c4-6d55-43fb-92f0-ce245b93b23f/a14c9c8b-53ec-4c1d-9d5b-2f330cb31087" TargetMode="External"/><Relationship Id="rId17" Type="http://schemas.openxmlformats.org/officeDocument/2006/relationships/image" Target="../media/image148.png"/><Relationship Id="rId25" Type="http://schemas.openxmlformats.org/officeDocument/2006/relationships/image" Target="../media/image156.png"/><Relationship Id="rId2" Type="http://schemas.openxmlformats.org/officeDocument/2006/relationships/hyperlink" Target="https://www.microsoft.com/en-us/solution-providers/partnerdetails/bluevoyant_172f0077-e962-407c-86e2-20b3cd881b2c/c8ae6e65-c0a9-4776-968c-b38860f4e892" TargetMode="External"/><Relationship Id="rId16" Type="http://schemas.openxmlformats.org/officeDocument/2006/relationships/image" Target="../media/image147.png"/><Relationship Id="rId20" Type="http://schemas.openxmlformats.org/officeDocument/2006/relationships/image" Target="../media/image151.png"/><Relationship Id="rId1" Type="http://schemas.openxmlformats.org/officeDocument/2006/relationships/hyperlink" Target="https://www.microsoft.com/en-us/solution-providers/partnerdetails/ardalyst_d0b83807-13ca-40ce-b89a-8d8e2150ada4/9e45eda3-51d4-4233-8cf4-43f277adb416" TargetMode="External"/><Relationship Id="rId6" Type="http://schemas.openxmlformats.org/officeDocument/2006/relationships/hyperlink" Target="https://www.microsoft.com/en-us/solution-providers/partnerdetails/cybersheath_63c078b3-e1f2-4c75-bcd6-1087621588fa/7f5c8830-9135-4c4f-807e-6325785af3ec" TargetMode="External"/><Relationship Id="rId11" Type="http://schemas.openxmlformats.org/officeDocument/2006/relationships/hyperlink" Target="https://www.microsoft.com/en-us/solution-providers/partnerdetails/planet-technologies-inc_ffa72070-63fa-4989-97c0-2d920cfbb85c/0c99a96e-bbaf-4477-a96b-8992ba3108f6" TargetMode="External"/><Relationship Id="rId24" Type="http://schemas.openxmlformats.org/officeDocument/2006/relationships/image" Target="../media/image155.png"/><Relationship Id="rId5" Type="http://schemas.openxmlformats.org/officeDocument/2006/relationships/hyperlink" Target="https://www.microsoft.com/en-us/solution-providers/partnerdetails/cortac-group-inc_5489aecf-f334-4d8a-af15-4fc1ba186f35/dfb8e14e-85e9-4439-aa5d-9ce23233bfdc" TargetMode="External"/><Relationship Id="rId15" Type="http://schemas.openxmlformats.org/officeDocument/2006/relationships/image" Target="../media/image146.png"/><Relationship Id="rId23" Type="http://schemas.openxmlformats.org/officeDocument/2006/relationships/image" Target="../media/image154.png"/><Relationship Id="rId10" Type="http://schemas.openxmlformats.org/officeDocument/2006/relationships/hyperlink" Target="https://www.microsoft.com/en-us/solution-providers/partnerdetails/peerless-tech-solutions-llc_f20bfe83-0b0b-4827-abf7-6d23632b379d/1a5dcf85-ff77-41da-b84e-7d8e2667690e" TargetMode="External"/><Relationship Id="rId19" Type="http://schemas.openxmlformats.org/officeDocument/2006/relationships/image" Target="../media/image150.png"/><Relationship Id="rId4" Type="http://schemas.openxmlformats.org/officeDocument/2006/relationships/hyperlink" Target="https://www.microsoft.com/en-us/solution-providers/partnerdetails/united-data-technologies-inc_fe16105c-2cd4-4447-b05f-440cb233041a/e68f98cf-f044-4800-bb6d-846138955594" TargetMode="External"/><Relationship Id="rId9" Type="http://schemas.openxmlformats.org/officeDocument/2006/relationships/hyperlink" Target="https://www.microsoft.com/en-us/solution-providers/partnerdetails/ktl-solutions-inc_5785ed0a-fab8-4eab-b26a-826bf434b0db/025b60fe-d70e-4020-8a1f-daddcd53bf4a" TargetMode="External"/><Relationship Id="rId14" Type="http://schemas.openxmlformats.org/officeDocument/2006/relationships/image" Target="../media/image145.png"/><Relationship Id="rId22" Type="http://schemas.openxmlformats.org/officeDocument/2006/relationships/image" Target="../media/image153.png"/></Relationships>
</file>

<file path=ppt/diagrams/_rels/data5.xml.rels><?xml version="1.0" encoding="UTF-8" standalone="yes"?>
<Relationships xmlns="http://schemas.openxmlformats.org/package/2006/relationships"><Relationship Id="rId3" Type="http://schemas.openxmlformats.org/officeDocument/2006/relationships/hyperlink" Target="https://nam06.safelinks.protection.outlook.com/?url=https%3A%2F%2Fdevblogs.microsoft.com%2Fazuregov%2Fcmmc-with-microsoft-azure-access-control-1-of-10%2F&amp;data=02%7C01%7CRichard.Wakeman%40microsoft.com%7C5b2096b1088c4af0299808d7ec3e822a%7C72f988bf86f141af91ab2d7cd011db47%7C1%7C0%7C637237625521318415&amp;sdata=TQtQssIPHoi01T4Jz%2Brh57SlYpFbLXyF1aRO1HRrc98%3D&amp;reserved=0" TargetMode="External"/><Relationship Id="rId7" Type="http://schemas.openxmlformats.org/officeDocument/2006/relationships/image" Target="../media/image210.svg"/><Relationship Id="rId2" Type="http://schemas.openxmlformats.org/officeDocument/2006/relationships/hyperlink" Target="https://aka.ms/CMMCResponse" TargetMode="External"/><Relationship Id="rId1" Type="http://schemas.openxmlformats.org/officeDocument/2006/relationships/hyperlink" Target="http://aka.ms/CMMCAccelerationProgramUpdate" TargetMode="External"/><Relationship Id="rId6" Type="http://schemas.openxmlformats.org/officeDocument/2006/relationships/image" Target="../media/image209.png"/><Relationship Id="rId5" Type="http://schemas.openxmlformats.org/officeDocument/2006/relationships/image" Target="../media/image208.svg"/><Relationship Id="rId4" Type="http://schemas.openxmlformats.org/officeDocument/2006/relationships/image" Target="../media/image207.png"/></Relationships>
</file>

<file path=ppt/diagrams/_rels/data6.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svg"/><Relationship Id="rId1" Type="http://schemas.openxmlformats.org/officeDocument/2006/relationships/image" Target="../media/image211.png"/><Relationship Id="rId6" Type="http://schemas.openxmlformats.org/officeDocument/2006/relationships/image" Target="../media/image216.svg"/><Relationship Id="rId5" Type="http://schemas.openxmlformats.org/officeDocument/2006/relationships/image" Target="../media/image215.png"/><Relationship Id="rId10" Type="http://schemas.openxmlformats.org/officeDocument/2006/relationships/image" Target="../media/image220.svg"/><Relationship Id="rId4" Type="http://schemas.openxmlformats.org/officeDocument/2006/relationships/image" Target="../media/image214.svg"/><Relationship Id="rId9" Type="http://schemas.openxmlformats.org/officeDocument/2006/relationships/image" Target="../media/image219.png"/></Relationships>
</file>

<file path=ppt/diagrams/_rels/data7.xml.rels><?xml version="1.0" encoding="UTF-8" standalone="yes"?>
<Relationships xmlns="http://schemas.openxmlformats.org/package/2006/relationships"><Relationship Id="rId8" Type="http://schemas.openxmlformats.org/officeDocument/2006/relationships/hyperlink" Target="https://aka.ms/mcra" TargetMode="External"/><Relationship Id="rId13" Type="http://schemas.openxmlformats.org/officeDocument/2006/relationships/image" Target="../media/image225.png"/><Relationship Id="rId18" Type="http://schemas.openxmlformats.org/officeDocument/2006/relationships/image" Target="../media/image230.png"/><Relationship Id="rId3" Type="http://schemas.openxmlformats.org/officeDocument/2006/relationships/hyperlink" Target="http://aka.ms/CMMCAccelerationProgramUpdate" TargetMode="External"/><Relationship Id="rId7" Type="http://schemas.openxmlformats.org/officeDocument/2006/relationships/hyperlink" Target="https://azure.microsoft.com/en-us/blog/automating-cybersecurity-guardrails-with-new-zero-trust-blueprint-and-azure-integrations/" TargetMode="External"/><Relationship Id="rId12" Type="http://schemas.openxmlformats.org/officeDocument/2006/relationships/image" Target="../media/image224.svg"/><Relationship Id="rId17" Type="http://schemas.openxmlformats.org/officeDocument/2006/relationships/image" Target="../media/image229.png"/><Relationship Id="rId2" Type="http://schemas.openxmlformats.org/officeDocument/2006/relationships/hyperlink" Target="https://aka.ms/cmmc/productplacemat" TargetMode="External"/><Relationship Id="rId16" Type="http://schemas.openxmlformats.org/officeDocument/2006/relationships/image" Target="../media/image228.svg"/><Relationship Id="rId20" Type="http://schemas.openxmlformats.org/officeDocument/2006/relationships/image" Target="../media/image232.png"/><Relationship Id="rId1" Type="http://schemas.openxmlformats.org/officeDocument/2006/relationships/hyperlink" Target="https://aka.ms/CMMCResponse" TargetMode="External"/><Relationship Id="rId6" Type="http://schemas.openxmlformats.org/officeDocument/2006/relationships/hyperlink" Target="https://aka.ms/cmmc/azureblueprint" TargetMode="External"/><Relationship Id="rId11" Type="http://schemas.openxmlformats.org/officeDocument/2006/relationships/image" Target="../media/image223.png"/><Relationship Id="rId5" Type="http://schemas.openxmlformats.org/officeDocument/2006/relationships/hyperlink" Target="https://docs.microsoft.com/en-us/microsoft-365/compliance/compliance-manager-templates-list?view=o365-worldwide" TargetMode="External"/><Relationship Id="rId15" Type="http://schemas.openxmlformats.org/officeDocument/2006/relationships/image" Target="../media/image227.png"/><Relationship Id="rId10" Type="http://schemas.openxmlformats.org/officeDocument/2006/relationships/image" Target="../media/image222.png"/><Relationship Id="rId19" Type="http://schemas.openxmlformats.org/officeDocument/2006/relationships/image" Target="../media/image231.svg"/><Relationship Id="rId4" Type="http://schemas.openxmlformats.org/officeDocument/2006/relationships/hyperlink" Target="https://devblogs.microsoft.com/azuregov/quickly-deploy-dod-stig-compliant-images-and-visualize-compliance-using-azure/" TargetMode="External"/><Relationship Id="rId9" Type="http://schemas.openxmlformats.org/officeDocument/2006/relationships/image" Target="../media/image221.png"/><Relationship Id="rId14" Type="http://schemas.openxmlformats.org/officeDocument/2006/relationships/image" Target="../media/image226.svg"/></Relationships>
</file>

<file path=ppt/diagrams/_rels/drawing4.xml.rels><?xml version="1.0" encoding="UTF-8" standalone="yes"?>
<Relationships xmlns="http://schemas.openxmlformats.org/package/2006/relationships"><Relationship Id="rId8" Type="http://schemas.openxmlformats.org/officeDocument/2006/relationships/hyperlink" Target="https://www.microsoft.com/en-us/solution-providers/partnerdetails/united-data-technologies-inc_fe16105c-2cd4-4447-b05f-440cb233041a/e68f98cf-f044-4800-bb6d-846138955594" TargetMode="External"/><Relationship Id="rId13" Type="http://schemas.openxmlformats.org/officeDocument/2006/relationships/image" Target="../media/image151.png"/><Relationship Id="rId18" Type="http://schemas.openxmlformats.org/officeDocument/2006/relationships/hyperlink" Target="https://www.microsoft.com/en-us/solution-providers/partnerdetails/ktl-solutions-inc_5785ed0a-fab8-4eab-b26a-826bf434b0db/025b60fe-d70e-4020-8a1f-daddcd53bf4a" TargetMode="External"/><Relationship Id="rId26" Type="http://schemas.openxmlformats.org/officeDocument/2006/relationships/hyperlink" Target="https://www.microsoft.com/en-us/solution-providers/partnerdetails/summit-7-systems-inc_0f93332f-2ca9-4265-9897-dbcf8034effa/b236e8df-70d9-4bc2-a3d7-4e033247effa" TargetMode="External"/><Relationship Id="rId3" Type="http://schemas.openxmlformats.org/officeDocument/2006/relationships/image" Target="../media/image146.png"/><Relationship Id="rId21" Type="http://schemas.openxmlformats.org/officeDocument/2006/relationships/image" Target="../media/image155.png"/><Relationship Id="rId7" Type="http://schemas.openxmlformats.org/officeDocument/2006/relationships/image" Target="../media/image148.png"/><Relationship Id="rId12" Type="http://schemas.openxmlformats.org/officeDocument/2006/relationships/hyperlink" Target="https://www.microsoft.com/en-us/solution-providers/partnerdetails/cybersheath_63c078b3-e1f2-4c75-bcd6-1087621588fa/7f5c8830-9135-4c4f-807e-6325785af3ec" TargetMode="External"/><Relationship Id="rId17" Type="http://schemas.openxmlformats.org/officeDocument/2006/relationships/image" Target="../media/image153.png"/><Relationship Id="rId25" Type="http://schemas.openxmlformats.org/officeDocument/2006/relationships/image" Target="../media/image157.png"/><Relationship Id="rId2" Type="http://schemas.openxmlformats.org/officeDocument/2006/relationships/hyperlink" Target="https://www.microsoft.com/en-us/solution-providers/partnerdetails/ardalyst_d0b83807-13ca-40ce-b89a-8d8e2150ada4/9e45eda3-51d4-4233-8cf4-43f277adb416" TargetMode="External"/><Relationship Id="rId16" Type="http://schemas.openxmlformats.org/officeDocument/2006/relationships/hyperlink" Target="https://www.microsoft.com/en-us/solution-providers/partnerdetails/kamind-it-inc_f6f97cd5-adf6-4da7-b72b-b4f0f6237046/36ab8f5c-e001-42c0-a0a7-b89b3b3ec3cf" TargetMode="External"/><Relationship Id="rId20" Type="http://schemas.openxmlformats.org/officeDocument/2006/relationships/hyperlink" Target="https://www.microsoft.com/en-us/solution-providers/partnerdetails/peerless-tech-solutions-llc_f20bfe83-0b0b-4827-abf7-6d23632b379d/1a5dcf85-ff77-41da-b84e-7d8e2667690e" TargetMode="External"/><Relationship Id="rId1" Type="http://schemas.openxmlformats.org/officeDocument/2006/relationships/image" Target="../media/image145.png"/><Relationship Id="rId6" Type="http://schemas.openxmlformats.org/officeDocument/2006/relationships/hyperlink" Target="https://www.microsoft.com/en-us/solution-providers/partnerdetails/c3-integrated-solutions_c33183dc-bc4c-423d-b67c-ae92ece5b855/5a68f230-7b29-4149-a5c0-fd0e29db0dd4" TargetMode="External"/><Relationship Id="rId11" Type="http://schemas.openxmlformats.org/officeDocument/2006/relationships/image" Target="../media/image150.png"/><Relationship Id="rId24" Type="http://schemas.openxmlformats.org/officeDocument/2006/relationships/hyperlink" Target="https://www.microsoft.com/en-us/solution-providers/partnerdetails/quzara-llc_bff2b4c4-6d55-43fb-92f0-ce245b93b23f/a14c9c8b-53ec-4c1d-9d5b-2f330cb31087" TargetMode="External"/><Relationship Id="rId5" Type="http://schemas.openxmlformats.org/officeDocument/2006/relationships/image" Target="../media/image147.png"/><Relationship Id="rId15" Type="http://schemas.openxmlformats.org/officeDocument/2006/relationships/image" Target="../media/image152.png"/><Relationship Id="rId23" Type="http://schemas.openxmlformats.org/officeDocument/2006/relationships/image" Target="../media/image156.png"/><Relationship Id="rId10" Type="http://schemas.openxmlformats.org/officeDocument/2006/relationships/hyperlink" Target="https://www.microsoft.com/en-us/solution-providers/partnerdetails/cortac-group-inc_5489aecf-f334-4d8a-af15-4fc1ba186f35/dfb8e14e-85e9-4439-aa5d-9ce23233bfdc" TargetMode="External"/><Relationship Id="rId19" Type="http://schemas.openxmlformats.org/officeDocument/2006/relationships/image" Target="../media/image154.png"/><Relationship Id="rId4" Type="http://schemas.openxmlformats.org/officeDocument/2006/relationships/hyperlink" Target="https://www.microsoft.com/en-us/solution-providers/partnerdetails/bluevoyant_172f0077-e962-407c-86e2-20b3cd881b2c/c8ae6e65-c0a9-4776-968c-b38860f4e892" TargetMode="External"/><Relationship Id="rId9" Type="http://schemas.openxmlformats.org/officeDocument/2006/relationships/image" Target="../media/image149.png"/><Relationship Id="rId14" Type="http://schemas.openxmlformats.org/officeDocument/2006/relationships/hyperlink" Target="https://www.microsoft.com/en-us/solution-providers/partnerdetails/insight_7c70c055-d83e-420c-8645-615d9b242d59/6f67b8a9-a44a-4264-949f-ccf49411b174" TargetMode="External"/><Relationship Id="rId22" Type="http://schemas.openxmlformats.org/officeDocument/2006/relationships/hyperlink" Target="https://www.microsoft.com/en-us/solution-providers/partnerdetails/planet-technologies-inc_ffa72070-63fa-4989-97c0-2d920cfbb85c/0c99a96e-bbaf-4477-a96b-8992ba3108f6"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aka.ms/CMMCAccelerationProgramUpdate" TargetMode="External"/><Relationship Id="rId7" Type="http://schemas.openxmlformats.org/officeDocument/2006/relationships/image" Target="../media/image210.svg"/><Relationship Id="rId2" Type="http://schemas.openxmlformats.org/officeDocument/2006/relationships/image" Target="../media/image208.svg"/><Relationship Id="rId1" Type="http://schemas.openxmlformats.org/officeDocument/2006/relationships/image" Target="../media/image207.png"/><Relationship Id="rId6" Type="http://schemas.openxmlformats.org/officeDocument/2006/relationships/image" Target="../media/image209.png"/><Relationship Id="rId5" Type="http://schemas.openxmlformats.org/officeDocument/2006/relationships/hyperlink" Target="https://nam06.safelinks.protection.outlook.com/?url=https%3A%2F%2Fdevblogs.microsoft.com%2Fazuregov%2Fcmmc-with-microsoft-azure-access-control-1-of-10%2F&amp;data=02%7C01%7CRichard.Wakeman%40microsoft.com%7C5b2096b1088c4af0299808d7ec3e822a%7C72f988bf86f141af91ab2d7cd011db47%7C1%7C0%7C637237625521318415&amp;sdata=TQtQssIPHoi01T4Jz%2Brh57SlYpFbLXyF1aRO1HRrc98%3D&amp;reserved=0" TargetMode="External"/><Relationship Id="rId4" Type="http://schemas.openxmlformats.org/officeDocument/2006/relationships/hyperlink" Target="https://aka.ms/CMMCResponse" TargetMode="External"/></Relationships>
</file>

<file path=ppt/diagrams/_rels/drawing6.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svg"/><Relationship Id="rId1" Type="http://schemas.openxmlformats.org/officeDocument/2006/relationships/image" Target="../media/image211.png"/><Relationship Id="rId6" Type="http://schemas.openxmlformats.org/officeDocument/2006/relationships/image" Target="../media/image216.svg"/><Relationship Id="rId5" Type="http://schemas.openxmlformats.org/officeDocument/2006/relationships/image" Target="../media/image215.png"/><Relationship Id="rId10" Type="http://schemas.openxmlformats.org/officeDocument/2006/relationships/image" Target="../media/image220.svg"/><Relationship Id="rId4" Type="http://schemas.openxmlformats.org/officeDocument/2006/relationships/image" Target="../media/image214.svg"/><Relationship Id="rId9" Type="http://schemas.openxmlformats.org/officeDocument/2006/relationships/image" Target="../media/image219.png"/></Relationships>
</file>

<file path=ppt/diagrams/_rels/drawing7.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hyperlink" Target="https://docs.microsoft.com/en-us/microsoft-365/compliance/compliance-manager-templates-list?view=o365-worldwide" TargetMode="External"/><Relationship Id="rId18" Type="http://schemas.openxmlformats.org/officeDocument/2006/relationships/hyperlink" Target="https://azure.microsoft.com/en-us/blog/automating-cybersecurity-guardrails-with-new-zero-trust-blueprint-and-azure-integrations/" TargetMode="External"/><Relationship Id="rId3" Type="http://schemas.openxmlformats.org/officeDocument/2006/relationships/image" Target="../media/image222.png"/><Relationship Id="rId7" Type="http://schemas.openxmlformats.org/officeDocument/2006/relationships/hyperlink" Target="http://aka.ms/CMMCAccelerationProgramUpdate" TargetMode="External"/><Relationship Id="rId12" Type="http://schemas.openxmlformats.org/officeDocument/2006/relationships/image" Target="../media/image228.svg"/><Relationship Id="rId17" Type="http://schemas.openxmlformats.org/officeDocument/2006/relationships/image" Target="../media/image231.svg"/><Relationship Id="rId2" Type="http://schemas.openxmlformats.org/officeDocument/2006/relationships/hyperlink" Target="https://aka.ms/CMMCResponse" TargetMode="External"/><Relationship Id="rId16" Type="http://schemas.openxmlformats.org/officeDocument/2006/relationships/image" Target="../media/image230.png"/><Relationship Id="rId20" Type="http://schemas.openxmlformats.org/officeDocument/2006/relationships/hyperlink" Target="https://aka.ms/mcra" TargetMode="External"/><Relationship Id="rId1" Type="http://schemas.openxmlformats.org/officeDocument/2006/relationships/image" Target="../media/image221.png"/><Relationship Id="rId6" Type="http://schemas.openxmlformats.org/officeDocument/2006/relationships/image" Target="../media/image224.svg"/><Relationship Id="rId11" Type="http://schemas.openxmlformats.org/officeDocument/2006/relationships/image" Target="../media/image227.png"/><Relationship Id="rId5" Type="http://schemas.openxmlformats.org/officeDocument/2006/relationships/image" Target="../media/image223.png"/><Relationship Id="rId15" Type="http://schemas.openxmlformats.org/officeDocument/2006/relationships/hyperlink" Target="https://aka.ms/cmmc/azureblueprint" TargetMode="External"/><Relationship Id="rId10" Type="http://schemas.openxmlformats.org/officeDocument/2006/relationships/hyperlink" Target="https://devblogs.microsoft.com/azuregov/quickly-deploy-dod-stig-compliant-images-and-visualize-compliance-using-azure/" TargetMode="External"/><Relationship Id="rId19" Type="http://schemas.openxmlformats.org/officeDocument/2006/relationships/image" Target="../media/image232.png"/><Relationship Id="rId4" Type="http://schemas.openxmlformats.org/officeDocument/2006/relationships/hyperlink" Target="https://aka.ms/cmmc/productplacemat" TargetMode="External"/><Relationship Id="rId9" Type="http://schemas.openxmlformats.org/officeDocument/2006/relationships/image" Target="../media/image226.svg"/><Relationship Id="rId14" Type="http://schemas.openxmlformats.org/officeDocument/2006/relationships/image" Target="../media/image2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data1.xml><?xml version="1.0" encoding="utf-8"?>
<dgm:dataModel xmlns:dgm="http://schemas.openxmlformats.org/drawingml/2006/diagram" xmlns:a="http://schemas.openxmlformats.org/drawingml/2006/main">
  <dgm:ptLst>
    <dgm:pt modelId="{3E40D0CB-429A-4E95-91EE-F67DBA78A63E}" type="doc">
      <dgm:prSet loTypeId="urn:microsoft.com/office/officeart/2005/8/layout/pyramid1" loCatId="pyramid" qsTypeId="urn:microsoft.com/office/officeart/2005/8/quickstyle/simple1" qsCatId="simple" csTypeId="urn:microsoft.com/office/officeart/2005/8/colors/accent1_2" csCatId="accent1" phldr="1"/>
      <dgm:spPr/>
    </dgm:pt>
    <dgm:pt modelId="{D81F5F9F-55AC-4A9F-BDF0-259567B844C8}">
      <dgm:prSet phldrT="[Text]" custT="1"/>
      <dgm:spPr/>
      <dgm:t>
        <a:bodyPr/>
        <a:lstStyle/>
        <a:p>
          <a:r>
            <a:rPr lang="en-US" sz="2400" dirty="0"/>
            <a:t>Large</a:t>
          </a:r>
        </a:p>
      </dgm:t>
    </dgm:pt>
    <dgm:pt modelId="{8C066A86-80F1-4167-9FA1-CEE43C928E26}" type="parTrans" cxnId="{7EA42E6A-BA14-4F23-A43F-5B0C0F341EB0}">
      <dgm:prSet/>
      <dgm:spPr/>
      <dgm:t>
        <a:bodyPr/>
        <a:lstStyle/>
        <a:p>
          <a:endParaRPr lang="en-US" sz="800"/>
        </a:p>
      </dgm:t>
    </dgm:pt>
    <dgm:pt modelId="{E91FDE33-AE7C-411C-948B-4133DAC2713E}" type="sibTrans" cxnId="{7EA42E6A-BA14-4F23-A43F-5B0C0F341EB0}">
      <dgm:prSet/>
      <dgm:spPr/>
      <dgm:t>
        <a:bodyPr/>
        <a:lstStyle/>
        <a:p>
          <a:endParaRPr lang="en-US" sz="800"/>
        </a:p>
      </dgm:t>
    </dgm:pt>
    <dgm:pt modelId="{301339F5-CC62-472D-B88D-0FD84C6D2716}">
      <dgm:prSet phldrT="[Text]" custT="1"/>
      <dgm:spPr/>
      <dgm:t>
        <a:bodyPr/>
        <a:lstStyle/>
        <a:p>
          <a:r>
            <a:rPr lang="en-US" sz="2800" dirty="0"/>
            <a:t>Medium</a:t>
          </a:r>
        </a:p>
      </dgm:t>
    </dgm:pt>
    <dgm:pt modelId="{D9BE682E-92C4-4A9D-AD1C-D918EE2F8183}" type="parTrans" cxnId="{1B6F92D8-9C63-475F-8E26-59C46EE58267}">
      <dgm:prSet/>
      <dgm:spPr/>
      <dgm:t>
        <a:bodyPr/>
        <a:lstStyle/>
        <a:p>
          <a:endParaRPr lang="en-US" sz="800"/>
        </a:p>
      </dgm:t>
    </dgm:pt>
    <dgm:pt modelId="{C1F027BA-EE6E-4F48-8073-7D07B283CFA3}" type="sibTrans" cxnId="{1B6F92D8-9C63-475F-8E26-59C46EE58267}">
      <dgm:prSet/>
      <dgm:spPr/>
      <dgm:t>
        <a:bodyPr/>
        <a:lstStyle/>
        <a:p>
          <a:endParaRPr lang="en-US" sz="800"/>
        </a:p>
      </dgm:t>
    </dgm:pt>
    <dgm:pt modelId="{02F788A7-D60D-4711-BC47-8A6D0949271C}">
      <dgm:prSet phldrT="[Text]" custT="1"/>
      <dgm:spPr/>
      <dgm:t>
        <a:bodyPr/>
        <a:lstStyle/>
        <a:p>
          <a:r>
            <a:rPr lang="en-US" sz="2800" dirty="0"/>
            <a:t>Small</a:t>
          </a:r>
        </a:p>
      </dgm:t>
    </dgm:pt>
    <dgm:pt modelId="{6E88DFC9-59AC-45C1-AF01-2264DA2C4864}" type="parTrans" cxnId="{955AACD0-23D6-418B-95A2-BCC36214F996}">
      <dgm:prSet/>
      <dgm:spPr/>
      <dgm:t>
        <a:bodyPr/>
        <a:lstStyle/>
        <a:p>
          <a:endParaRPr lang="en-US" sz="800"/>
        </a:p>
      </dgm:t>
    </dgm:pt>
    <dgm:pt modelId="{29969DE1-098E-4BD9-A833-D6872552A804}" type="sibTrans" cxnId="{955AACD0-23D6-418B-95A2-BCC36214F996}">
      <dgm:prSet/>
      <dgm:spPr/>
      <dgm:t>
        <a:bodyPr/>
        <a:lstStyle/>
        <a:p>
          <a:endParaRPr lang="en-US" sz="800"/>
        </a:p>
      </dgm:t>
    </dgm:pt>
    <dgm:pt modelId="{457D7B16-28B7-4837-BA9C-3F07203FAFB5}" type="pres">
      <dgm:prSet presAssocID="{3E40D0CB-429A-4E95-91EE-F67DBA78A63E}" presName="Name0" presStyleCnt="0">
        <dgm:presLayoutVars>
          <dgm:dir/>
          <dgm:animLvl val="lvl"/>
          <dgm:resizeHandles val="exact"/>
        </dgm:presLayoutVars>
      </dgm:prSet>
      <dgm:spPr/>
    </dgm:pt>
    <dgm:pt modelId="{E0C4D9A8-9B69-478E-8795-C2C66FE2008E}" type="pres">
      <dgm:prSet presAssocID="{D81F5F9F-55AC-4A9F-BDF0-259567B844C8}" presName="Name8" presStyleCnt="0"/>
      <dgm:spPr/>
    </dgm:pt>
    <dgm:pt modelId="{35E0DF49-8FD8-4C65-A445-FAF5CB529F99}" type="pres">
      <dgm:prSet presAssocID="{D81F5F9F-55AC-4A9F-BDF0-259567B844C8}" presName="level" presStyleLbl="node1" presStyleIdx="0" presStyleCnt="3" custScaleY="50963">
        <dgm:presLayoutVars>
          <dgm:chMax val="1"/>
          <dgm:bulletEnabled val="1"/>
        </dgm:presLayoutVars>
      </dgm:prSet>
      <dgm:spPr/>
    </dgm:pt>
    <dgm:pt modelId="{5D8CF9C6-9145-445A-B633-B84FCE04B7B0}" type="pres">
      <dgm:prSet presAssocID="{D81F5F9F-55AC-4A9F-BDF0-259567B844C8}" presName="levelTx" presStyleLbl="revTx" presStyleIdx="0" presStyleCnt="0">
        <dgm:presLayoutVars>
          <dgm:chMax val="1"/>
          <dgm:bulletEnabled val="1"/>
        </dgm:presLayoutVars>
      </dgm:prSet>
      <dgm:spPr/>
    </dgm:pt>
    <dgm:pt modelId="{902B6BAD-1A7E-48FF-9525-BFD03387D27F}" type="pres">
      <dgm:prSet presAssocID="{301339F5-CC62-472D-B88D-0FD84C6D2716}" presName="Name8" presStyleCnt="0"/>
      <dgm:spPr/>
    </dgm:pt>
    <dgm:pt modelId="{AFA087C3-D249-4D67-AABE-34D41B197A25}" type="pres">
      <dgm:prSet presAssocID="{301339F5-CC62-472D-B88D-0FD84C6D2716}" presName="level" presStyleLbl="node1" presStyleIdx="1" presStyleCnt="3">
        <dgm:presLayoutVars>
          <dgm:chMax val="1"/>
          <dgm:bulletEnabled val="1"/>
        </dgm:presLayoutVars>
      </dgm:prSet>
      <dgm:spPr/>
    </dgm:pt>
    <dgm:pt modelId="{A7C80035-4834-42F3-A564-0554F6AE3CA3}" type="pres">
      <dgm:prSet presAssocID="{301339F5-CC62-472D-B88D-0FD84C6D2716}" presName="levelTx" presStyleLbl="revTx" presStyleIdx="0" presStyleCnt="0">
        <dgm:presLayoutVars>
          <dgm:chMax val="1"/>
          <dgm:bulletEnabled val="1"/>
        </dgm:presLayoutVars>
      </dgm:prSet>
      <dgm:spPr/>
    </dgm:pt>
    <dgm:pt modelId="{29010DCA-5AE9-4DCC-AA8B-39AA7DC291CE}" type="pres">
      <dgm:prSet presAssocID="{02F788A7-D60D-4711-BC47-8A6D0949271C}" presName="Name8" presStyleCnt="0"/>
      <dgm:spPr/>
    </dgm:pt>
    <dgm:pt modelId="{905DCE76-ADF1-44BC-B16D-D1C63EFADEF8}" type="pres">
      <dgm:prSet presAssocID="{02F788A7-D60D-4711-BC47-8A6D0949271C}" presName="level" presStyleLbl="node1" presStyleIdx="2" presStyleCnt="3">
        <dgm:presLayoutVars>
          <dgm:chMax val="1"/>
          <dgm:bulletEnabled val="1"/>
        </dgm:presLayoutVars>
      </dgm:prSet>
      <dgm:spPr/>
    </dgm:pt>
    <dgm:pt modelId="{7BF6F3D9-9155-4764-A6DC-921408561769}" type="pres">
      <dgm:prSet presAssocID="{02F788A7-D60D-4711-BC47-8A6D0949271C}" presName="levelTx" presStyleLbl="revTx" presStyleIdx="0" presStyleCnt="0">
        <dgm:presLayoutVars>
          <dgm:chMax val="1"/>
          <dgm:bulletEnabled val="1"/>
        </dgm:presLayoutVars>
      </dgm:prSet>
      <dgm:spPr/>
    </dgm:pt>
  </dgm:ptLst>
  <dgm:cxnLst>
    <dgm:cxn modelId="{E90C0F45-8D8A-4926-A652-4D9344DAACDA}" type="presOf" srcId="{02F788A7-D60D-4711-BC47-8A6D0949271C}" destId="{905DCE76-ADF1-44BC-B16D-D1C63EFADEF8}" srcOrd="0" destOrd="0" presId="urn:microsoft.com/office/officeart/2005/8/layout/pyramid1"/>
    <dgm:cxn modelId="{7EA42E6A-BA14-4F23-A43F-5B0C0F341EB0}" srcId="{3E40D0CB-429A-4E95-91EE-F67DBA78A63E}" destId="{D81F5F9F-55AC-4A9F-BDF0-259567B844C8}" srcOrd="0" destOrd="0" parTransId="{8C066A86-80F1-4167-9FA1-CEE43C928E26}" sibTransId="{E91FDE33-AE7C-411C-948B-4133DAC2713E}"/>
    <dgm:cxn modelId="{E29BCC78-91D5-4DF6-82D0-69E05A1ED5D9}" type="presOf" srcId="{301339F5-CC62-472D-B88D-0FD84C6D2716}" destId="{AFA087C3-D249-4D67-AABE-34D41B197A25}" srcOrd="0" destOrd="0" presId="urn:microsoft.com/office/officeart/2005/8/layout/pyramid1"/>
    <dgm:cxn modelId="{B8A93586-2F79-46A1-8DAA-F5C2D2CBDE11}" type="presOf" srcId="{02F788A7-D60D-4711-BC47-8A6D0949271C}" destId="{7BF6F3D9-9155-4764-A6DC-921408561769}" srcOrd="1" destOrd="0" presId="urn:microsoft.com/office/officeart/2005/8/layout/pyramid1"/>
    <dgm:cxn modelId="{9C5758A2-7872-4A68-A1F0-849C1062624C}" type="presOf" srcId="{3E40D0CB-429A-4E95-91EE-F67DBA78A63E}" destId="{457D7B16-28B7-4837-BA9C-3F07203FAFB5}" srcOrd="0" destOrd="0" presId="urn:microsoft.com/office/officeart/2005/8/layout/pyramid1"/>
    <dgm:cxn modelId="{E97870D0-9591-4428-BB5B-DFD9540E42C3}" type="presOf" srcId="{D81F5F9F-55AC-4A9F-BDF0-259567B844C8}" destId="{5D8CF9C6-9145-445A-B633-B84FCE04B7B0}" srcOrd="1" destOrd="0" presId="urn:microsoft.com/office/officeart/2005/8/layout/pyramid1"/>
    <dgm:cxn modelId="{955AACD0-23D6-418B-95A2-BCC36214F996}" srcId="{3E40D0CB-429A-4E95-91EE-F67DBA78A63E}" destId="{02F788A7-D60D-4711-BC47-8A6D0949271C}" srcOrd="2" destOrd="0" parTransId="{6E88DFC9-59AC-45C1-AF01-2264DA2C4864}" sibTransId="{29969DE1-098E-4BD9-A833-D6872552A804}"/>
    <dgm:cxn modelId="{1B6F92D8-9C63-475F-8E26-59C46EE58267}" srcId="{3E40D0CB-429A-4E95-91EE-F67DBA78A63E}" destId="{301339F5-CC62-472D-B88D-0FD84C6D2716}" srcOrd="1" destOrd="0" parTransId="{D9BE682E-92C4-4A9D-AD1C-D918EE2F8183}" sibTransId="{C1F027BA-EE6E-4F48-8073-7D07B283CFA3}"/>
    <dgm:cxn modelId="{F52899D8-A92F-4A54-8750-0D3DF936ADD7}" type="presOf" srcId="{301339F5-CC62-472D-B88D-0FD84C6D2716}" destId="{A7C80035-4834-42F3-A564-0554F6AE3CA3}" srcOrd="1" destOrd="0" presId="urn:microsoft.com/office/officeart/2005/8/layout/pyramid1"/>
    <dgm:cxn modelId="{EBBD48DD-5DCE-40EB-8339-79A792A3B197}" type="presOf" srcId="{D81F5F9F-55AC-4A9F-BDF0-259567B844C8}" destId="{35E0DF49-8FD8-4C65-A445-FAF5CB529F99}" srcOrd="0" destOrd="0" presId="urn:microsoft.com/office/officeart/2005/8/layout/pyramid1"/>
    <dgm:cxn modelId="{7D4A225A-68CF-412F-B991-6F043EB6BED1}" type="presParOf" srcId="{457D7B16-28B7-4837-BA9C-3F07203FAFB5}" destId="{E0C4D9A8-9B69-478E-8795-C2C66FE2008E}" srcOrd="0" destOrd="0" presId="urn:microsoft.com/office/officeart/2005/8/layout/pyramid1"/>
    <dgm:cxn modelId="{C8202661-E78B-4BD3-A65F-C7A68CB64C52}" type="presParOf" srcId="{E0C4D9A8-9B69-478E-8795-C2C66FE2008E}" destId="{35E0DF49-8FD8-4C65-A445-FAF5CB529F99}" srcOrd="0" destOrd="0" presId="urn:microsoft.com/office/officeart/2005/8/layout/pyramid1"/>
    <dgm:cxn modelId="{A31579ED-3FC6-426C-9A56-63B4B29CFB5E}" type="presParOf" srcId="{E0C4D9A8-9B69-478E-8795-C2C66FE2008E}" destId="{5D8CF9C6-9145-445A-B633-B84FCE04B7B0}" srcOrd="1" destOrd="0" presId="urn:microsoft.com/office/officeart/2005/8/layout/pyramid1"/>
    <dgm:cxn modelId="{5B773FAE-F3E6-468B-8612-E373352E98F2}" type="presParOf" srcId="{457D7B16-28B7-4837-BA9C-3F07203FAFB5}" destId="{902B6BAD-1A7E-48FF-9525-BFD03387D27F}" srcOrd="1" destOrd="0" presId="urn:microsoft.com/office/officeart/2005/8/layout/pyramid1"/>
    <dgm:cxn modelId="{566443C3-2C73-422A-BA44-5610E884FF2D}" type="presParOf" srcId="{902B6BAD-1A7E-48FF-9525-BFD03387D27F}" destId="{AFA087C3-D249-4D67-AABE-34D41B197A25}" srcOrd="0" destOrd="0" presId="urn:microsoft.com/office/officeart/2005/8/layout/pyramid1"/>
    <dgm:cxn modelId="{F0D3D825-725A-4540-9A44-264BB556B7CA}" type="presParOf" srcId="{902B6BAD-1A7E-48FF-9525-BFD03387D27F}" destId="{A7C80035-4834-42F3-A564-0554F6AE3CA3}" srcOrd="1" destOrd="0" presId="urn:microsoft.com/office/officeart/2005/8/layout/pyramid1"/>
    <dgm:cxn modelId="{290D6606-2E69-43E3-89C5-4722B2F3A44F}" type="presParOf" srcId="{457D7B16-28B7-4837-BA9C-3F07203FAFB5}" destId="{29010DCA-5AE9-4DCC-AA8B-39AA7DC291CE}" srcOrd="2" destOrd="0" presId="urn:microsoft.com/office/officeart/2005/8/layout/pyramid1"/>
    <dgm:cxn modelId="{938D64EC-0ADE-4CF4-9FEE-95ABD143A06B}" type="presParOf" srcId="{29010DCA-5AE9-4DCC-AA8B-39AA7DC291CE}" destId="{905DCE76-ADF1-44BC-B16D-D1C63EFADEF8}" srcOrd="0" destOrd="0" presId="urn:microsoft.com/office/officeart/2005/8/layout/pyramid1"/>
    <dgm:cxn modelId="{B9794B36-B4D8-4DC3-9AE9-0AA3ED31C192}" type="presParOf" srcId="{29010DCA-5AE9-4DCC-AA8B-39AA7DC291CE}" destId="{7BF6F3D9-9155-4764-A6DC-921408561769}" srcOrd="1" destOrd="0" presId="urn:microsoft.com/office/officeart/2005/8/layout/pyramid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7D2098-2385-4909-85EF-5813D9F7765C}" type="doc">
      <dgm:prSet loTypeId="urn:microsoft.com/office/officeart/2005/8/layout/hChevron3" loCatId="process" qsTypeId="urn:microsoft.com/office/officeart/2005/8/quickstyle/simple1" qsCatId="simple" csTypeId="urn:microsoft.com/office/officeart/2005/8/colors/accent1_2" csCatId="accent1" phldr="1"/>
      <dgm:spPr/>
    </dgm:pt>
    <dgm:pt modelId="{671DA0A8-E32A-47BF-B807-0EB825518A0A}">
      <dgm:prSet phldrT="[Text]"/>
      <dgm:spPr/>
      <dgm:t>
        <a:bodyPr/>
        <a:lstStyle/>
        <a:p>
          <a:r>
            <a:rPr lang="en-US"/>
            <a:t>2021</a:t>
          </a:r>
        </a:p>
      </dgm:t>
    </dgm:pt>
    <dgm:pt modelId="{88C34FFC-9C1E-42C9-9513-A120AF4E5285}" type="parTrans" cxnId="{60B3B6A4-3947-45B5-846F-E1A5C0E8413E}">
      <dgm:prSet/>
      <dgm:spPr/>
      <dgm:t>
        <a:bodyPr/>
        <a:lstStyle/>
        <a:p>
          <a:endParaRPr lang="en-US"/>
        </a:p>
      </dgm:t>
    </dgm:pt>
    <dgm:pt modelId="{FD053087-FC11-4EAD-85F9-8B4AE91FCECC}" type="sibTrans" cxnId="{60B3B6A4-3947-45B5-846F-E1A5C0E8413E}">
      <dgm:prSet/>
      <dgm:spPr/>
      <dgm:t>
        <a:bodyPr/>
        <a:lstStyle/>
        <a:p>
          <a:endParaRPr lang="en-US"/>
        </a:p>
      </dgm:t>
    </dgm:pt>
    <dgm:pt modelId="{3EF644C6-DCA9-4759-BAE8-7A8D6ADCE906}">
      <dgm:prSet phldrT="[Text]"/>
      <dgm:spPr/>
      <dgm:t>
        <a:bodyPr/>
        <a:lstStyle/>
        <a:p>
          <a:r>
            <a:rPr lang="en-US"/>
            <a:t>2022</a:t>
          </a:r>
        </a:p>
      </dgm:t>
    </dgm:pt>
    <dgm:pt modelId="{0E7095A9-0428-4BC0-90EF-5BEE43C507FF}" type="parTrans" cxnId="{5D50FA6C-2EEC-4AEB-A507-E26C68930CC8}">
      <dgm:prSet/>
      <dgm:spPr/>
      <dgm:t>
        <a:bodyPr/>
        <a:lstStyle/>
        <a:p>
          <a:endParaRPr lang="en-US"/>
        </a:p>
      </dgm:t>
    </dgm:pt>
    <dgm:pt modelId="{F8AB8F10-E9EA-4F1D-96E8-F5D48D7286E1}" type="sibTrans" cxnId="{5D50FA6C-2EEC-4AEB-A507-E26C68930CC8}">
      <dgm:prSet/>
      <dgm:spPr/>
      <dgm:t>
        <a:bodyPr/>
        <a:lstStyle/>
        <a:p>
          <a:endParaRPr lang="en-US"/>
        </a:p>
      </dgm:t>
    </dgm:pt>
    <dgm:pt modelId="{790A188C-0360-4F70-B01A-CBB649AE8F72}">
      <dgm:prSet phldrT="[Text]"/>
      <dgm:spPr/>
      <dgm:t>
        <a:bodyPr/>
        <a:lstStyle/>
        <a:p>
          <a:r>
            <a:rPr lang="en-US"/>
            <a:t>2023</a:t>
          </a:r>
        </a:p>
      </dgm:t>
    </dgm:pt>
    <dgm:pt modelId="{A8905D0C-436F-4223-B3F8-FF2CDA79DBFC}" type="parTrans" cxnId="{E9F46F38-3BAA-457B-86D3-7C435D2A3416}">
      <dgm:prSet/>
      <dgm:spPr/>
      <dgm:t>
        <a:bodyPr/>
        <a:lstStyle/>
        <a:p>
          <a:endParaRPr lang="en-US"/>
        </a:p>
      </dgm:t>
    </dgm:pt>
    <dgm:pt modelId="{5A3F27EB-4EFE-419F-BB66-37A1ACA95FC6}" type="sibTrans" cxnId="{E9F46F38-3BAA-457B-86D3-7C435D2A3416}">
      <dgm:prSet/>
      <dgm:spPr/>
      <dgm:t>
        <a:bodyPr/>
        <a:lstStyle/>
        <a:p>
          <a:endParaRPr lang="en-US"/>
        </a:p>
      </dgm:t>
    </dgm:pt>
    <dgm:pt modelId="{574AA2DB-0783-4E73-89B4-27CABB382DA3}">
      <dgm:prSet phldrT="[Text]"/>
      <dgm:spPr/>
      <dgm:t>
        <a:bodyPr/>
        <a:lstStyle/>
        <a:p>
          <a:r>
            <a:rPr lang="en-US"/>
            <a:t>2024</a:t>
          </a:r>
        </a:p>
      </dgm:t>
    </dgm:pt>
    <dgm:pt modelId="{DCFDA9BE-2D4D-4A3D-8ED1-8EECA901514A}" type="parTrans" cxnId="{C75392D6-5BE4-4496-B40C-E4550C1DD35E}">
      <dgm:prSet/>
      <dgm:spPr/>
      <dgm:t>
        <a:bodyPr/>
        <a:lstStyle/>
        <a:p>
          <a:endParaRPr lang="en-US"/>
        </a:p>
      </dgm:t>
    </dgm:pt>
    <dgm:pt modelId="{431F9AD8-E7CD-4068-8BB3-4AC1843DE4DB}" type="sibTrans" cxnId="{C75392D6-5BE4-4496-B40C-E4550C1DD35E}">
      <dgm:prSet/>
      <dgm:spPr/>
      <dgm:t>
        <a:bodyPr/>
        <a:lstStyle/>
        <a:p>
          <a:endParaRPr lang="en-US"/>
        </a:p>
      </dgm:t>
    </dgm:pt>
    <dgm:pt modelId="{2FB6E2B7-20E9-4B04-94A5-9EB83A4625F1}">
      <dgm:prSet phldrT="[Text]"/>
      <dgm:spPr/>
      <dgm:t>
        <a:bodyPr/>
        <a:lstStyle/>
        <a:p>
          <a:r>
            <a:rPr lang="en-US"/>
            <a:t>2025</a:t>
          </a:r>
        </a:p>
      </dgm:t>
    </dgm:pt>
    <dgm:pt modelId="{2CBB03BA-935D-412D-9BE5-1FF0D65433BF}" type="parTrans" cxnId="{BE2784FC-9108-4DD2-8CD0-78AA363FF5A1}">
      <dgm:prSet/>
      <dgm:spPr/>
      <dgm:t>
        <a:bodyPr/>
        <a:lstStyle/>
        <a:p>
          <a:endParaRPr lang="en-US"/>
        </a:p>
      </dgm:t>
    </dgm:pt>
    <dgm:pt modelId="{DD24D61E-17C3-4195-BE10-4B4AD451D8F2}" type="sibTrans" cxnId="{BE2784FC-9108-4DD2-8CD0-78AA363FF5A1}">
      <dgm:prSet/>
      <dgm:spPr/>
      <dgm:t>
        <a:bodyPr/>
        <a:lstStyle/>
        <a:p>
          <a:endParaRPr lang="en-US"/>
        </a:p>
      </dgm:t>
    </dgm:pt>
    <dgm:pt modelId="{39F6BD16-5A4B-4A73-B0DC-D13CB7D5AFF7}">
      <dgm:prSet phldrT="[Text]"/>
      <dgm:spPr/>
      <dgm:t>
        <a:bodyPr/>
        <a:lstStyle/>
        <a:p>
          <a:r>
            <a:rPr lang="en-US"/>
            <a:t>2020</a:t>
          </a:r>
        </a:p>
      </dgm:t>
    </dgm:pt>
    <dgm:pt modelId="{96100121-7A04-4D78-B752-674EF4ADE796}" type="parTrans" cxnId="{14CAB547-7C8A-47EE-ABC3-F39D57E2F4A6}">
      <dgm:prSet/>
      <dgm:spPr/>
      <dgm:t>
        <a:bodyPr/>
        <a:lstStyle/>
        <a:p>
          <a:endParaRPr lang="en-US"/>
        </a:p>
      </dgm:t>
    </dgm:pt>
    <dgm:pt modelId="{F68E4025-166F-4FA6-A7B0-5E0D0FF4A410}" type="sibTrans" cxnId="{14CAB547-7C8A-47EE-ABC3-F39D57E2F4A6}">
      <dgm:prSet/>
      <dgm:spPr/>
      <dgm:t>
        <a:bodyPr/>
        <a:lstStyle/>
        <a:p>
          <a:endParaRPr lang="en-US"/>
        </a:p>
      </dgm:t>
    </dgm:pt>
    <dgm:pt modelId="{B41A0C99-86A4-476C-BF58-FB140EE1D34D}" type="pres">
      <dgm:prSet presAssocID="{997D2098-2385-4909-85EF-5813D9F7765C}" presName="Name0" presStyleCnt="0">
        <dgm:presLayoutVars>
          <dgm:dir/>
          <dgm:resizeHandles val="exact"/>
        </dgm:presLayoutVars>
      </dgm:prSet>
      <dgm:spPr/>
    </dgm:pt>
    <dgm:pt modelId="{0256D34E-313A-4FA7-833F-B2AB19748E6E}" type="pres">
      <dgm:prSet presAssocID="{39F6BD16-5A4B-4A73-B0DC-D13CB7D5AFF7}" presName="parTxOnly" presStyleLbl="node1" presStyleIdx="0" presStyleCnt="6">
        <dgm:presLayoutVars>
          <dgm:bulletEnabled val="1"/>
        </dgm:presLayoutVars>
      </dgm:prSet>
      <dgm:spPr/>
    </dgm:pt>
    <dgm:pt modelId="{26E69B35-C187-4217-818D-C10A1342FE9F}" type="pres">
      <dgm:prSet presAssocID="{F68E4025-166F-4FA6-A7B0-5E0D0FF4A410}" presName="parSpace" presStyleCnt="0"/>
      <dgm:spPr/>
    </dgm:pt>
    <dgm:pt modelId="{516C74A2-CEFE-4ECE-A741-300D8B2707FE}" type="pres">
      <dgm:prSet presAssocID="{671DA0A8-E32A-47BF-B807-0EB825518A0A}" presName="parTxOnly" presStyleLbl="node1" presStyleIdx="1" presStyleCnt="6">
        <dgm:presLayoutVars>
          <dgm:bulletEnabled val="1"/>
        </dgm:presLayoutVars>
      </dgm:prSet>
      <dgm:spPr/>
    </dgm:pt>
    <dgm:pt modelId="{70387585-0FE8-42AB-BD31-E2A8EE2567ED}" type="pres">
      <dgm:prSet presAssocID="{FD053087-FC11-4EAD-85F9-8B4AE91FCECC}" presName="parSpace" presStyleCnt="0"/>
      <dgm:spPr/>
    </dgm:pt>
    <dgm:pt modelId="{A5168437-D13C-449D-B668-BDD7DD36D974}" type="pres">
      <dgm:prSet presAssocID="{3EF644C6-DCA9-4759-BAE8-7A8D6ADCE906}" presName="parTxOnly" presStyleLbl="node1" presStyleIdx="2" presStyleCnt="6">
        <dgm:presLayoutVars>
          <dgm:bulletEnabled val="1"/>
        </dgm:presLayoutVars>
      </dgm:prSet>
      <dgm:spPr/>
    </dgm:pt>
    <dgm:pt modelId="{A7E56BC0-A421-41F6-9657-F4744F91088E}" type="pres">
      <dgm:prSet presAssocID="{F8AB8F10-E9EA-4F1D-96E8-F5D48D7286E1}" presName="parSpace" presStyleCnt="0"/>
      <dgm:spPr/>
    </dgm:pt>
    <dgm:pt modelId="{8DD010A0-DDE4-49DB-816F-C2E5513AC52F}" type="pres">
      <dgm:prSet presAssocID="{790A188C-0360-4F70-B01A-CBB649AE8F72}" presName="parTxOnly" presStyleLbl="node1" presStyleIdx="3" presStyleCnt="6">
        <dgm:presLayoutVars>
          <dgm:bulletEnabled val="1"/>
        </dgm:presLayoutVars>
      </dgm:prSet>
      <dgm:spPr/>
    </dgm:pt>
    <dgm:pt modelId="{ACF05F8B-046F-4A3E-B8B0-D31AC332DCCF}" type="pres">
      <dgm:prSet presAssocID="{5A3F27EB-4EFE-419F-BB66-37A1ACA95FC6}" presName="parSpace" presStyleCnt="0"/>
      <dgm:spPr/>
    </dgm:pt>
    <dgm:pt modelId="{69E10B8B-D9BC-4E6C-89CE-91056C223799}" type="pres">
      <dgm:prSet presAssocID="{574AA2DB-0783-4E73-89B4-27CABB382DA3}" presName="parTxOnly" presStyleLbl="node1" presStyleIdx="4" presStyleCnt="6">
        <dgm:presLayoutVars>
          <dgm:bulletEnabled val="1"/>
        </dgm:presLayoutVars>
      </dgm:prSet>
      <dgm:spPr/>
    </dgm:pt>
    <dgm:pt modelId="{96F7EEA5-6AE8-4654-9DB0-F024F570C88C}" type="pres">
      <dgm:prSet presAssocID="{431F9AD8-E7CD-4068-8BB3-4AC1843DE4DB}" presName="parSpace" presStyleCnt="0"/>
      <dgm:spPr/>
    </dgm:pt>
    <dgm:pt modelId="{AD8D7660-C049-40B1-8653-F6CC76B5BC53}" type="pres">
      <dgm:prSet presAssocID="{2FB6E2B7-20E9-4B04-94A5-9EB83A4625F1}" presName="parTxOnly" presStyleLbl="node1" presStyleIdx="5" presStyleCnt="6">
        <dgm:presLayoutVars>
          <dgm:bulletEnabled val="1"/>
        </dgm:presLayoutVars>
      </dgm:prSet>
      <dgm:spPr/>
    </dgm:pt>
  </dgm:ptLst>
  <dgm:cxnLst>
    <dgm:cxn modelId="{E9F46F38-3BAA-457B-86D3-7C435D2A3416}" srcId="{997D2098-2385-4909-85EF-5813D9F7765C}" destId="{790A188C-0360-4F70-B01A-CBB649AE8F72}" srcOrd="3" destOrd="0" parTransId="{A8905D0C-436F-4223-B3F8-FF2CDA79DBFC}" sibTransId="{5A3F27EB-4EFE-419F-BB66-37A1ACA95FC6}"/>
    <dgm:cxn modelId="{14CAB547-7C8A-47EE-ABC3-F39D57E2F4A6}" srcId="{997D2098-2385-4909-85EF-5813D9F7765C}" destId="{39F6BD16-5A4B-4A73-B0DC-D13CB7D5AFF7}" srcOrd="0" destOrd="0" parTransId="{96100121-7A04-4D78-B752-674EF4ADE796}" sibTransId="{F68E4025-166F-4FA6-A7B0-5E0D0FF4A410}"/>
    <dgm:cxn modelId="{5D50FA6C-2EEC-4AEB-A507-E26C68930CC8}" srcId="{997D2098-2385-4909-85EF-5813D9F7765C}" destId="{3EF644C6-DCA9-4759-BAE8-7A8D6ADCE906}" srcOrd="2" destOrd="0" parTransId="{0E7095A9-0428-4BC0-90EF-5BEE43C507FF}" sibTransId="{F8AB8F10-E9EA-4F1D-96E8-F5D48D7286E1}"/>
    <dgm:cxn modelId="{9C1D954E-369E-49F2-BA27-3129021B3EE6}" type="presOf" srcId="{2FB6E2B7-20E9-4B04-94A5-9EB83A4625F1}" destId="{AD8D7660-C049-40B1-8653-F6CC76B5BC53}" srcOrd="0" destOrd="0" presId="urn:microsoft.com/office/officeart/2005/8/layout/hChevron3"/>
    <dgm:cxn modelId="{224A7671-3298-4ACB-B3E0-F0FB71FD12F0}" type="presOf" srcId="{39F6BD16-5A4B-4A73-B0DC-D13CB7D5AFF7}" destId="{0256D34E-313A-4FA7-833F-B2AB19748E6E}" srcOrd="0" destOrd="0" presId="urn:microsoft.com/office/officeart/2005/8/layout/hChevron3"/>
    <dgm:cxn modelId="{1FA10E9A-3BA6-449B-976F-A8CBC65D38D6}" type="presOf" srcId="{997D2098-2385-4909-85EF-5813D9F7765C}" destId="{B41A0C99-86A4-476C-BF58-FB140EE1D34D}" srcOrd="0" destOrd="0" presId="urn:microsoft.com/office/officeart/2005/8/layout/hChevron3"/>
    <dgm:cxn modelId="{60B3B6A4-3947-45B5-846F-E1A5C0E8413E}" srcId="{997D2098-2385-4909-85EF-5813D9F7765C}" destId="{671DA0A8-E32A-47BF-B807-0EB825518A0A}" srcOrd="1" destOrd="0" parTransId="{88C34FFC-9C1E-42C9-9513-A120AF4E5285}" sibTransId="{FD053087-FC11-4EAD-85F9-8B4AE91FCECC}"/>
    <dgm:cxn modelId="{F22BAAB6-9C04-4CC3-A89C-E992B06CBC60}" type="presOf" srcId="{3EF644C6-DCA9-4759-BAE8-7A8D6ADCE906}" destId="{A5168437-D13C-449D-B668-BDD7DD36D974}" srcOrd="0" destOrd="0" presId="urn:microsoft.com/office/officeart/2005/8/layout/hChevron3"/>
    <dgm:cxn modelId="{C75392D6-5BE4-4496-B40C-E4550C1DD35E}" srcId="{997D2098-2385-4909-85EF-5813D9F7765C}" destId="{574AA2DB-0783-4E73-89B4-27CABB382DA3}" srcOrd="4" destOrd="0" parTransId="{DCFDA9BE-2D4D-4A3D-8ED1-8EECA901514A}" sibTransId="{431F9AD8-E7CD-4068-8BB3-4AC1843DE4DB}"/>
    <dgm:cxn modelId="{C48E3DD9-DEFE-484B-A815-5E58F9DC53D5}" type="presOf" srcId="{574AA2DB-0783-4E73-89B4-27CABB382DA3}" destId="{69E10B8B-D9BC-4E6C-89CE-91056C223799}" srcOrd="0" destOrd="0" presId="urn:microsoft.com/office/officeart/2005/8/layout/hChevron3"/>
    <dgm:cxn modelId="{6F087BF5-038A-4385-8BD9-F8ECA64EA036}" type="presOf" srcId="{790A188C-0360-4F70-B01A-CBB649AE8F72}" destId="{8DD010A0-DDE4-49DB-816F-C2E5513AC52F}" srcOrd="0" destOrd="0" presId="urn:microsoft.com/office/officeart/2005/8/layout/hChevron3"/>
    <dgm:cxn modelId="{B89081FA-CBDC-40A1-946B-524DE346FC98}" type="presOf" srcId="{671DA0A8-E32A-47BF-B807-0EB825518A0A}" destId="{516C74A2-CEFE-4ECE-A741-300D8B2707FE}" srcOrd="0" destOrd="0" presId="urn:microsoft.com/office/officeart/2005/8/layout/hChevron3"/>
    <dgm:cxn modelId="{BE2784FC-9108-4DD2-8CD0-78AA363FF5A1}" srcId="{997D2098-2385-4909-85EF-5813D9F7765C}" destId="{2FB6E2B7-20E9-4B04-94A5-9EB83A4625F1}" srcOrd="5" destOrd="0" parTransId="{2CBB03BA-935D-412D-9BE5-1FF0D65433BF}" sibTransId="{DD24D61E-17C3-4195-BE10-4B4AD451D8F2}"/>
    <dgm:cxn modelId="{7E8DC239-AA48-4BC8-8ED0-B01E92050A60}" type="presParOf" srcId="{B41A0C99-86A4-476C-BF58-FB140EE1D34D}" destId="{0256D34E-313A-4FA7-833F-B2AB19748E6E}" srcOrd="0" destOrd="0" presId="urn:microsoft.com/office/officeart/2005/8/layout/hChevron3"/>
    <dgm:cxn modelId="{F51DD4E7-E5EA-40DD-BE5E-81AEF19D6729}" type="presParOf" srcId="{B41A0C99-86A4-476C-BF58-FB140EE1D34D}" destId="{26E69B35-C187-4217-818D-C10A1342FE9F}" srcOrd="1" destOrd="0" presId="urn:microsoft.com/office/officeart/2005/8/layout/hChevron3"/>
    <dgm:cxn modelId="{559CBF35-0951-4D21-83BB-C17D51B0845E}" type="presParOf" srcId="{B41A0C99-86A4-476C-BF58-FB140EE1D34D}" destId="{516C74A2-CEFE-4ECE-A741-300D8B2707FE}" srcOrd="2" destOrd="0" presId="urn:microsoft.com/office/officeart/2005/8/layout/hChevron3"/>
    <dgm:cxn modelId="{308287B8-5FED-4BDB-8C72-A153AFE1CF5C}" type="presParOf" srcId="{B41A0C99-86A4-476C-BF58-FB140EE1D34D}" destId="{70387585-0FE8-42AB-BD31-E2A8EE2567ED}" srcOrd="3" destOrd="0" presId="urn:microsoft.com/office/officeart/2005/8/layout/hChevron3"/>
    <dgm:cxn modelId="{6A027095-09D8-4146-80ED-98DE74B0AD98}" type="presParOf" srcId="{B41A0C99-86A4-476C-BF58-FB140EE1D34D}" destId="{A5168437-D13C-449D-B668-BDD7DD36D974}" srcOrd="4" destOrd="0" presId="urn:microsoft.com/office/officeart/2005/8/layout/hChevron3"/>
    <dgm:cxn modelId="{1934C593-EA63-4F69-9F07-151001FCE943}" type="presParOf" srcId="{B41A0C99-86A4-476C-BF58-FB140EE1D34D}" destId="{A7E56BC0-A421-41F6-9657-F4744F91088E}" srcOrd="5" destOrd="0" presId="urn:microsoft.com/office/officeart/2005/8/layout/hChevron3"/>
    <dgm:cxn modelId="{768A8BDE-CD03-464A-BDA1-C3EB4A9845AD}" type="presParOf" srcId="{B41A0C99-86A4-476C-BF58-FB140EE1D34D}" destId="{8DD010A0-DDE4-49DB-816F-C2E5513AC52F}" srcOrd="6" destOrd="0" presId="urn:microsoft.com/office/officeart/2005/8/layout/hChevron3"/>
    <dgm:cxn modelId="{DFB989AF-4E00-43CE-8C14-BB7483D1FBE5}" type="presParOf" srcId="{B41A0C99-86A4-476C-BF58-FB140EE1D34D}" destId="{ACF05F8B-046F-4A3E-B8B0-D31AC332DCCF}" srcOrd="7" destOrd="0" presId="urn:microsoft.com/office/officeart/2005/8/layout/hChevron3"/>
    <dgm:cxn modelId="{2A0E70CF-AAEC-4765-AF9A-F8FED6AC3E60}" type="presParOf" srcId="{B41A0C99-86A4-476C-BF58-FB140EE1D34D}" destId="{69E10B8B-D9BC-4E6C-89CE-91056C223799}" srcOrd="8" destOrd="0" presId="urn:microsoft.com/office/officeart/2005/8/layout/hChevron3"/>
    <dgm:cxn modelId="{6831B795-226F-4D7D-AC42-E070E4598A52}" type="presParOf" srcId="{B41A0C99-86A4-476C-BF58-FB140EE1D34D}" destId="{96F7EEA5-6AE8-4654-9DB0-F024F570C88C}" srcOrd="9" destOrd="0" presId="urn:microsoft.com/office/officeart/2005/8/layout/hChevron3"/>
    <dgm:cxn modelId="{C92A7FFC-8271-41CD-A2EF-186793A91691}" type="presParOf" srcId="{B41A0C99-86A4-476C-BF58-FB140EE1D34D}" destId="{AD8D7660-C049-40B1-8653-F6CC76B5BC53}"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40D0CB-429A-4E95-91EE-F67DBA78A63E}" type="doc">
      <dgm:prSet loTypeId="urn:microsoft.com/office/officeart/2005/8/layout/pyramid1" loCatId="pyramid" qsTypeId="urn:microsoft.com/office/officeart/2005/8/quickstyle/simple1" qsCatId="simple" csTypeId="urn:microsoft.com/office/officeart/2005/8/colors/accent1_2" csCatId="accent1" phldr="1"/>
      <dgm:spPr/>
    </dgm:pt>
    <dgm:pt modelId="{D81F5F9F-55AC-4A9F-BDF0-259567B844C8}">
      <dgm:prSet phldrT="[Text]" custT="1"/>
      <dgm:spPr/>
      <dgm:t>
        <a:bodyPr/>
        <a:lstStyle/>
        <a:p>
          <a:r>
            <a:rPr lang="en-US" sz="2400"/>
            <a:t>Large</a:t>
          </a:r>
        </a:p>
      </dgm:t>
    </dgm:pt>
    <dgm:pt modelId="{8C066A86-80F1-4167-9FA1-CEE43C928E26}" type="parTrans" cxnId="{7EA42E6A-BA14-4F23-A43F-5B0C0F341EB0}">
      <dgm:prSet/>
      <dgm:spPr/>
      <dgm:t>
        <a:bodyPr/>
        <a:lstStyle/>
        <a:p>
          <a:endParaRPr lang="en-US" sz="800"/>
        </a:p>
      </dgm:t>
    </dgm:pt>
    <dgm:pt modelId="{E91FDE33-AE7C-411C-948B-4133DAC2713E}" type="sibTrans" cxnId="{7EA42E6A-BA14-4F23-A43F-5B0C0F341EB0}">
      <dgm:prSet/>
      <dgm:spPr/>
      <dgm:t>
        <a:bodyPr/>
        <a:lstStyle/>
        <a:p>
          <a:endParaRPr lang="en-US" sz="800"/>
        </a:p>
      </dgm:t>
    </dgm:pt>
    <dgm:pt modelId="{301339F5-CC62-472D-B88D-0FD84C6D2716}">
      <dgm:prSet phldrT="[Text]" custT="1"/>
      <dgm:spPr/>
      <dgm:t>
        <a:bodyPr/>
        <a:lstStyle/>
        <a:p>
          <a:r>
            <a:rPr lang="en-US" sz="2800"/>
            <a:t>Medium</a:t>
          </a:r>
        </a:p>
      </dgm:t>
    </dgm:pt>
    <dgm:pt modelId="{D9BE682E-92C4-4A9D-AD1C-D918EE2F8183}" type="parTrans" cxnId="{1B6F92D8-9C63-475F-8E26-59C46EE58267}">
      <dgm:prSet/>
      <dgm:spPr/>
      <dgm:t>
        <a:bodyPr/>
        <a:lstStyle/>
        <a:p>
          <a:endParaRPr lang="en-US" sz="800"/>
        </a:p>
      </dgm:t>
    </dgm:pt>
    <dgm:pt modelId="{C1F027BA-EE6E-4F48-8073-7D07B283CFA3}" type="sibTrans" cxnId="{1B6F92D8-9C63-475F-8E26-59C46EE58267}">
      <dgm:prSet/>
      <dgm:spPr/>
      <dgm:t>
        <a:bodyPr/>
        <a:lstStyle/>
        <a:p>
          <a:endParaRPr lang="en-US" sz="800"/>
        </a:p>
      </dgm:t>
    </dgm:pt>
    <dgm:pt modelId="{02F788A7-D60D-4711-BC47-8A6D0949271C}">
      <dgm:prSet phldrT="[Text]" custT="1"/>
      <dgm:spPr/>
      <dgm:t>
        <a:bodyPr/>
        <a:lstStyle/>
        <a:p>
          <a:r>
            <a:rPr lang="en-US" sz="2800"/>
            <a:t>Small</a:t>
          </a:r>
        </a:p>
      </dgm:t>
    </dgm:pt>
    <dgm:pt modelId="{6E88DFC9-59AC-45C1-AF01-2264DA2C4864}" type="parTrans" cxnId="{955AACD0-23D6-418B-95A2-BCC36214F996}">
      <dgm:prSet/>
      <dgm:spPr/>
      <dgm:t>
        <a:bodyPr/>
        <a:lstStyle/>
        <a:p>
          <a:endParaRPr lang="en-US" sz="800"/>
        </a:p>
      </dgm:t>
    </dgm:pt>
    <dgm:pt modelId="{29969DE1-098E-4BD9-A833-D6872552A804}" type="sibTrans" cxnId="{955AACD0-23D6-418B-95A2-BCC36214F996}">
      <dgm:prSet/>
      <dgm:spPr/>
      <dgm:t>
        <a:bodyPr/>
        <a:lstStyle/>
        <a:p>
          <a:endParaRPr lang="en-US" sz="800"/>
        </a:p>
      </dgm:t>
    </dgm:pt>
    <dgm:pt modelId="{457D7B16-28B7-4837-BA9C-3F07203FAFB5}" type="pres">
      <dgm:prSet presAssocID="{3E40D0CB-429A-4E95-91EE-F67DBA78A63E}" presName="Name0" presStyleCnt="0">
        <dgm:presLayoutVars>
          <dgm:dir/>
          <dgm:animLvl val="lvl"/>
          <dgm:resizeHandles val="exact"/>
        </dgm:presLayoutVars>
      </dgm:prSet>
      <dgm:spPr/>
    </dgm:pt>
    <dgm:pt modelId="{E0C4D9A8-9B69-478E-8795-C2C66FE2008E}" type="pres">
      <dgm:prSet presAssocID="{D81F5F9F-55AC-4A9F-BDF0-259567B844C8}" presName="Name8" presStyleCnt="0"/>
      <dgm:spPr/>
    </dgm:pt>
    <dgm:pt modelId="{35E0DF49-8FD8-4C65-A445-FAF5CB529F99}" type="pres">
      <dgm:prSet presAssocID="{D81F5F9F-55AC-4A9F-BDF0-259567B844C8}" presName="level" presStyleLbl="node1" presStyleIdx="0" presStyleCnt="3" custScaleY="50963">
        <dgm:presLayoutVars>
          <dgm:chMax val="1"/>
          <dgm:bulletEnabled val="1"/>
        </dgm:presLayoutVars>
      </dgm:prSet>
      <dgm:spPr/>
    </dgm:pt>
    <dgm:pt modelId="{5D8CF9C6-9145-445A-B633-B84FCE04B7B0}" type="pres">
      <dgm:prSet presAssocID="{D81F5F9F-55AC-4A9F-BDF0-259567B844C8}" presName="levelTx" presStyleLbl="revTx" presStyleIdx="0" presStyleCnt="0">
        <dgm:presLayoutVars>
          <dgm:chMax val="1"/>
          <dgm:bulletEnabled val="1"/>
        </dgm:presLayoutVars>
      </dgm:prSet>
      <dgm:spPr/>
    </dgm:pt>
    <dgm:pt modelId="{902B6BAD-1A7E-48FF-9525-BFD03387D27F}" type="pres">
      <dgm:prSet presAssocID="{301339F5-CC62-472D-B88D-0FD84C6D2716}" presName="Name8" presStyleCnt="0"/>
      <dgm:spPr/>
    </dgm:pt>
    <dgm:pt modelId="{AFA087C3-D249-4D67-AABE-34D41B197A25}" type="pres">
      <dgm:prSet presAssocID="{301339F5-CC62-472D-B88D-0FD84C6D2716}" presName="level" presStyleLbl="node1" presStyleIdx="1" presStyleCnt="3">
        <dgm:presLayoutVars>
          <dgm:chMax val="1"/>
          <dgm:bulletEnabled val="1"/>
        </dgm:presLayoutVars>
      </dgm:prSet>
      <dgm:spPr/>
    </dgm:pt>
    <dgm:pt modelId="{A7C80035-4834-42F3-A564-0554F6AE3CA3}" type="pres">
      <dgm:prSet presAssocID="{301339F5-CC62-472D-B88D-0FD84C6D2716}" presName="levelTx" presStyleLbl="revTx" presStyleIdx="0" presStyleCnt="0">
        <dgm:presLayoutVars>
          <dgm:chMax val="1"/>
          <dgm:bulletEnabled val="1"/>
        </dgm:presLayoutVars>
      </dgm:prSet>
      <dgm:spPr/>
    </dgm:pt>
    <dgm:pt modelId="{29010DCA-5AE9-4DCC-AA8B-39AA7DC291CE}" type="pres">
      <dgm:prSet presAssocID="{02F788A7-D60D-4711-BC47-8A6D0949271C}" presName="Name8" presStyleCnt="0"/>
      <dgm:spPr/>
    </dgm:pt>
    <dgm:pt modelId="{905DCE76-ADF1-44BC-B16D-D1C63EFADEF8}" type="pres">
      <dgm:prSet presAssocID="{02F788A7-D60D-4711-BC47-8A6D0949271C}" presName="level" presStyleLbl="node1" presStyleIdx="2" presStyleCnt="3">
        <dgm:presLayoutVars>
          <dgm:chMax val="1"/>
          <dgm:bulletEnabled val="1"/>
        </dgm:presLayoutVars>
      </dgm:prSet>
      <dgm:spPr/>
    </dgm:pt>
    <dgm:pt modelId="{7BF6F3D9-9155-4764-A6DC-921408561769}" type="pres">
      <dgm:prSet presAssocID="{02F788A7-D60D-4711-BC47-8A6D0949271C}" presName="levelTx" presStyleLbl="revTx" presStyleIdx="0" presStyleCnt="0">
        <dgm:presLayoutVars>
          <dgm:chMax val="1"/>
          <dgm:bulletEnabled val="1"/>
        </dgm:presLayoutVars>
      </dgm:prSet>
      <dgm:spPr/>
    </dgm:pt>
  </dgm:ptLst>
  <dgm:cxnLst>
    <dgm:cxn modelId="{E90C0F45-8D8A-4926-A652-4D9344DAACDA}" type="presOf" srcId="{02F788A7-D60D-4711-BC47-8A6D0949271C}" destId="{905DCE76-ADF1-44BC-B16D-D1C63EFADEF8}" srcOrd="0" destOrd="0" presId="urn:microsoft.com/office/officeart/2005/8/layout/pyramid1"/>
    <dgm:cxn modelId="{7EA42E6A-BA14-4F23-A43F-5B0C0F341EB0}" srcId="{3E40D0CB-429A-4E95-91EE-F67DBA78A63E}" destId="{D81F5F9F-55AC-4A9F-BDF0-259567B844C8}" srcOrd="0" destOrd="0" parTransId="{8C066A86-80F1-4167-9FA1-CEE43C928E26}" sibTransId="{E91FDE33-AE7C-411C-948B-4133DAC2713E}"/>
    <dgm:cxn modelId="{E29BCC78-91D5-4DF6-82D0-69E05A1ED5D9}" type="presOf" srcId="{301339F5-CC62-472D-B88D-0FD84C6D2716}" destId="{AFA087C3-D249-4D67-AABE-34D41B197A25}" srcOrd="0" destOrd="0" presId="urn:microsoft.com/office/officeart/2005/8/layout/pyramid1"/>
    <dgm:cxn modelId="{B8A93586-2F79-46A1-8DAA-F5C2D2CBDE11}" type="presOf" srcId="{02F788A7-D60D-4711-BC47-8A6D0949271C}" destId="{7BF6F3D9-9155-4764-A6DC-921408561769}" srcOrd="1" destOrd="0" presId="urn:microsoft.com/office/officeart/2005/8/layout/pyramid1"/>
    <dgm:cxn modelId="{9C5758A2-7872-4A68-A1F0-849C1062624C}" type="presOf" srcId="{3E40D0CB-429A-4E95-91EE-F67DBA78A63E}" destId="{457D7B16-28B7-4837-BA9C-3F07203FAFB5}" srcOrd="0" destOrd="0" presId="urn:microsoft.com/office/officeart/2005/8/layout/pyramid1"/>
    <dgm:cxn modelId="{E97870D0-9591-4428-BB5B-DFD9540E42C3}" type="presOf" srcId="{D81F5F9F-55AC-4A9F-BDF0-259567B844C8}" destId="{5D8CF9C6-9145-445A-B633-B84FCE04B7B0}" srcOrd="1" destOrd="0" presId="urn:microsoft.com/office/officeart/2005/8/layout/pyramid1"/>
    <dgm:cxn modelId="{955AACD0-23D6-418B-95A2-BCC36214F996}" srcId="{3E40D0CB-429A-4E95-91EE-F67DBA78A63E}" destId="{02F788A7-D60D-4711-BC47-8A6D0949271C}" srcOrd="2" destOrd="0" parTransId="{6E88DFC9-59AC-45C1-AF01-2264DA2C4864}" sibTransId="{29969DE1-098E-4BD9-A833-D6872552A804}"/>
    <dgm:cxn modelId="{1B6F92D8-9C63-475F-8E26-59C46EE58267}" srcId="{3E40D0CB-429A-4E95-91EE-F67DBA78A63E}" destId="{301339F5-CC62-472D-B88D-0FD84C6D2716}" srcOrd="1" destOrd="0" parTransId="{D9BE682E-92C4-4A9D-AD1C-D918EE2F8183}" sibTransId="{C1F027BA-EE6E-4F48-8073-7D07B283CFA3}"/>
    <dgm:cxn modelId="{F52899D8-A92F-4A54-8750-0D3DF936ADD7}" type="presOf" srcId="{301339F5-CC62-472D-B88D-0FD84C6D2716}" destId="{A7C80035-4834-42F3-A564-0554F6AE3CA3}" srcOrd="1" destOrd="0" presId="urn:microsoft.com/office/officeart/2005/8/layout/pyramid1"/>
    <dgm:cxn modelId="{EBBD48DD-5DCE-40EB-8339-79A792A3B197}" type="presOf" srcId="{D81F5F9F-55AC-4A9F-BDF0-259567B844C8}" destId="{35E0DF49-8FD8-4C65-A445-FAF5CB529F99}" srcOrd="0" destOrd="0" presId="urn:microsoft.com/office/officeart/2005/8/layout/pyramid1"/>
    <dgm:cxn modelId="{7D4A225A-68CF-412F-B991-6F043EB6BED1}" type="presParOf" srcId="{457D7B16-28B7-4837-BA9C-3F07203FAFB5}" destId="{E0C4D9A8-9B69-478E-8795-C2C66FE2008E}" srcOrd="0" destOrd="0" presId="urn:microsoft.com/office/officeart/2005/8/layout/pyramid1"/>
    <dgm:cxn modelId="{C8202661-E78B-4BD3-A65F-C7A68CB64C52}" type="presParOf" srcId="{E0C4D9A8-9B69-478E-8795-C2C66FE2008E}" destId="{35E0DF49-8FD8-4C65-A445-FAF5CB529F99}" srcOrd="0" destOrd="0" presId="urn:microsoft.com/office/officeart/2005/8/layout/pyramid1"/>
    <dgm:cxn modelId="{A31579ED-3FC6-426C-9A56-63B4B29CFB5E}" type="presParOf" srcId="{E0C4D9A8-9B69-478E-8795-C2C66FE2008E}" destId="{5D8CF9C6-9145-445A-B633-B84FCE04B7B0}" srcOrd="1" destOrd="0" presId="urn:microsoft.com/office/officeart/2005/8/layout/pyramid1"/>
    <dgm:cxn modelId="{5B773FAE-F3E6-468B-8612-E373352E98F2}" type="presParOf" srcId="{457D7B16-28B7-4837-BA9C-3F07203FAFB5}" destId="{902B6BAD-1A7E-48FF-9525-BFD03387D27F}" srcOrd="1" destOrd="0" presId="urn:microsoft.com/office/officeart/2005/8/layout/pyramid1"/>
    <dgm:cxn modelId="{566443C3-2C73-422A-BA44-5610E884FF2D}" type="presParOf" srcId="{902B6BAD-1A7E-48FF-9525-BFD03387D27F}" destId="{AFA087C3-D249-4D67-AABE-34D41B197A25}" srcOrd="0" destOrd="0" presId="urn:microsoft.com/office/officeart/2005/8/layout/pyramid1"/>
    <dgm:cxn modelId="{F0D3D825-725A-4540-9A44-264BB556B7CA}" type="presParOf" srcId="{902B6BAD-1A7E-48FF-9525-BFD03387D27F}" destId="{A7C80035-4834-42F3-A564-0554F6AE3CA3}" srcOrd="1" destOrd="0" presId="urn:microsoft.com/office/officeart/2005/8/layout/pyramid1"/>
    <dgm:cxn modelId="{290D6606-2E69-43E3-89C5-4722B2F3A44F}" type="presParOf" srcId="{457D7B16-28B7-4837-BA9C-3F07203FAFB5}" destId="{29010DCA-5AE9-4DCC-AA8B-39AA7DC291CE}" srcOrd="2" destOrd="0" presId="urn:microsoft.com/office/officeart/2005/8/layout/pyramid1"/>
    <dgm:cxn modelId="{938D64EC-0ADE-4CF4-9FEE-95ABD143A06B}" type="presParOf" srcId="{29010DCA-5AE9-4DCC-AA8B-39AA7DC291CE}" destId="{905DCE76-ADF1-44BC-B16D-D1C63EFADEF8}" srcOrd="0" destOrd="0" presId="urn:microsoft.com/office/officeart/2005/8/layout/pyramid1"/>
    <dgm:cxn modelId="{B9794B36-B4D8-4DC3-9AE9-0AA3ED31C192}" type="presParOf" srcId="{29010DCA-5AE9-4DCC-AA8B-39AA7DC291CE}" destId="{7BF6F3D9-9155-4764-A6DC-921408561769}"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20EB7E-3DEE-4985-8C27-CBC5E9B83FBF}"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9CEC25A4-3D43-4DC7-9A68-B000CA3FBA54}">
      <dgm:prSet phldrT="[Text]"/>
      <dgm:spPr/>
      <dgm:t>
        <a:bodyPr/>
        <a:lstStyle/>
        <a:p>
          <a:r>
            <a:rPr lang="en-US" err="1">
              <a:hlinkClick xmlns:r="http://schemas.openxmlformats.org/officeDocument/2006/relationships" r:id="rId1"/>
            </a:rPr>
            <a:t>Ardalyst</a:t>
          </a:r>
          <a:endParaRPr lang="en-US"/>
        </a:p>
      </dgm:t>
    </dgm:pt>
    <dgm:pt modelId="{926D8B91-38E7-459F-AB35-1CB45EAD77C6}" type="parTrans" cxnId="{3AA4213A-BA47-4368-B5D4-0B8F1DDBD2F6}">
      <dgm:prSet/>
      <dgm:spPr/>
      <dgm:t>
        <a:bodyPr/>
        <a:lstStyle/>
        <a:p>
          <a:endParaRPr lang="en-US"/>
        </a:p>
      </dgm:t>
    </dgm:pt>
    <dgm:pt modelId="{55500D17-04C5-4E43-B537-55BF8852CF8C}" type="sibTrans" cxnId="{3AA4213A-BA47-4368-B5D4-0B8F1DDBD2F6}">
      <dgm:prSet/>
      <dgm:spPr/>
      <dgm:t>
        <a:bodyPr/>
        <a:lstStyle/>
        <a:p>
          <a:endParaRPr lang="en-US"/>
        </a:p>
      </dgm:t>
    </dgm:pt>
    <dgm:pt modelId="{C9824975-5B60-44EE-BFC4-DFCB2D6D04E8}">
      <dgm:prSet phldrT="[Text]"/>
      <dgm:spPr/>
      <dgm:t>
        <a:bodyPr/>
        <a:lstStyle/>
        <a:p>
          <a:r>
            <a:rPr lang="en-US" err="1">
              <a:hlinkClick xmlns:r="http://schemas.openxmlformats.org/officeDocument/2006/relationships" r:id="rId2"/>
            </a:rPr>
            <a:t>BlueVoyant</a:t>
          </a:r>
          <a:endParaRPr lang="en-US"/>
        </a:p>
      </dgm:t>
    </dgm:pt>
    <dgm:pt modelId="{E7C9004B-AB9F-4103-B636-F8BD08BB1092}" type="parTrans" cxnId="{C44D2C96-7D18-4F8D-A647-67850DE0F0F7}">
      <dgm:prSet/>
      <dgm:spPr/>
      <dgm:t>
        <a:bodyPr/>
        <a:lstStyle/>
        <a:p>
          <a:endParaRPr lang="en-US"/>
        </a:p>
      </dgm:t>
    </dgm:pt>
    <dgm:pt modelId="{FAFBBE55-0D90-4FD6-B0E6-F9403B4EB232}" type="sibTrans" cxnId="{C44D2C96-7D18-4F8D-A647-67850DE0F0F7}">
      <dgm:prSet/>
      <dgm:spPr/>
      <dgm:t>
        <a:bodyPr/>
        <a:lstStyle/>
        <a:p>
          <a:endParaRPr lang="en-US"/>
        </a:p>
      </dgm:t>
    </dgm:pt>
    <dgm:pt modelId="{B833677D-1000-4635-A065-74D148F43313}">
      <dgm:prSet phldrT="[Text]"/>
      <dgm:spPr/>
      <dgm:t>
        <a:bodyPr/>
        <a:lstStyle/>
        <a:p>
          <a:r>
            <a:rPr lang="en-US">
              <a:hlinkClick xmlns:r="http://schemas.openxmlformats.org/officeDocument/2006/relationships" r:id="rId3"/>
            </a:rPr>
            <a:t>C3 Integrated Solutions</a:t>
          </a:r>
          <a:endParaRPr lang="en-US"/>
        </a:p>
      </dgm:t>
    </dgm:pt>
    <dgm:pt modelId="{36E4DFF9-56BC-4B55-B3CD-E1505E93E0DD}" type="parTrans" cxnId="{F40C1EFF-B302-4D07-BAC0-FB14BF072E8B}">
      <dgm:prSet/>
      <dgm:spPr/>
      <dgm:t>
        <a:bodyPr/>
        <a:lstStyle/>
        <a:p>
          <a:endParaRPr lang="en-US"/>
        </a:p>
      </dgm:t>
    </dgm:pt>
    <dgm:pt modelId="{EE564AD0-02F0-49C5-9A22-18A2B4BF41F0}" type="sibTrans" cxnId="{F40C1EFF-B302-4D07-BAC0-FB14BF072E8B}">
      <dgm:prSet/>
      <dgm:spPr/>
      <dgm:t>
        <a:bodyPr/>
        <a:lstStyle/>
        <a:p>
          <a:endParaRPr lang="en-US"/>
        </a:p>
      </dgm:t>
    </dgm:pt>
    <dgm:pt modelId="{99CCA11E-6932-47FE-9C68-2482DB4DAD1E}">
      <dgm:prSet phldrT="[Text]"/>
      <dgm:spPr/>
      <dgm:t>
        <a:bodyPr/>
        <a:lstStyle/>
        <a:p>
          <a:r>
            <a:rPr lang="en-US">
              <a:hlinkClick xmlns:r="http://schemas.openxmlformats.org/officeDocument/2006/relationships" r:id="rId4"/>
            </a:rPr>
            <a:t>Conquest Cyber</a:t>
          </a:r>
          <a:endParaRPr lang="en-US"/>
        </a:p>
      </dgm:t>
    </dgm:pt>
    <dgm:pt modelId="{50D02514-442C-45C2-867E-D6C7DE97D15B}" type="parTrans" cxnId="{CDBE85D1-A0B0-45D2-9ADC-4940F97A9FF8}">
      <dgm:prSet/>
      <dgm:spPr/>
      <dgm:t>
        <a:bodyPr/>
        <a:lstStyle/>
        <a:p>
          <a:endParaRPr lang="en-US"/>
        </a:p>
      </dgm:t>
    </dgm:pt>
    <dgm:pt modelId="{648E757D-D56B-4834-B756-240E75C412EE}" type="sibTrans" cxnId="{CDBE85D1-A0B0-45D2-9ADC-4940F97A9FF8}">
      <dgm:prSet/>
      <dgm:spPr/>
      <dgm:t>
        <a:bodyPr/>
        <a:lstStyle/>
        <a:p>
          <a:endParaRPr lang="en-US"/>
        </a:p>
      </dgm:t>
    </dgm:pt>
    <dgm:pt modelId="{62070174-D46D-42E0-BBCA-D0F2D945FCF1}">
      <dgm:prSet phldrT="[Text]"/>
      <dgm:spPr/>
      <dgm:t>
        <a:bodyPr/>
        <a:lstStyle/>
        <a:p>
          <a:r>
            <a:rPr lang="en-US">
              <a:hlinkClick xmlns:r="http://schemas.openxmlformats.org/officeDocument/2006/relationships" r:id="rId5"/>
            </a:rPr>
            <a:t>Cortac Group</a:t>
          </a:r>
          <a:endParaRPr lang="en-US"/>
        </a:p>
      </dgm:t>
    </dgm:pt>
    <dgm:pt modelId="{F4BB1E66-E71F-4F00-94E9-9C518DA76D3D}" type="parTrans" cxnId="{F807D330-5A3C-44D2-B033-05189A7FF723}">
      <dgm:prSet/>
      <dgm:spPr/>
      <dgm:t>
        <a:bodyPr/>
        <a:lstStyle/>
        <a:p>
          <a:endParaRPr lang="en-US"/>
        </a:p>
      </dgm:t>
    </dgm:pt>
    <dgm:pt modelId="{C8D2004D-2B77-4103-B0FF-C86BB114CF69}" type="sibTrans" cxnId="{F807D330-5A3C-44D2-B033-05189A7FF723}">
      <dgm:prSet/>
      <dgm:spPr/>
      <dgm:t>
        <a:bodyPr/>
        <a:lstStyle/>
        <a:p>
          <a:endParaRPr lang="en-US"/>
        </a:p>
      </dgm:t>
    </dgm:pt>
    <dgm:pt modelId="{B3AB7331-AF03-4794-9B88-E80A1FCE513D}">
      <dgm:prSet phldrT="[Text]"/>
      <dgm:spPr/>
      <dgm:t>
        <a:bodyPr/>
        <a:lstStyle/>
        <a:p>
          <a:r>
            <a:rPr lang="en-US">
              <a:hlinkClick xmlns:r="http://schemas.openxmlformats.org/officeDocument/2006/relationships" r:id="rId6"/>
            </a:rPr>
            <a:t>CyberSheath</a:t>
          </a:r>
          <a:endParaRPr lang="en-US"/>
        </a:p>
      </dgm:t>
    </dgm:pt>
    <dgm:pt modelId="{CC1F4765-B93B-4410-9C41-41EF28F77E6C}" type="parTrans" cxnId="{E42910EF-86D6-4A23-A7F9-B11174160D4B}">
      <dgm:prSet/>
      <dgm:spPr/>
      <dgm:t>
        <a:bodyPr/>
        <a:lstStyle/>
        <a:p>
          <a:endParaRPr lang="en-US"/>
        </a:p>
      </dgm:t>
    </dgm:pt>
    <dgm:pt modelId="{36956558-F661-4907-BA8F-CF27981403D7}" type="sibTrans" cxnId="{E42910EF-86D6-4A23-A7F9-B11174160D4B}">
      <dgm:prSet/>
      <dgm:spPr/>
      <dgm:t>
        <a:bodyPr/>
        <a:lstStyle/>
        <a:p>
          <a:endParaRPr lang="en-US"/>
        </a:p>
      </dgm:t>
    </dgm:pt>
    <dgm:pt modelId="{BB74A8F6-5C30-479F-B488-488A8C88C0E2}">
      <dgm:prSet phldrT="[Text]"/>
      <dgm:spPr/>
      <dgm:t>
        <a:bodyPr/>
        <a:lstStyle/>
        <a:p>
          <a:r>
            <a:rPr lang="en-US">
              <a:hlinkClick xmlns:r="http://schemas.openxmlformats.org/officeDocument/2006/relationships" r:id="rId7"/>
            </a:rPr>
            <a:t>Insight</a:t>
          </a:r>
          <a:endParaRPr lang="en-US"/>
        </a:p>
      </dgm:t>
    </dgm:pt>
    <dgm:pt modelId="{A4723AFA-CE8D-49CA-9633-AEA7ACBDB359}" type="parTrans" cxnId="{B8577F88-F131-437E-A593-4A86CB2308DB}">
      <dgm:prSet/>
      <dgm:spPr/>
      <dgm:t>
        <a:bodyPr/>
        <a:lstStyle/>
        <a:p>
          <a:endParaRPr lang="en-US"/>
        </a:p>
      </dgm:t>
    </dgm:pt>
    <dgm:pt modelId="{3D17E19D-807B-4A5E-AF3D-30A1A2BBB4C9}" type="sibTrans" cxnId="{B8577F88-F131-437E-A593-4A86CB2308DB}">
      <dgm:prSet/>
      <dgm:spPr/>
      <dgm:t>
        <a:bodyPr/>
        <a:lstStyle/>
        <a:p>
          <a:endParaRPr lang="en-US"/>
        </a:p>
      </dgm:t>
    </dgm:pt>
    <dgm:pt modelId="{64CE3847-89A9-4F25-A52F-C12455CE11D7}">
      <dgm:prSet phldrT="[Text]"/>
      <dgm:spPr/>
      <dgm:t>
        <a:bodyPr/>
        <a:lstStyle/>
        <a:p>
          <a:r>
            <a:rPr lang="en-US">
              <a:hlinkClick xmlns:r="http://schemas.openxmlformats.org/officeDocument/2006/relationships" r:id="rId8"/>
            </a:rPr>
            <a:t>KAMIND IT</a:t>
          </a:r>
          <a:endParaRPr lang="en-US"/>
        </a:p>
      </dgm:t>
    </dgm:pt>
    <dgm:pt modelId="{7F95FFFA-E03A-40E9-AC5A-98A75B80DBEE}" type="parTrans" cxnId="{AB05B3DD-EBCD-492B-93BD-BBCEDBF1E44F}">
      <dgm:prSet/>
      <dgm:spPr/>
      <dgm:t>
        <a:bodyPr/>
        <a:lstStyle/>
        <a:p>
          <a:endParaRPr lang="en-US"/>
        </a:p>
      </dgm:t>
    </dgm:pt>
    <dgm:pt modelId="{0D9D946B-A584-47B5-A93F-CC3ACD34BC41}" type="sibTrans" cxnId="{AB05B3DD-EBCD-492B-93BD-BBCEDBF1E44F}">
      <dgm:prSet/>
      <dgm:spPr/>
      <dgm:t>
        <a:bodyPr/>
        <a:lstStyle/>
        <a:p>
          <a:endParaRPr lang="en-US"/>
        </a:p>
      </dgm:t>
    </dgm:pt>
    <dgm:pt modelId="{D9395A53-EC5F-4C67-86A6-00C9B9E5AA00}">
      <dgm:prSet phldrT="[Text]"/>
      <dgm:spPr/>
      <dgm:t>
        <a:bodyPr/>
        <a:lstStyle/>
        <a:p>
          <a:r>
            <a:rPr lang="en-US">
              <a:hlinkClick xmlns:r="http://schemas.openxmlformats.org/officeDocument/2006/relationships" r:id="rId9"/>
            </a:rPr>
            <a:t>KTL Solutions</a:t>
          </a:r>
          <a:endParaRPr lang="en-US"/>
        </a:p>
      </dgm:t>
    </dgm:pt>
    <dgm:pt modelId="{B41C4836-7E81-4C57-A1EC-B083B2AE84F3}" type="parTrans" cxnId="{77AD2671-87EC-4180-B84D-F6708E80F5AC}">
      <dgm:prSet/>
      <dgm:spPr/>
      <dgm:t>
        <a:bodyPr/>
        <a:lstStyle/>
        <a:p>
          <a:endParaRPr lang="en-US"/>
        </a:p>
      </dgm:t>
    </dgm:pt>
    <dgm:pt modelId="{F22ACF9D-C967-4321-8D96-FB6A8C273863}" type="sibTrans" cxnId="{77AD2671-87EC-4180-B84D-F6708E80F5AC}">
      <dgm:prSet/>
      <dgm:spPr/>
      <dgm:t>
        <a:bodyPr/>
        <a:lstStyle/>
        <a:p>
          <a:endParaRPr lang="en-US"/>
        </a:p>
      </dgm:t>
    </dgm:pt>
    <dgm:pt modelId="{8CA71994-8EFE-4C7B-BCAE-2792173A8173}">
      <dgm:prSet phldrT="[Text]"/>
      <dgm:spPr/>
      <dgm:t>
        <a:bodyPr/>
        <a:lstStyle/>
        <a:p>
          <a:r>
            <a:rPr lang="en-US">
              <a:hlinkClick xmlns:r="http://schemas.openxmlformats.org/officeDocument/2006/relationships" r:id="rId10"/>
            </a:rPr>
            <a:t>Peerless</a:t>
          </a:r>
          <a:endParaRPr lang="en-US"/>
        </a:p>
      </dgm:t>
    </dgm:pt>
    <dgm:pt modelId="{FFB938CB-CCEE-470E-97C8-91CFA31A02E6}" type="parTrans" cxnId="{F7D6E601-30D6-4301-9D62-419370189654}">
      <dgm:prSet/>
      <dgm:spPr/>
      <dgm:t>
        <a:bodyPr/>
        <a:lstStyle/>
        <a:p>
          <a:endParaRPr lang="en-US"/>
        </a:p>
      </dgm:t>
    </dgm:pt>
    <dgm:pt modelId="{7F4DC2ED-85FA-401B-A4C5-1A95AEACD9FF}" type="sibTrans" cxnId="{F7D6E601-30D6-4301-9D62-419370189654}">
      <dgm:prSet/>
      <dgm:spPr/>
      <dgm:t>
        <a:bodyPr/>
        <a:lstStyle/>
        <a:p>
          <a:endParaRPr lang="en-US"/>
        </a:p>
      </dgm:t>
    </dgm:pt>
    <dgm:pt modelId="{CA2916FD-1D30-414C-950D-728E4FB035E6}">
      <dgm:prSet phldrT="[Text]"/>
      <dgm:spPr/>
      <dgm:t>
        <a:bodyPr/>
        <a:lstStyle/>
        <a:p>
          <a:r>
            <a:rPr lang="en-US">
              <a:hlinkClick xmlns:r="http://schemas.openxmlformats.org/officeDocument/2006/relationships" r:id="rId11"/>
            </a:rPr>
            <a:t>Planet Technologies</a:t>
          </a:r>
          <a:endParaRPr lang="en-US"/>
        </a:p>
      </dgm:t>
    </dgm:pt>
    <dgm:pt modelId="{871E20F4-4D67-4914-BBAC-D30C404FAA1D}" type="parTrans" cxnId="{1F037C92-6EF9-4BA1-BF5F-CB07CEB5E6B1}">
      <dgm:prSet/>
      <dgm:spPr/>
      <dgm:t>
        <a:bodyPr/>
        <a:lstStyle/>
        <a:p>
          <a:endParaRPr lang="en-US"/>
        </a:p>
      </dgm:t>
    </dgm:pt>
    <dgm:pt modelId="{4E65F325-8B7E-44E1-98A9-8D2B931D03DD}" type="sibTrans" cxnId="{1F037C92-6EF9-4BA1-BF5F-CB07CEB5E6B1}">
      <dgm:prSet/>
      <dgm:spPr/>
      <dgm:t>
        <a:bodyPr/>
        <a:lstStyle/>
        <a:p>
          <a:endParaRPr lang="en-US"/>
        </a:p>
      </dgm:t>
    </dgm:pt>
    <dgm:pt modelId="{48B32046-09AE-45B4-A6F1-34C933514037}">
      <dgm:prSet phldrT="[Text]"/>
      <dgm:spPr/>
      <dgm:t>
        <a:bodyPr/>
        <a:lstStyle/>
        <a:p>
          <a:r>
            <a:rPr lang="en-US">
              <a:hlinkClick xmlns:r="http://schemas.openxmlformats.org/officeDocument/2006/relationships" r:id="rId12"/>
            </a:rPr>
            <a:t>Quzara</a:t>
          </a:r>
          <a:endParaRPr lang="en-US"/>
        </a:p>
      </dgm:t>
    </dgm:pt>
    <dgm:pt modelId="{AF83EA10-AEE8-443A-B2E5-79BC032FE6B6}" type="parTrans" cxnId="{CA38778E-EC58-45D0-B2D8-FD76D9931CB4}">
      <dgm:prSet/>
      <dgm:spPr/>
      <dgm:t>
        <a:bodyPr/>
        <a:lstStyle/>
        <a:p>
          <a:endParaRPr lang="en-US"/>
        </a:p>
      </dgm:t>
    </dgm:pt>
    <dgm:pt modelId="{388F4EA8-1631-490E-B920-55E8DAB4B10E}" type="sibTrans" cxnId="{CA38778E-EC58-45D0-B2D8-FD76D9931CB4}">
      <dgm:prSet/>
      <dgm:spPr/>
      <dgm:t>
        <a:bodyPr/>
        <a:lstStyle/>
        <a:p>
          <a:endParaRPr lang="en-US"/>
        </a:p>
      </dgm:t>
    </dgm:pt>
    <dgm:pt modelId="{3DDBC376-6102-478B-AD18-E374D1D8AAF3}">
      <dgm:prSet phldrT="[Text]"/>
      <dgm:spPr/>
      <dgm:t>
        <a:bodyPr/>
        <a:lstStyle/>
        <a:p>
          <a:r>
            <a:rPr lang="en-US">
              <a:hlinkClick xmlns:r="http://schemas.openxmlformats.org/officeDocument/2006/relationships" r:id="rId13"/>
            </a:rPr>
            <a:t>Summit 7 Systems</a:t>
          </a:r>
          <a:endParaRPr lang="en-US"/>
        </a:p>
      </dgm:t>
    </dgm:pt>
    <dgm:pt modelId="{8AA8E079-61F8-4CEB-AF02-E33DEBBE5DEA}" type="parTrans" cxnId="{EAFE3047-2843-46B3-AA7A-A75FE6F885C8}">
      <dgm:prSet/>
      <dgm:spPr/>
      <dgm:t>
        <a:bodyPr/>
        <a:lstStyle/>
        <a:p>
          <a:endParaRPr lang="en-US"/>
        </a:p>
      </dgm:t>
    </dgm:pt>
    <dgm:pt modelId="{4DAAA9B5-A27F-4238-9EC9-5B46ADE6B1D9}" type="sibTrans" cxnId="{EAFE3047-2843-46B3-AA7A-A75FE6F885C8}">
      <dgm:prSet/>
      <dgm:spPr/>
      <dgm:t>
        <a:bodyPr/>
        <a:lstStyle/>
        <a:p>
          <a:endParaRPr lang="en-US"/>
        </a:p>
      </dgm:t>
    </dgm:pt>
    <dgm:pt modelId="{B8FC8A5A-ABE7-47EF-9B7B-3D6D97F162F3}" type="pres">
      <dgm:prSet presAssocID="{7320EB7E-3DEE-4985-8C27-CBC5E9B83FBF}" presName="Name0" presStyleCnt="0">
        <dgm:presLayoutVars>
          <dgm:dir/>
          <dgm:resizeHandles val="exact"/>
        </dgm:presLayoutVars>
      </dgm:prSet>
      <dgm:spPr/>
    </dgm:pt>
    <dgm:pt modelId="{A0544E94-BA8A-4486-A777-0C5F6E85BD6D}" type="pres">
      <dgm:prSet presAssocID="{9CEC25A4-3D43-4DC7-9A68-B000CA3FBA54}" presName="compNode" presStyleCnt="0"/>
      <dgm:spPr/>
    </dgm:pt>
    <dgm:pt modelId="{9A888901-2361-44C7-A281-FFA7FD849D18}" type="pres">
      <dgm:prSet presAssocID="{9CEC25A4-3D43-4DC7-9A68-B000CA3FBA54}" presName="pictRect" presStyleLbl="node1" presStyleIdx="0" presStyleCnt="13"/>
      <dgm:spPr>
        <a:blipFill dpi="0" rotWithShape="1">
          <a:blip xmlns:r="http://schemas.openxmlformats.org/officeDocument/2006/relationships" r:embed="rId14"/>
          <a:srcRect/>
          <a:stretch>
            <a:fillRect l="20000" t="10000" r="20000" b="10000"/>
          </a:stretch>
        </a:blipFill>
      </dgm:spPr>
      <dgm:extLst>
        <a:ext uri="{E40237B7-FDA0-4F09-8148-C483321AD2D9}">
          <dgm14:cNvPr xmlns:dgm14="http://schemas.microsoft.com/office/drawing/2010/diagram" id="0" name="">
            <a:hlinkClick xmlns:r="http://schemas.openxmlformats.org/officeDocument/2006/relationships" r:id="rId1"/>
          </dgm14:cNvPr>
        </a:ext>
      </dgm:extLst>
    </dgm:pt>
    <dgm:pt modelId="{69EE8F69-DC3F-44A3-9F9C-ACAA10885942}" type="pres">
      <dgm:prSet presAssocID="{9CEC25A4-3D43-4DC7-9A68-B000CA3FBA54}" presName="textRect" presStyleLbl="revTx" presStyleIdx="0" presStyleCnt="13">
        <dgm:presLayoutVars>
          <dgm:bulletEnabled val="1"/>
        </dgm:presLayoutVars>
      </dgm:prSet>
      <dgm:spPr/>
    </dgm:pt>
    <dgm:pt modelId="{43DA5B1C-9DC1-4ACE-8EA9-50B9CEA9D6DA}" type="pres">
      <dgm:prSet presAssocID="{55500D17-04C5-4E43-B537-55BF8852CF8C}" presName="sibTrans" presStyleLbl="sibTrans2D1" presStyleIdx="0" presStyleCnt="0"/>
      <dgm:spPr/>
    </dgm:pt>
    <dgm:pt modelId="{C93CACC1-F4E3-4478-AAFC-B019FEA71ED3}" type="pres">
      <dgm:prSet presAssocID="{C9824975-5B60-44EE-BFC4-DFCB2D6D04E8}" presName="compNode" presStyleCnt="0"/>
      <dgm:spPr/>
    </dgm:pt>
    <dgm:pt modelId="{BD752559-9438-40D1-B30D-E27CE415ED5D}" type="pres">
      <dgm:prSet presAssocID="{C9824975-5B60-44EE-BFC4-DFCB2D6D04E8}" presName="pictRect" presStyleLbl="node1" presStyleIdx="1" presStyleCnt="13"/>
      <dgm:spPr>
        <a:blipFill dpi="0" rotWithShape="1">
          <a:blip xmlns:r="http://schemas.openxmlformats.org/officeDocument/2006/relationships" r:embed="rId15">
            <a:extLst>
              <a:ext uri="{28A0092B-C50C-407E-A947-70E740481C1C}">
                <a14:useLocalDpi xmlns:a14="http://schemas.microsoft.com/office/drawing/2010/main" val="0"/>
              </a:ext>
            </a:extLst>
          </a:blip>
          <a:srcRect/>
          <a:stretch>
            <a:fillRect l="20000" t="10000" r="20000" b="10000"/>
          </a:stretch>
        </a:blipFill>
      </dgm:spPr>
      <dgm:extLst>
        <a:ext uri="{E40237B7-FDA0-4F09-8148-C483321AD2D9}">
          <dgm14:cNvPr xmlns:dgm14="http://schemas.microsoft.com/office/drawing/2010/diagram" id="0" name="">
            <a:hlinkClick xmlns:r="http://schemas.openxmlformats.org/officeDocument/2006/relationships" r:id="rId2"/>
          </dgm14:cNvPr>
        </a:ext>
      </dgm:extLst>
    </dgm:pt>
    <dgm:pt modelId="{8C0B65E5-DF63-449C-A07F-BA678ACE11A1}" type="pres">
      <dgm:prSet presAssocID="{C9824975-5B60-44EE-BFC4-DFCB2D6D04E8}" presName="textRect" presStyleLbl="revTx" presStyleIdx="1" presStyleCnt="13">
        <dgm:presLayoutVars>
          <dgm:bulletEnabled val="1"/>
        </dgm:presLayoutVars>
      </dgm:prSet>
      <dgm:spPr/>
    </dgm:pt>
    <dgm:pt modelId="{4BD8D778-F129-43E2-928A-19B9F6BD0848}" type="pres">
      <dgm:prSet presAssocID="{FAFBBE55-0D90-4FD6-B0E6-F9403B4EB232}" presName="sibTrans" presStyleLbl="sibTrans2D1" presStyleIdx="0" presStyleCnt="0"/>
      <dgm:spPr/>
    </dgm:pt>
    <dgm:pt modelId="{AAF87D37-A9A6-41B2-819D-4BCB19816333}" type="pres">
      <dgm:prSet presAssocID="{B833677D-1000-4635-A065-74D148F43313}" presName="compNode" presStyleCnt="0"/>
      <dgm:spPr/>
    </dgm:pt>
    <dgm:pt modelId="{BC68C996-CDC4-40F6-B543-8D6A2C147FAC}" type="pres">
      <dgm:prSet presAssocID="{B833677D-1000-4635-A065-74D148F43313}" presName="pictRect" presStyleLbl="node1" presStyleIdx="2" presStyleCnt="13"/>
      <dgm:spPr>
        <a:blipFill dpi="0" rotWithShape="1">
          <a:blip xmlns:r="http://schemas.openxmlformats.org/officeDocument/2006/relationships" r:embed="rId16"/>
          <a:srcRect/>
          <a:stretch>
            <a:fillRect l="20000" t="10000" r="20000" b="10000"/>
          </a:stretch>
        </a:blipFill>
      </dgm:spPr>
      <dgm:extLst>
        <a:ext uri="{E40237B7-FDA0-4F09-8148-C483321AD2D9}">
          <dgm14:cNvPr xmlns:dgm14="http://schemas.microsoft.com/office/drawing/2010/diagram" id="0" name="">
            <a:hlinkClick xmlns:r="http://schemas.openxmlformats.org/officeDocument/2006/relationships" r:id="rId3"/>
          </dgm14:cNvPr>
        </a:ext>
      </dgm:extLst>
    </dgm:pt>
    <dgm:pt modelId="{0569DB49-E818-4424-9995-A442813DFCF6}" type="pres">
      <dgm:prSet presAssocID="{B833677D-1000-4635-A065-74D148F43313}" presName="textRect" presStyleLbl="revTx" presStyleIdx="2" presStyleCnt="13">
        <dgm:presLayoutVars>
          <dgm:bulletEnabled val="1"/>
        </dgm:presLayoutVars>
      </dgm:prSet>
      <dgm:spPr/>
    </dgm:pt>
    <dgm:pt modelId="{1EE7FF75-EB6D-47A5-B688-DD1DF63DEC64}" type="pres">
      <dgm:prSet presAssocID="{EE564AD0-02F0-49C5-9A22-18A2B4BF41F0}" presName="sibTrans" presStyleLbl="sibTrans2D1" presStyleIdx="0" presStyleCnt="0"/>
      <dgm:spPr/>
    </dgm:pt>
    <dgm:pt modelId="{A0085BEC-99C7-4A00-B912-9D67830D8A3F}" type="pres">
      <dgm:prSet presAssocID="{99CCA11E-6932-47FE-9C68-2482DB4DAD1E}" presName="compNode" presStyleCnt="0"/>
      <dgm:spPr/>
    </dgm:pt>
    <dgm:pt modelId="{6B838B50-B49C-48D4-B83B-B1A314A08E79}" type="pres">
      <dgm:prSet presAssocID="{99CCA11E-6932-47FE-9C68-2482DB4DAD1E}" presName="pictRect" presStyleLbl="node1" presStyleIdx="3" presStyleCnt="13"/>
      <dgm:spPr>
        <a:blipFill dpi="0" rotWithShape="1">
          <a:blip xmlns:r="http://schemas.openxmlformats.org/officeDocument/2006/relationships" r:embed="rId17"/>
          <a:srcRect/>
          <a:stretch>
            <a:fillRect l="20000" t="10000" r="20000" b="10000"/>
          </a:stretch>
        </a:blipFill>
      </dgm:spPr>
      <dgm:extLst>
        <a:ext uri="{E40237B7-FDA0-4F09-8148-C483321AD2D9}">
          <dgm14:cNvPr xmlns:dgm14="http://schemas.microsoft.com/office/drawing/2010/diagram" id="0" name="">
            <a:hlinkClick xmlns:r="http://schemas.openxmlformats.org/officeDocument/2006/relationships" r:id="rId4"/>
          </dgm14:cNvPr>
        </a:ext>
      </dgm:extLst>
    </dgm:pt>
    <dgm:pt modelId="{2B7135C4-37EB-46D7-81AD-00527FCCF62E}" type="pres">
      <dgm:prSet presAssocID="{99CCA11E-6932-47FE-9C68-2482DB4DAD1E}" presName="textRect" presStyleLbl="revTx" presStyleIdx="3" presStyleCnt="13">
        <dgm:presLayoutVars>
          <dgm:bulletEnabled val="1"/>
        </dgm:presLayoutVars>
      </dgm:prSet>
      <dgm:spPr/>
    </dgm:pt>
    <dgm:pt modelId="{00D47AF1-2CB5-406A-9AE5-C8E8F88D97D3}" type="pres">
      <dgm:prSet presAssocID="{648E757D-D56B-4834-B756-240E75C412EE}" presName="sibTrans" presStyleLbl="sibTrans2D1" presStyleIdx="0" presStyleCnt="0"/>
      <dgm:spPr/>
    </dgm:pt>
    <dgm:pt modelId="{B3947D5D-C779-49BE-83F8-8E1BA1DC4113}" type="pres">
      <dgm:prSet presAssocID="{62070174-D46D-42E0-BBCA-D0F2D945FCF1}" presName="compNode" presStyleCnt="0"/>
      <dgm:spPr/>
    </dgm:pt>
    <dgm:pt modelId="{A2B5C0E3-BA60-480C-A514-C48F79982BBC}" type="pres">
      <dgm:prSet presAssocID="{62070174-D46D-42E0-BBCA-D0F2D945FCF1}" presName="pictRect" presStyleLbl="node1" presStyleIdx="4" presStyleCnt="13"/>
      <dgm:spPr>
        <a:blipFill dpi="0" rotWithShape="1">
          <a:blip xmlns:r="http://schemas.openxmlformats.org/officeDocument/2006/relationships" r:embed="rId18">
            <a:extLst>
              <a:ext uri="{28A0092B-C50C-407E-A947-70E740481C1C}">
                <a14:useLocalDpi xmlns:a14="http://schemas.microsoft.com/office/drawing/2010/main" val="0"/>
              </a:ext>
            </a:extLst>
          </a:blip>
          <a:srcRect/>
          <a:stretch>
            <a:fillRect l="-3000" r="5000"/>
          </a:stretch>
        </a:blipFill>
      </dgm:spPr>
      <dgm:extLst>
        <a:ext uri="{E40237B7-FDA0-4F09-8148-C483321AD2D9}">
          <dgm14:cNvPr xmlns:dgm14="http://schemas.microsoft.com/office/drawing/2010/diagram" id="0" name="">
            <a:hlinkClick xmlns:r="http://schemas.openxmlformats.org/officeDocument/2006/relationships" r:id="rId5"/>
          </dgm14:cNvPr>
        </a:ext>
      </dgm:extLst>
    </dgm:pt>
    <dgm:pt modelId="{4AE736E7-E6D4-403A-A7B3-3F634A536AF1}" type="pres">
      <dgm:prSet presAssocID="{62070174-D46D-42E0-BBCA-D0F2D945FCF1}" presName="textRect" presStyleLbl="revTx" presStyleIdx="4" presStyleCnt="13">
        <dgm:presLayoutVars>
          <dgm:bulletEnabled val="1"/>
        </dgm:presLayoutVars>
      </dgm:prSet>
      <dgm:spPr/>
    </dgm:pt>
    <dgm:pt modelId="{EA9A9737-5052-4091-8697-85CAB08B7C0B}" type="pres">
      <dgm:prSet presAssocID="{C8D2004D-2B77-4103-B0FF-C86BB114CF69}" presName="sibTrans" presStyleLbl="sibTrans2D1" presStyleIdx="0" presStyleCnt="0"/>
      <dgm:spPr/>
    </dgm:pt>
    <dgm:pt modelId="{6C9B7E60-8E18-476E-9527-C22B809CB62C}" type="pres">
      <dgm:prSet presAssocID="{B3AB7331-AF03-4794-9B88-E80A1FCE513D}" presName="compNode" presStyleCnt="0"/>
      <dgm:spPr/>
    </dgm:pt>
    <dgm:pt modelId="{68D6CE46-D2A1-4518-AD38-3A5FD03FC961}" type="pres">
      <dgm:prSet presAssocID="{B3AB7331-AF03-4794-9B88-E80A1FCE513D}" presName="pictRect" presStyleLbl="node1" presStyleIdx="5" presStyleCnt="13"/>
      <dgm:spPr>
        <a:blipFill dpi="0" rotWithShape="1">
          <a:blip xmlns:r="http://schemas.openxmlformats.org/officeDocument/2006/relationships" r:embed="rId19"/>
          <a:srcRect/>
          <a:stretch>
            <a:fillRect l="20000" t="10000" r="20000" b="10000"/>
          </a:stretch>
        </a:blipFill>
      </dgm:spPr>
      <dgm:extLst>
        <a:ext uri="{E40237B7-FDA0-4F09-8148-C483321AD2D9}">
          <dgm14:cNvPr xmlns:dgm14="http://schemas.microsoft.com/office/drawing/2010/diagram" id="0" name="">
            <a:hlinkClick xmlns:r="http://schemas.openxmlformats.org/officeDocument/2006/relationships" r:id="rId6"/>
          </dgm14:cNvPr>
        </a:ext>
      </dgm:extLst>
    </dgm:pt>
    <dgm:pt modelId="{314E497C-C6F8-4EB7-ADD2-2AB28AF8D9E0}" type="pres">
      <dgm:prSet presAssocID="{B3AB7331-AF03-4794-9B88-E80A1FCE513D}" presName="textRect" presStyleLbl="revTx" presStyleIdx="5" presStyleCnt="13">
        <dgm:presLayoutVars>
          <dgm:bulletEnabled val="1"/>
        </dgm:presLayoutVars>
      </dgm:prSet>
      <dgm:spPr/>
    </dgm:pt>
    <dgm:pt modelId="{7D2C039C-37AD-47E6-8C9A-96DAA88F73C9}" type="pres">
      <dgm:prSet presAssocID="{36956558-F661-4907-BA8F-CF27981403D7}" presName="sibTrans" presStyleLbl="sibTrans2D1" presStyleIdx="0" presStyleCnt="0"/>
      <dgm:spPr/>
    </dgm:pt>
    <dgm:pt modelId="{AF256C0F-2E16-48C7-94F4-585939A456B4}" type="pres">
      <dgm:prSet presAssocID="{BB74A8F6-5C30-479F-B488-488A8C88C0E2}" presName="compNode" presStyleCnt="0"/>
      <dgm:spPr/>
    </dgm:pt>
    <dgm:pt modelId="{C733947D-DF30-485E-95FC-7693A6570B3E}" type="pres">
      <dgm:prSet presAssocID="{BB74A8F6-5C30-479F-B488-488A8C88C0E2}" presName="pictRect" presStyleLbl="node1" presStyleIdx="6" presStyleCnt="13"/>
      <dgm:spPr>
        <a:blipFill dpi="0" rotWithShape="1">
          <a:blip xmlns:r="http://schemas.openxmlformats.org/officeDocument/2006/relationships" r:embed="rId20"/>
          <a:srcRect/>
          <a:stretch>
            <a:fillRect l="20000" t="10000" r="20000" b="10000"/>
          </a:stretch>
        </a:blipFill>
      </dgm:spPr>
      <dgm:extLst>
        <a:ext uri="{E40237B7-FDA0-4F09-8148-C483321AD2D9}">
          <dgm14:cNvPr xmlns:dgm14="http://schemas.microsoft.com/office/drawing/2010/diagram" id="0" name="">
            <a:hlinkClick xmlns:r="http://schemas.openxmlformats.org/officeDocument/2006/relationships" r:id="rId7"/>
          </dgm14:cNvPr>
        </a:ext>
      </dgm:extLst>
    </dgm:pt>
    <dgm:pt modelId="{76EFC24B-A078-42CE-9564-92C52F42E8C5}" type="pres">
      <dgm:prSet presAssocID="{BB74A8F6-5C30-479F-B488-488A8C88C0E2}" presName="textRect" presStyleLbl="revTx" presStyleIdx="6" presStyleCnt="13">
        <dgm:presLayoutVars>
          <dgm:bulletEnabled val="1"/>
        </dgm:presLayoutVars>
      </dgm:prSet>
      <dgm:spPr/>
    </dgm:pt>
    <dgm:pt modelId="{79E8DEA2-FE9A-4084-A698-919DA103A602}" type="pres">
      <dgm:prSet presAssocID="{3D17E19D-807B-4A5E-AF3D-30A1A2BBB4C9}" presName="sibTrans" presStyleLbl="sibTrans2D1" presStyleIdx="0" presStyleCnt="0"/>
      <dgm:spPr/>
    </dgm:pt>
    <dgm:pt modelId="{0C38781D-FB2D-40BD-B14C-D2E32105B00B}" type="pres">
      <dgm:prSet presAssocID="{64CE3847-89A9-4F25-A52F-C12455CE11D7}" presName="compNode" presStyleCnt="0"/>
      <dgm:spPr/>
    </dgm:pt>
    <dgm:pt modelId="{C03DAC62-EEC1-4A4C-BE34-A034C4AD49DB}" type="pres">
      <dgm:prSet presAssocID="{64CE3847-89A9-4F25-A52F-C12455CE11D7}" presName="pictRect" presStyleLbl="node1" presStyleIdx="7" presStyleCnt="13"/>
      <dgm:spPr>
        <a:blipFill dpi="0" rotWithShape="1">
          <a:blip xmlns:r="http://schemas.openxmlformats.org/officeDocument/2006/relationships" r:embed="rId21"/>
          <a:srcRect/>
          <a:stretch>
            <a:fillRect l="20000" t="10000" r="20000" b="10000"/>
          </a:stretch>
        </a:blipFill>
      </dgm:spPr>
      <dgm:extLst>
        <a:ext uri="{E40237B7-FDA0-4F09-8148-C483321AD2D9}">
          <dgm14:cNvPr xmlns:dgm14="http://schemas.microsoft.com/office/drawing/2010/diagram" id="0" name="">
            <a:hlinkClick xmlns:r="http://schemas.openxmlformats.org/officeDocument/2006/relationships" r:id="rId8"/>
          </dgm14:cNvPr>
        </a:ext>
      </dgm:extLst>
    </dgm:pt>
    <dgm:pt modelId="{AC1BD8FB-5A63-4E9F-93E5-DE1E41D2F5A1}" type="pres">
      <dgm:prSet presAssocID="{64CE3847-89A9-4F25-A52F-C12455CE11D7}" presName="textRect" presStyleLbl="revTx" presStyleIdx="7" presStyleCnt="13">
        <dgm:presLayoutVars>
          <dgm:bulletEnabled val="1"/>
        </dgm:presLayoutVars>
      </dgm:prSet>
      <dgm:spPr/>
    </dgm:pt>
    <dgm:pt modelId="{B42AD3E3-E1DA-409F-8BD5-1383F3EAF9CD}" type="pres">
      <dgm:prSet presAssocID="{0D9D946B-A584-47B5-A93F-CC3ACD34BC41}" presName="sibTrans" presStyleLbl="sibTrans2D1" presStyleIdx="0" presStyleCnt="0"/>
      <dgm:spPr/>
    </dgm:pt>
    <dgm:pt modelId="{B68E4D3E-96CF-4F29-88A0-95A34AD9F836}" type="pres">
      <dgm:prSet presAssocID="{D9395A53-EC5F-4C67-86A6-00C9B9E5AA00}" presName="compNode" presStyleCnt="0"/>
      <dgm:spPr/>
    </dgm:pt>
    <dgm:pt modelId="{7B3BAB6F-5E9E-4E43-8CA9-9A077398AAF6}" type="pres">
      <dgm:prSet presAssocID="{D9395A53-EC5F-4C67-86A6-00C9B9E5AA00}" presName="pictRect" presStyleLbl="node1" presStyleIdx="8" presStyleCnt="13"/>
      <dgm:spPr>
        <a:blipFill dpi="0" rotWithShape="1">
          <a:blip xmlns:r="http://schemas.openxmlformats.org/officeDocument/2006/relationships" r:embed="rId22"/>
          <a:srcRect/>
          <a:stretch>
            <a:fillRect l="5000" t="5000" r="10000" b="5000"/>
          </a:stretch>
        </a:blipFill>
      </dgm:spPr>
      <dgm:extLst>
        <a:ext uri="{E40237B7-FDA0-4F09-8148-C483321AD2D9}">
          <dgm14:cNvPr xmlns:dgm14="http://schemas.microsoft.com/office/drawing/2010/diagram" id="0" name="">
            <a:hlinkClick xmlns:r="http://schemas.openxmlformats.org/officeDocument/2006/relationships" r:id="rId9"/>
          </dgm14:cNvPr>
        </a:ext>
      </dgm:extLst>
    </dgm:pt>
    <dgm:pt modelId="{5B1F4AB3-F9FF-4964-B3F8-17834CBCB41D}" type="pres">
      <dgm:prSet presAssocID="{D9395A53-EC5F-4C67-86A6-00C9B9E5AA00}" presName="textRect" presStyleLbl="revTx" presStyleIdx="8" presStyleCnt="13">
        <dgm:presLayoutVars>
          <dgm:bulletEnabled val="1"/>
        </dgm:presLayoutVars>
      </dgm:prSet>
      <dgm:spPr/>
    </dgm:pt>
    <dgm:pt modelId="{76DACE9E-55EA-4494-86FF-1E99068AB7B1}" type="pres">
      <dgm:prSet presAssocID="{F22ACF9D-C967-4321-8D96-FB6A8C273863}" presName="sibTrans" presStyleLbl="sibTrans2D1" presStyleIdx="0" presStyleCnt="0"/>
      <dgm:spPr/>
    </dgm:pt>
    <dgm:pt modelId="{19094574-C13F-42B3-B739-39A7214DFC2E}" type="pres">
      <dgm:prSet presAssocID="{8CA71994-8EFE-4C7B-BCAE-2792173A8173}" presName="compNode" presStyleCnt="0"/>
      <dgm:spPr/>
    </dgm:pt>
    <dgm:pt modelId="{86CDA563-9661-434E-83A0-E87538688D4D}" type="pres">
      <dgm:prSet presAssocID="{8CA71994-8EFE-4C7B-BCAE-2792173A8173}" presName="pictRect" presStyleLbl="node1" presStyleIdx="9" presStyleCnt="13"/>
      <dgm:spPr>
        <a:blipFill dpi="0" rotWithShape="1">
          <a:blip xmlns:r="http://schemas.openxmlformats.org/officeDocument/2006/relationships" r:embed="rId23"/>
          <a:srcRect/>
          <a:stretch>
            <a:fillRect l="20000" t="5000" r="20000" b="20000"/>
          </a:stretch>
        </a:blipFill>
      </dgm:spPr>
      <dgm:extLst>
        <a:ext uri="{E40237B7-FDA0-4F09-8148-C483321AD2D9}">
          <dgm14:cNvPr xmlns:dgm14="http://schemas.microsoft.com/office/drawing/2010/diagram" id="0" name="">
            <a:hlinkClick xmlns:r="http://schemas.openxmlformats.org/officeDocument/2006/relationships" r:id="rId10"/>
          </dgm14:cNvPr>
        </a:ext>
      </dgm:extLst>
    </dgm:pt>
    <dgm:pt modelId="{DC6066A1-CFCD-4BF4-A937-9A55F9C376BB}" type="pres">
      <dgm:prSet presAssocID="{8CA71994-8EFE-4C7B-BCAE-2792173A8173}" presName="textRect" presStyleLbl="revTx" presStyleIdx="9" presStyleCnt="13">
        <dgm:presLayoutVars>
          <dgm:bulletEnabled val="1"/>
        </dgm:presLayoutVars>
      </dgm:prSet>
      <dgm:spPr/>
    </dgm:pt>
    <dgm:pt modelId="{7D30577B-2DED-4816-A269-6F8A8CC0A189}" type="pres">
      <dgm:prSet presAssocID="{7F4DC2ED-85FA-401B-A4C5-1A95AEACD9FF}" presName="sibTrans" presStyleLbl="sibTrans2D1" presStyleIdx="0" presStyleCnt="0"/>
      <dgm:spPr/>
    </dgm:pt>
    <dgm:pt modelId="{776E7364-C566-4B9D-B9CB-938586C5B14F}" type="pres">
      <dgm:prSet presAssocID="{CA2916FD-1D30-414C-950D-728E4FB035E6}" presName="compNode" presStyleCnt="0"/>
      <dgm:spPr/>
    </dgm:pt>
    <dgm:pt modelId="{BB54C417-F4EB-4769-A36B-4C74E2BF07EE}" type="pres">
      <dgm:prSet presAssocID="{CA2916FD-1D30-414C-950D-728E4FB035E6}" presName="pictRect" presStyleLbl="node1" presStyleIdx="10" presStyleCnt="13"/>
      <dgm:spPr>
        <a:blipFill dpi="0" rotWithShape="1">
          <a:blip xmlns:r="http://schemas.openxmlformats.org/officeDocument/2006/relationships" r:embed="rId24"/>
          <a:srcRect/>
          <a:stretch>
            <a:fillRect l="10000" t="20000" r="10000" b="20000"/>
          </a:stretch>
        </a:blipFill>
      </dgm:spPr>
      <dgm:extLst>
        <a:ext uri="{E40237B7-FDA0-4F09-8148-C483321AD2D9}">
          <dgm14:cNvPr xmlns:dgm14="http://schemas.microsoft.com/office/drawing/2010/diagram" id="0" name="">
            <a:hlinkClick xmlns:r="http://schemas.openxmlformats.org/officeDocument/2006/relationships" r:id="rId11"/>
          </dgm14:cNvPr>
        </a:ext>
      </dgm:extLst>
    </dgm:pt>
    <dgm:pt modelId="{7CAA2BF2-6953-4711-BEE2-A5A91F1F08BB}" type="pres">
      <dgm:prSet presAssocID="{CA2916FD-1D30-414C-950D-728E4FB035E6}" presName="textRect" presStyleLbl="revTx" presStyleIdx="10" presStyleCnt="13">
        <dgm:presLayoutVars>
          <dgm:bulletEnabled val="1"/>
        </dgm:presLayoutVars>
      </dgm:prSet>
      <dgm:spPr/>
    </dgm:pt>
    <dgm:pt modelId="{9237337A-B59F-4FE8-A75A-61ADFDC37414}" type="pres">
      <dgm:prSet presAssocID="{4E65F325-8B7E-44E1-98A9-8D2B931D03DD}" presName="sibTrans" presStyleLbl="sibTrans2D1" presStyleIdx="0" presStyleCnt="0"/>
      <dgm:spPr/>
    </dgm:pt>
    <dgm:pt modelId="{D2CF45FD-68D6-4D4F-9205-C7678C024850}" type="pres">
      <dgm:prSet presAssocID="{48B32046-09AE-45B4-A6F1-34C933514037}" presName="compNode" presStyleCnt="0"/>
      <dgm:spPr/>
    </dgm:pt>
    <dgm:pt modelId="{23D95B9C-0DCD-4EE6-BAC2-953D3139D34A}" type="pres">
      <dgm:prSet presAssocID="{48B32046-09AE-45B4-A6F1-34C933514037}" presName="pictRect" presStyleLbl="node1" presStyleIdx="11" presStyleCnt="13"/>
      <dgm:spPr>
        <a:blipFill dpi="0" rotWithShape="1">
          <a:blip xmlns:r="http://schemas.openxmlformats.org/officeDocument/2006/relationships" r:embed="rId25"/>
          <a:srcRect/>
          <a:stretch>
            <a:fillRect l="20000" t="5000" r="20000" b="5000"/>
          </a:stretch>
        </a:blipFill>
      </dgm:spPr>
      <dgm:extLst>
        <a:ext uri="{E40237B7-FDA0-4F09-8148-C483321AD2D9}">
          <dgm14:cNvPr xmlns:dgm14="http://schemas.microsoft.com/office/drawing/2010/diagram" id="0" name="">
            <a:hlinkClick xmlns:r="http://schemas.openxmlformats.org/officeDocument/2006/relationships" r:id="rId12"/>
          </dgm14:cNvPr>
        </a:ext>
      </dgm:extLst>
    </dgm:pt>
    <dgm:pt modelId="{40B6BDF1-0FA3-44FE-B8CC-1CB4FEAF02FC}" type="pres">
      <dgm:prSet presAssocID="{48B32046-09AE-45B4-A6F1-34C933514037}" presName="textRect" presStyleLbl="revTx" presStyleIdx="11" presStyleCnt="13">
        <dgm:presLayoutVars>
          <dgm:bulletEnabled val="1"/>
        </dgm:presLayoutVars>
      </dgm:prSet>
      <dgm:spPr/>
    </dgm:pt>
    <dgm:pt modelId="{279013D4-0EB1-4947-BDCB-262A55572924}" type="pres">
      <dgm:prSet presAssocID="{388F4EA8-1631-490E-B920-55E8DAB4B10E}" presName="sibTrans" presStyleLbl="sibTrans2D1" presStyleIdx="0" presStyleCnt="0"/>
      <dgm:spPr/>
    </dgm:pt>
    <dgm:pt modelId="{1D027A40-1201-4147-A1B0-C5D9DDE64874}" type="pres">
      <dgm:prSet presAssocID="{3DDBC376-6102-478B-AD18-E374D1D8AAF3}" presName="compNode" presStyleCnt="0"/>
      <dgm:spPr/>
    </dgm:pt>
    <dgm:pt modelId="{C41AF058-FE51-4D87-A7FA-067CBB707B32}" type="pres">
      <dgm:prSet presAssocID="{3DDBC376-6102-478B-AD18-E374D1D8AAF3}" presName="pictRect" presStyleLbl="node1" presStyleIdx="12" presStyleCnt="13"/>
      <dgm:spPr>
        <a:blipFill dpi="0" rotWithShape="1">
          <a:blip xmlns:r="http://schemas.openxmlformats.org/officeDocument/2006/relationships" r:embed="rId26"/>
          <a:srcRect/>
          <a:stretch>
            <a:fillRect l="20000" t="10000" r="20000" b="10000"/>
          </a:stretch>
        </a:blipFill>
      </dgm:spPr>
      <dgm:extLst>
        <a:ext uri="{E40237B7-FDA0-4F09-8148-C483321AD2D9}">
          <dgm14:cNvPr xmlns:dgm14="http://schemas.microsoft.com/office/drawing/2010/diagram" id="0" name="">
            <a:hlinkClick xmlns:r="http://schemas.openxmlformats.org/officeDocument/2006/relationships" r:id="rId13"/>
          </dgm14:cNvPr>
        </a:ext>
      </dgm:extLst>
    </dgm:pt>
    <dgm:pt modelId="{4455D30B-0E5D-47F8-AB9E-C6D16B545160}" type="pres">
      <dgm:prSet presAssocID="{3DDBC376-6102-478B-AD18-E374D1D8AAF3}" presName="textRect" presStyleLbl="revTx" presStyleIdx="12" presStyleCnt="13">
        <dgm:presLayoutVars>
          <dgm:bulletEnabled val="1"/>
        </dgm:presLayoutVars>
      </dgm:prSet>
      <dgm:spPr/>
    </dgm:pt>
  </dgm:ptLst>
  <dgm:cxnLst>
    <dgm:cxn modelId="{A7B58400-7F03-45F7-AFB8-252D77ABC780}" type="presOf" srcId="{9CEC25A4-3D43-4DC7-9A68-B000CA3FBA54}" destId="{69EE8F69-DC3F-44A3-9F9C-ACAA10885942}" srcOrd="0" destOrd="0" presId="urn:microsoft.com/office/officeart/2005/8/layout/pList1"/>
    <dgm:cxn modelId="{0B09BE00-F344-4310-99A9-F908EFCDF6B1}" type="presOf" srcId="{388F4EA8-1631-490E-B920-55E8DAB4B10E}" destId="{279013D4-0EB1-4947-BDCB-262A55572924}" srcOrd="0" destOrd="0" presId="urn:microsoft.com/office/officeart/2005/8/layout/pList1"/>
    <dgm:cxn modelId="{F7D6E601-30D6-4301-9D62-419370189654}" srcId="{7320EB7E-3DEE-4985-8C27-CBC5E9B83FBF}" destId="{8CA71994-8EFE-4C7B-BCAE-2792173A8173}" srcOrd="9" destOrd="0" parTransId="{FFB938CB-CCEE-470E-97C8-91CFA31A02E6}" sibTransId="{7F4DC2ED-85FA-401B-A4C5-1A95AEACD9FF}"/>
    <dgm:cxn modelId="{ACDE5006-0580-47A1-BBB6-DF16E1E388A9}" type="presOf" srcId="{55500D17-04C5-4E43-B537-55BF8852CF8C}" destId="{43DA5B1C-9DC1-4ACE-8EA9-50B9CEA9D6DA}" srcOrd="0" destOrd="0" presId="urn:microsoft.com/office/officeart/2005/8/layout/pList1"/>
    <dgm:cxn modelId="{4498230A-1C89-4376-AD05-49289760C8F1}" type="presOf" srcId="{FAFBBE55-0D90-4FD6-B0E6-F9403B4EB232}" destId="{4BD8D778-F129-43E2-928A-19B9F6BD0848}" srcOrd="0" destOrd="0" presId="urn:microsoft.com/office/officeart/2005/8/layout/pList1"/>
    <dgm:cxn modelId="{2DCD3620-519D-4700-80CB-B88CBB13ED1B}" type="presOf" srcId="{0D9D946B-A584-47B5-A93F-CC3ACD34BC41}" destId="{B42AD3E3-E1DA-409F-8BD5-1383F3EAF9CD}" srcOrd="0" destOrd="0" presId="urn:microsoft.com/office/officeart/2005/8/layout/pList1"/>
    <dgm:cxn modelId="{4115242B-0C79-496F-BFD2-ABC6D044C632}" type="presOf" srcId="{8CA71994-8EFE-4C7B-BCAE-2792173A8173}" destId="{DC6066A1-CFCD-4BF4-A937-9A55F9C376BB}" srcOrd="0" destOrd="0" presId="urn:microsoft.com/office/officeart/2005/8/layout/pList1"/>
    <dgm:cxn modelId="{F807D330-5A3C-44D2-B033-05189A7FF723}" srcId="{7320EB7E-3DEE-4985-8C27-CBC5E9B83FBF}" destId="{62070174-D46D-42E0-BBCA-D0F2D945FCF1}" srcOrd="4" destOrd="0" parTransId="{F4BB1E66-E71F-4F00-94E9-9C518DA76D3D}" sibTransId="{C8D2004D-2B77-4103-B0FF-C86BB114CF69}"/>
    <dgm:cxn modelId="{32225D35-EACA-4655-864F-BE43A10C244C}" type="presOf" srcId="{3D17E19D-807B-4A5E-AF3D-30A1A2BBB4C9}" destId="{79E8DEA2-FE9A-4084-A698-919DA103A602}" srcOrd="0" destOrd="0" presId="urn:microsoft.com/office/officeart/2005/8/layout/pList1"/>
    <dgm:cxn modelId="{423D8D35-2BDC-4C3D-90F2-B8BBA04C825B}" type="presOf" srcId="{CA2916FD-1D30-414C-950D-728E4FB035E6}" destId="{7CAA2BF2-6953-4711-BEE2-A5A91F1F08BB}" srcOrd="0" destOrd="0" presId="urn:microsoft.com/office/officeart/2005/8/layout/pList1"/>
    <dgm:cxn modelId="{C2E3E138-5F6D-43FA-BCED-FCBF3DFC3166}" type="presOf" srcId="{7F4DC2ED-85FA-401B-A4C5-1A95AEACD9FF}" destId="{7D30577B-2DED-4816-A269-6F8A8CC0A189}" srcOrd="0" destOrd="0" presId="urn:microsoft.com/office/officeart/2005/8/layout/pList1"/>
    <dgm:cxn modelId="{3AA4213A-BA47-4368-B5D4-0B8F1DDBD2F6}" srcId="{7320EB7E-3DEE-4985-8C27-CBC5E9B83FBF}" destId="{9CEC25A4-3D43-4DC7-9A68-B000CA3FBA54}" srcOrd="0" destOrd="0" parTransId="{926D8B91-38E7-459F-AB35-1CB45EAD77C6}" sibTransId="{55500D17-04C5-4E43-B537-55BF8852CF8C}"/>
    <dgm:cxn modelId="{EAFE3047-2843-46B3-AA7A-A75FE6F885C8}" srcId="{7320EB7E-3DEE-4985-8C27-CBC5E9B83FBF}" destId="{3DDBC376-6102-478B-AD18-E374D1D8AAF3}" srcOrd="12" destOrd="0" parTransId="{8AA8E079-61F8-4CEB-AF02-E33DEBBE5DEA}" sibTransId="{4DAAA9B5-A27F-4238-9EC9-5B46ADE6B1D9}"/>
    <dgm:cxn modelId="{787F7C48-960A-4B39-9D73-1985302BCDD8}" type="presOf" srcId="{64CE3847-89A9-4F25-A52F-C12455CE11D7}" destId="{AC1BD8FB-5A63-4E9F-93E5-DE1E41D2F5A1}" srcOrd="0" destOrd="0" presId="urn:microsoft.com/office/officeart/2005/8/layout/pList1"/>
    <dgm:cxn modelId="{D926CB4E-104B-47FB-92CD-F9E3C905DC88}" type="presOf" srcId="{D9395A53-EC5F-4C67-86A6-00C9B9E5AA00}" destId="{5B1F4AB3-F9FF-4964-B3F8-17834CBCB41D}" srcOrd="0" destOrd="0" presId="urn:microsoft.com/office/officeart/2005/8/layout/pList1"/>
    <dgm:cxn modelId="{58BDAD6F-A28D-43B5-8805-2A2873A4E253}" type="presOf" srcId="{EE564AD0-02F0-49C5-9A22-18A2B4BF41F0}" destId="{1EE7FF75-EB6D-47A5-B688-DD1DF63DEC64}" srcOrd="0" destOrd="0" presId="urn:microsoft.com/office/officeart/2005/8/layout/pList1"/>
    <dgm:cxn modelId="{77AD2671-87EC-4180-B84D-F6708E80F5AC}" srcId="{7320EB7E-3DEE-4985-8C27-CBC5E9B83FBF}" destId="{D9395A53-EC5F-4C67-86A6-00C9B9E5AA00}" srcOrd="8" destOrd="0" parTransId="{B41C4836-7E81-4C57-A1EC-B083B2AE84F3}" sibTransId="{F22ACF9D-C967-4321-8D96-FB6A8C273863}"/>
    <dgm:cxn modelId="{75DAF652-5758-49E5-8BC8-198A7B4DD680}" type="presOf" srcId="{7320EB7E-3DEE-4985-8C27-CBC5E9B83FBF}" destId="{B8FC8A5A-ABE7-47EF-9B7B-3D6D97F162F3}" srcOrd="0" destOrd="0" presId="urn:microsoft.com/office/officeart/2005/8/layout/pList1"/>
    <dgm:cxn modelId="{CEBEC976-0C47-49B2-82DB-7BE8E870E024}" type="presOf" srcId="{62070174-D46D-42E0-BBCA-D0F2D945FCF1}" destId="{4AE736E7-E6D4-403A-A7B3-3F634A536AF1}" srcOrd="0" destOrd="0" presId="urn:microsoft.com/office/officeart/2005/8/layout/pList1"/>
    <dgm:cxn modelId="{104D5C78-E959-4DCC-93A4-4CAA139CAECE}" type="presOf" srcId="{3DDBC376-6102-478B-AD18-E374D1D8AAF3}" destId="{4455D30B-0E5D-47F8-AB9E-C6D16B545160}" srcOrd="0" destOrd="0" presId="urn:microsoft.com/office/officeart/2005/8/layout/pList1"/>
    <dgm:cxn modelId="{8D18737B-7EDE-4E65-B727-C4314B961089}" type="presOf" srcId="{B833677D-1000-4635-A065-74D148F43313}" destId="{0569DB49-E818-4424-9995-A442813DFCF6}" srcOrd="0" destOrd="0" presId="urn:microsoft.com/office/officeart/2005/8/layout/pList1"/>
    <dgm:cxn modelId="{B8577F88-F131-437E-A593-4A86CB2308DB}" srcId="{7320EB7E-3DEE-4985-8C27-CBC5E9B83FBF}" destId="{BB74A8F6-5C30-479F-B488-488A8C88C0E2}" srcOrd="6" destOrd="0" parTransId="{A4723AFA-CE8D-49CA-9633-AEA7ACBDB359}" sibTransId="{3D17E19D-807B-4A5E-AF3D-30A1A2BBB4C9}"/>
    <dgm:cxn modelId="{CA38778E-EC58-45D0-B2D8-FD76D9931CB4}" srcId="{7320EB7E-3DEE-4985-8C27-CBC5E9B83FBF}" destId="{48B32046-09AE-45B4-A6F1-34C933514037}" srcOrd="11" destOrd="0" parTransId="{AF83EA10-AEE8-443A-B2E5-79BC032FE6B6}" sibTransId="{388F4EA8-1631-490E-B920-55E8DAB4B10E}"/>
    <dgm:cxn modelId="{C41FDC8F-3D2B-475A-A4E8-F6D47176C5CD}" type="presOf" srcId="{B3AB7331-AF03-4794-9B88-E80A1FCE513D}" destId="{314E497C-C6F8-4EB7-ADD2-2AB28AF8D9E0}" srcOrd="0" destOrd="0" presId="urn:microsoft.com/office/officeart/2005/8/layout/pList1"/>
    <dgm:cxn modelId="{1F037C92-6EF9-4BA1-BF5F-CB07CEB5E6B1}" srcId="{7320EB7E-3DEE-4985-8C27-CBC5E9B83FBF}" destId="{CA2916FD-1D30-414C-950D-728E4FB035E6}" srcOrd="10" destOrd="0" parTransId="{871E20F4-4D67-4914-BBAC-D30C404FAA1D}" sibTransId="{4E65F325-8B7E-44E1-98A9-8D2B931D03DD}"/>
    <dgm:cxn modelId="{59067193-6849-46C6-8686-D235385F064A}" type="presOf" srcId="{99CCA11E-6932-47FE-9C68-2482DB4DAD1E}" destId="{2B7135C4-37EB-46D7-81AD-00527FCCF62E}" srcOrd="0" destOrd="0" presId="urn:microsoft.com/office/officeart/2005/8/layout/pList1"/>
    <dgm:cxn modelId="{A168FD93-E343-419B-B184-D9ED3344A79A}" type="presOf" srcId="{F22ACF9D-C967-4321-8D96-FB6A8C273863}" destId="{76DACE9E-55EA-4494-86FF-1E99068AB7B1}" srcOrd="0" destOrd="0" presId="urn:microsoft.com/office/officeart/2005/8/layout/pList1"/>
    <dgm:cxn modelId="{C44D2C96-7D18-4F8D-A647-67850DE0F0F7}" srcId="{7320EB7E-3DEE-4985-8C27-CBC5E9B83FBF}" destId="{C9824975-5B60-44EE-BFC4-DFCB2D6D04E8}" srcOrd="1" destOrd="0" parTransId="{E7C9004B-AB9F-4103-B636-F8BD08BB1092}" sibTransId="{FAFBBE55-0D90-4FD6-B0E6-F9403B4EB232}"/>
    <dgm:cxn modelId="{AD482B9A-318B-43EC-B976-06990AA16C95}" type="presOf" srcId="{648E757D-D56B-4834-B756-240E75C412EE}" destId="{00D47AF1-2CB5-406A-9AE5-C8E8F88D97D3}" srcOrd="0" destOrd="0" presId="urn:microsoft.com/office/officeart/2005/8/layout/pList1"/>
    <dgm:cxn modelId="{A447AABE-8267-4C7B-8FA9-C4D4323017AB}" type="presOf" srcId="{C8D2004D-2B77-4103-B0FF-C86BB114CF69}" destId="{EA9A9737-5052-4091-8697-85CAB08B7C0B}" srcOrd="0" destOrd="0" presId="urn:microsoft.com/office/officeart/2005/8/layout/pList1"/>
    <dgm:cxn modelId="{F31D66C9-85E4-4C45-8839-1E7324DC3CA8}" type="presOf" srcId="{C9824975-5B60-44EE-BFC4-DFCB2D6D04E8}" destId="{8C0B65E5-DF63-449C-A07F-BA678ACE11A1}" srcOrd="0" destOrd="0" presId="urn:microsoft.com/office/officeart/2005/8/layout/pList1"/>
    <dgm:cxn modelId="{6F3721CD-8E02-4AFA-B25B-A13AE619EEEA}" type="presOf" srcId="{4E65F325-8B7E-44E1-98A9-8D2B931D03DD}" destId="{9237337A-B59F-4FE8-A75A-61ADFDC37414}" srcOrd="0" destOrd="0" presId="urn:microsoft.com/office/officeart/2005/8/layout/pList1"/>
    <dgm:cxn modelId="{CDBE85D1-A0B0-45D2-9ADC-4940F97A9FF8}" srcId="{7320EB7E-3DEE-4985-8C27-CBC5E9B83FBF}" destId="{99CCA11E-6932-47FE-9C68-2482DB4DAD1E}" srcOrd="3" destOrd="0" parTransId="{50D02514-442C-45C2-867E-D6C7DE97D15B}" sibTransId="{648E757D-D56B-4834-B756-240E75C412EE}"/>
    <dgm:cxn modelId="{AB05B3DD-EBCD-492B-93BD-BBCEDBF1E44F}" srcId="{7320EB7E-3DEE-4985-8C27-CBC5E9B83FBF}" destId="{64CE3847-89A9-4F25-A52F-C12455CE11D7}" srcOrd="7" destOrd="0" parTransId="{7F95FFFA-E03A-40E9-AC5A-98A75B80DBEE}" sibTransId="{0D9D946B-A584-47B5-A93F-CC3ACD34BC41}"/>
    <dgm:cxn modelId="{C2B4E1DE-8B9B-444E-9D24-06CD98E0FA06}" type="presOf" srcId="{36956558-F661-4907-BA8F-CF27981403D7}" destId="{7D2C039C-37AD-47E6-8C9A-96DAA88F73C9}" srcOrd="0" destOrd="0" presId="urn:microsoft.com/office/officeart/2005/8/layout/pList1"/>
    <dgm:cxn modelId="{E42910EF-86D6-4A23-A7F9-B11174160D4B}" srcId="{7320EB7E-3DEE-4985-8C27-CBC5E9B83FBF}" destId="{B3AB7331-AF03-4794-9B88-E80A1FCE513D}" srcOrd="5" destOrd="0" parTransId="{CC1F4765-B93B-4410-9C41-41EF28F77E6C}" sibTransId="{36956558-F661-4907-BA8F-CF27981403D7}"/>
    <dgm:cxn modelId="{0AB754EF-2B41-4C2B-BADF-3118FE24641D}" type="presOf" srcId="{48B32046-09AE-45B4-A6F1-34C933514037}" destId="{40B6BDF1-0FA3-44FE-B8CC-1CB4FEAF02FC}" srcOrd="0" destOrd="0" presId="urn:microsoft.com/office/officeart/2005/8/layout/pList1"/>
    <dgm:cxn modelId="{E131A3F5-F6F6-4F7C-B8D2-B1B4DCD69285}" type="presOf" srcId="{BB74A8F6-5C30-479F-B488-488A8C88C0E2}" destId="{76EFC24B-A078-42CE-9564-92C52F42E8C5}" srcOrd="0" destOrd="0" presId="urn:microsoft.com/office/officeart/2005/8/layout/pList1"/>
    <dgm:cxn modelId="{F40C1EFF-B302-4D07-BAC0-FB14BF072E8B}" srcId="{7320EB7E-3DEE-4985-8C27-CBC5E9B83FBF}" destId="{B833677D-1000-4635-A065-74D148F43313}" srcOrd="2" destOrd="0" parTransId="{36E4DFF9-56BC-4B55-B3CD-E1505E93E0DD}" sibTransId="{EE564AD0-02F0-49C5-9A22-18A2B4BF41F0}"/>
    <dgm:cxn modelId="{3841EF1C-C0F4-49B8-BBA3-78CA3A013420}" type="presParOf" srcId="{B8FC8A5A-ABE7-47EF-9B7B-3D6D97F162F3}" destId="{A0544E94-BA8A-4486-A777-0C5F6E85BD6D}" srcOrd="0" destOrd="0" presId="urn:microsoft.com/office/officeart/2005/8/layout/pList1"/>
    <dgm:cxn modelId="{4764B56E-878C-45F0-AFEE-B40B36579DAD}" type="presParOf" srcId="{A0544E94-BA8A-4486-A777-0C5F6E85BD6D}" destId="{9A888901-2361-44C7-A281-FFA7FD849D18}" srcOrd="0" destOrd="0" presId="urn:microsoft.com/office/officeart/2005/8/layout/pList1"/>
    <dgm:cxn modelId="{F0E25F05-1B90-429F-A4E8-963C2EDC2BE8}" type="presParOf" srcId="{A0544E94-BA8A-4486-A777-0C5F6E85BD6D}" destId="{69EE8F69-DC3F-44A3-9F9C-ACAA10885942}" srcOrd="1" destOrd="0" presId="urn:microsoft.com/office/officeart/2005/8/layout/pList1"/>
    <dgm:cxn modelId="{1F8FB365-4425-4A44-A6FE-925AA3C7ABD4}" type="presParOf" srcId="{B8FC8A5A-ABE7-47EF-9B7B-3D6D97F162F3}" destId="{43DA5B1C-9DC1-4ACE-8EA9-50B9CEA9D6DA}" srcOrd="1" destOrd="0" presId="urn:microsoft.com/office/officeart/2005/8/layout/pList1"/>
    <dgm:cxn modelId="{9079EC6B-1006-4BCA-8472-CFC75340A659}" type="presParOf" srcId="{B8FC8A5A-ABE7-47EF-9B7B-3D6D97F162F3}" destId="{C93CACC1-F4E3-4478-AAFC-B019FEA71ED3}" srcOrd="2" destOrd="0" presId="urn:microsoft.com/office/officeart/2005/8/layout/pList1"/>
    <dgm:cxn modelId="{AF63989F-0D83-48DD-B28A-6322A9A517C1}" type="presParOf" srcId="{C93CACC1-F4E3-4478-AAFC-B019FEA71ED3}" destId="{BD752559-9438-40D1-B30D-E27CE415ED5D}" srcOrd="0" destOrd="0" presId="urn:microsoft.com/office/officeart/2005/8/layout/pList1"/>
    <dgm:cxn modelId="{765FE507-4A6E-4A88-9C46-5286E3E68050}" type="presParOf" srcId="{C93CACC1-F4E3-4478-AAFC-B019FEA71ED3}" destId="{8C0B65E5-DF63-449C-A07F-BA678ACE11A1}" srcOrd="1" destOrd="0" presId="urn:microsoft.com/office/officeart/2005/8/layout/pList1"/>
    <dgm:cxn modelId="{FB9FAB0A-72FB-4ED2-9E86-BB919BAA33A6}" type="presParOf" srcId="{B8FC8A5A-ABE7-47EF-9B7B-3D6D97F162F3}" destId="{4BD8D778-F129-43E2-928A-19B9F6BD0848}" srcOrd="3" destOrd="0" presId="urn:microsoft.com/office/officeart/2005/8/layout/pList1"/>
    <dgm:cxn modelId="{B9F2C702-1AE7-4F21-9D82-813317D66FEC}" type="presParOf" srcId="{B8FC8A5A-ABE7-47EF-9B7B-3D6D97F162F3}" destId="{AAF87D37-A9A6-41B2-819D-4BCB19816333}" srcOrd="4" destOrd="0" presId="urn:microsoft.com/office/officeart/2005/8/layout/pList1"/>
    <dgm:cxn modelId="{7FBC2052-863C-4938-8BFC-0562443EED65}" type="presParOf" srcId="{AAF87D37-A9A6-41B2-819D-4BCB19816333}" destId="{BC68C996-CDC4-40F6-B543-8D6A2C147FAC}" srcOrd="0" destOrd="0" presId="urn:microsoft.com/office/officeart/2005/8/layout/pList1"/>
    <dgm:cxn modelId="{8C383470-F89C-435A-B0EA-F5999E34EF65}" type="presParOf" srcId="{AAF87D37-A9A6-41B2-819D-4BCB19816333}" destId="{0569DB49-E818-4424-9995-A442813DFCF6}" srcOrd="1" destOrd="0" presId="urn:microsoft.com/office/officeart/2005/8/layout/pList1"/>
    <dgm:cxn modelId="{30B0F536-7C1A-4DD9-AB70-CB776B3A404F}" type="presParOf" srcId="{B8FC8A5A-ABE7-47EF-9B7B-3D6D97F162F3}" destId="{1EE7FF75-EB6D-47A5-B688-DD1DF63DEC64}" srcOrd="5" destOrd="0" presId="urn:microsoft.com/office/officeart/2005/8/layout/pList1"/>
    <dgm:cxn modelId="{30BC4175-EF6C-4D7E-A997-03794DF4523E}" type="presParOf" srcId="{B8FC8A5A-ABE7-47EF-9B7B-3D6D97F162F3}" destId="{A0085BEC-99C7-4A00-B912-9D67830D8A3F}" srcOrd="6" destOrd="0" presId="urn:microsoft.com/office/officeart/2005/8/layout/pList1"/>
    <dgm:cxn modelId="{51B9074B-ECC5-4EDE-A5CD-F51FD758BCE8}" type="presParOf" srcId="{A0085BEC-99C7-4A00-B912-9D67830D8A3F}" destId="{6B838B50-B49C-48D4-B83B-B1A314A08E79}" srcOrd="0" destOrd="0" presId="urn:microsoft.com/office/officeart/2005/8/layout/pList1"/>
    <dgm:cxn modelId="{F9E0C433-33C6-428E-ABB8-E1E5E5D57FFF}" type="presParOf" srcId="{A0085BEC-99C7-4A00-B912-9D67830D8A3F}" destId="{2B7135C4-37EB-46D7-81AD-00527FCCF62E}" srcOrd="1" destOrd="0" presId="urn:microsoft.com/office/officeart/2005/8/layout/pList1"/>
    <dgm:cxn modelId="{86C5A67E-9109-48E1-97EA-B2EEF9F4F838}" type="presParOf" srcId="{B8FC8A5A-ABE7-47EF-9B7B-3D6D97F162F3}" destId="{00D47AF1-2CB5-406A-9AE5-C8E8F88D97D3}" srcOrd="7" destOrd="0" presId="urn:microsoft.com/office/officeart/2005/8/layout/pList1"/>
    <dgm:cxn modelId="{69796C68-477E-49ED-9909-F634B9E8AAD7}" type="presParOf" srcId="{B8FC8A5A-ABE7-47EF-9B7B-3D6D97F162F3}" destId="{B3947D5D-C779-49BE-83F8-8E1BA1DC4113}" srcOrd="8" destOrd="0" presId="urn:microsoft.com/office/officeart/2005/8/layout/pList1"/>
    <dgm:cxn modelId="{45EDA6F6-13EE-4900-BFA5-D9F92C188AF5}" type="presParOf" srcId="{B3947D5D-C779-49BE-83F8-8E1BA1DC4113}" destId="{A2B5C0E3-BA60-480C-A514-C48F79982BBC}" srcOrd="0" destOrd="0" presId="urn:microsoft.com/office/officeart/2005/8/layout/pList1"/>
    <dgm:cxn modelId="{CAE0A272-B2F0-4AE6-868B-D7345F76B1F3}" type="presParOf" srcId="{B3947D5D-C779-49BE-83F8-8E1BA1DC4113}" destId="{4AE736E7-E6D4-403A-A7B3-3F634A536AF1}" srcOrd="1" destOrd="0" presId="urn:microsoft.com/office/officeart/2005/8/layout/pList1"/>
    <dgm:cxn modelId="{EA0A71A3-9AEF-4695-8669-D3E2EB037F46}" type="presParOf" srcId="{B8FC8A5A-ABE7-47EF-9B7B-3D6D97F162F3}" destId="{EA9A9737-5052-4091-8697-85CAB08B7C0B}" srcOrd="9" destOrd="0" presId="urn:microsoft.com/office/officeart/2005/8/layout/pList1"/>
    <dgm:cxn modelId="{DDC4EED9-840F-467C-98CA-80C1A3108B36}" type="presParOf" srcId="{B8FC8A5A-ABE7-47EF-9B7B-3D6D97F162F3}" destId="{6C9B7E60-8E18-476E-9527-C22B809CB62C}" srcOrd="10" destOrd="0" presId="urn:microsoft.com/office/officeart/2005/8/layout/pList1"/>
    <dgm:cxn modelId="{BEED702B-2A98-490B-B6EB-2F8CA6E15B53}" type="presParOf" srcId="{6C9B7E60-8E18-476E-9527-C22B809CB62C}" destId="{68D6CE46-D2A1-4518-AD38-3A5FD03FC961}" srcOrd="0" destOrd="0" presId="urn:microsoft.com/office/officeart/2005/8/layout/pList1"/>
    <dgm:cxn modelId="{DA840CEA-BDB6-4490-9A4A-2CFA0469DBAA}" type="presParOf" srcId="{6C9B7E60-8E18-476E-9527-C22B809CB62C}" destId="{314E497C-C6F8-4EB7-ADD2-2AB28AF8D9E0}" srcOrd="1" destOrd="0" presId="urn:microsoft.com/office/officeart/2005/8/layout/pList1"/>
    <dgm:cxn modelId="{2AD7B266-11E3-4BE6-80DD-8D4A07986BC0}" type="presParOf" srcId="{B8FC8A5A-ABE7-47EF-9B7B-3D6D97F162F3}" destId="{7D2C039C-37AD-47E6-8C9A-96DAA88F73C9}" srcOrd="11" destOrd="0" presId="urn:microsoft.com/office/officeart/2005/8/layout/pList1"/>
    <dgm:cxn modelId="{DD8091F2-48AB-4646-B0A3-93EFE0901110}" type="presParOf" srcId="{B8FC8A5A-ABE7-47EF-9B7B-3D6D97F162F3}" destId="{AF256C0F-2E16-48C7-94F4-585939A456B4}" srcOrd="12" destOrd="0" presId="urn:microsoft.com/office/officeart/2005/8/layout/pList1"/>
    <dgm:cxn modelId="{EA2B6DEA-F6FB-465D-935B-45915A3BEB8F}" type="presParOf" srcId="{AF256C0F-2E16-48C7-94F4-585939A456B4}" destId="{C733947D-DF30-485E-95FC-7693A6570B3E}" srcOrd="0" destOrd="0" presId="urn:microsoft.com/office/officeart/2005/8/layout/pList1"/>
    <dgm:cxn modelId="{7CAA53DF-A296-4FB0-9D78-6E236F8FF8A9}" type="presParOf" srcId="{AF256C0F-2E16-48C7-94F4-585939A456B4}" destId="{76EFC24B-A078-42CE-9564-92C52F42E8C5}" srcOrd="1" destOrd="0" presId="urn:microsoft.com/office/officeart/2005/8/layout/pList1"/>
    <dgm:cxn modelId="{EB45BDC9-11A6-46E8-BCEF-0D716995F860}" type="presParOf" srcId="{B8FC8A5A-ABE7-47EF-9B7B-3D6D97F162F3}" destId="{79E8DEA2-FE9A-4084-A698-919DA103A602}" srcOrd="13" destOrd="0" presId="urn:microsoft.com/office/officeart/2005/8/layout/pList1"/>
    <dgm:cxn modelId="{42D30A2D-1F68-40D1-A98A-4F9B7FD5197D}" type="presParOf" srcId="{B8FC8A5A-ABE7-47EF-9B7B-3D6D97F162F3}" destId="{0C38781D-FB2D-40BD-B14C-D2E32105B00B}" srcOrd="14" destOrd="0" presId="urn:microsoft.com/office/officeart/2005/8/layout/pList1"/>
    <dgm:cxn modelId="{540EBAF2-E35C-4049-BC73-8A8571D0764F}" type="presParOf" srcId="{0C38781D-FB2D-40BD-B14C-D2E32105B00B}" destId="{C03DAC62-EEC1-4A4C-BE34-A034C4AD49DB}" srcOrd="0" destOrd="0" presId="urn:microsoft.com/office/officeart/2005/8/layout/pList1"/>
    <dgm:cxn modelId="{92C88A48-8A1E-429A-844D-3EBA4783B400}" type="presParOf" srcId="{0C38781D-FB2D-40BD-B14C-D2E32105B00B}" destId="{AC1BD8FB-5A63-4E9F-93E5-DE1E41D2F5A1}" srcOrd="1" destOrd="0" presId="urn:microsoft.com/office/officeart/2005/8/layout/pList1"/>
    <dgm:cxn modelId="{5C91576B-5297-42F6-A2FC-A49B6E4D0925}" type="presParOf" srcId="{B8FC8A5A-ABE7-47EF-9B7B-3D6D97F162F3}" destId="{B42AD3E3-E1DA-409F-8BD5-1383F3EAF9CD}" srcOrd="15" destOrd="0" presId="urn:microsoft.com/office/officeart/2005/8/layout/pList1"/>
    <dgm:cxn modelId="{6972A736-FB22-4D10-AC1A-C83276712428}" type="presParOf" srcId="{B8FC8A5A-ABE7-47EF-9B7B-3D6D97F162F3}" destId="{B68E4D3E-96CF-4F29-88A0-95A34AD9F836}" srcOrd="16" destOrd="0" presId="urn:microsoft.com/office/officeart/2005/8/layout/pList1"/>
    <dgm:cxn modelId="{2883432D-77F9-4FD0-AA37-2667F7FF4845}" type="presParOf" srcId="{B68E4D3E-96CF-4F29-88A0-95A34AD9F836}" destId="{7B3BAB6F-5E9E-4E43-8CA9-9A077398AAF6}" srcOrd="0" destOrd="0" presId="urn:microsoft.com/office/officeart/2005/8/layout/pList1"/>
    <dgm:cxn modelId="{34DD513E-4556-406A-B36A-EC9E66051962}" type="presParOf" srcId="{B68E4D3E-96CF-4F29-88A0-95A34AD9F836}" destId="{5B1F4AB3-F9FF-4964-B3F8-17834CBCB41D}" srcOrd="1" destOrd="0" presId="urn:microsoft.com/office/officeart/2005/8/layout/pList1"/>
    <dgm:cxn modelId="{D531D890-15F3-45D3-AC2F-EB1DC0A2A821}" type="presParOf" srcId="{B8FC8A5A-ABE7-47EF-9B7B-3D6D97F162F3}" destId="{76DACE9E-55EA-4494-86FF-1E99068AB7B1}" srcOrd="17" destOrd="0" presId="urn:microsoft.com/office/officeart/2005/8/layout/pList1"/>
    <dgm:cxn modelId="{841B53AB-B25C-40D6-AEC1-35C9FC84C7CA}" type="presParOf" srcId="{B8FC8A5A-ABE7-47EF-9B7B-3D6D97F162F3}" destId="{19094574-C13F-42B3-B739-39A7214DFC2E}" srcOrd="18" destOrd="0" presId="urn:microsoft.com/office/officeart/2005/8/layout/pList1"/>
    <dgm:cxn modelId="{CC78D04A-40C5-42E5-8C48-3C44F5BF7EDF}" type="presParOf" srcId="{19094574-C13F-42B3-B739-39A7214DFC2E}" destId="{86CDA563-9661-434E-83A0-E87538688D4D}" srcOrd="0" destOrd="0" presId="urn:microsoft.com/office/officeart/2005/8/layout/pList1"/>
    <dgm:cxn modelId="{CF721EE0-3673-42B9-B11C-4F3FA467B7AA}" type="presParOf" srcId="{19094574-C13F-42B3-B739-39A7214DFC2E}" destId="{DC6066A1-CFCD-4BF4-A937-9A55F9C376BB}" srcOrd="1" destOrd="0" presId="urn:microsoft.com/office/officeart/2005/8/layout/pList1"/>
    <dgm:cxn modelId="{6D72783E-0BBF-4C1D-8456-A04EFDBE5E8A}" type="presParOf" srcId="{B8FC8A5A-ABE7-47EF-9B7B-3D6D97F162F3}" destId="{7D30577B-2DED-4816-A269-6F8A8CC0A189}" srcOrd="19" destOrd="0" presId="urn:microsoft.com/office/officeart/2005/8/layout/pList1"/>
    <dgm:cxn modelId="{2076E408-CB5F-4F2E-A43B-D716FAB593DE}" type="presParOf" srcId="{B8FC8A5A-ABE7-47EF-9B7B-3D6D97F162F3}" destId="{776E7364-C566-4B9D-B9CB-938586C5B14F}" srcOrd="20" destOrd="0" presId="urn:microsoft.com/office/officeart/2005/8/layout/pList1"/>
    <dgm:cxn modelId="{4C06C2F5-2634-4369-ACC6-8B533E9ACC67}" type="presParOf" srcId="{776E7364-C566-4B9D-B9CB-938586C5B14F}" destId="{BB54C417-F4EB-4769-A36B-4C74E2BF07EE}" srcOrd="0" destOrd="0" presId="urn:microsoft.com/office/officeart/2005/8/layout/pList1"/>
    <dgm:cxn modelId="{412D41BF-47C9-4A47-842F-A84F9D4FDD3A}" type="presParOf" srcId="{776E7364-C566-4B9D-B9CB-938586C5B14F}" destId="{7CAA2BF2-6953-4711-BEE2-A5A91F1F08BB}" srcOrd="1" destOrd="0" presId="urn:microsoft.com/office/officeart/2005/8/layout/pList1"/>
    <dgm:cxn modelId="{D2A20029-F3BA-4088-95DB-467F60E4C722}" type="presParOf" srcId="{B8FC8A5A-ABE7-47EF-9B7B-3D6D97F162F3}" destId="{9237337A-B59F-4FE8-A75A-61ADFDC37414}" srcOrd="21" destOrd="0" presId="urn:microsoft.com/office/officeart/2005/8/layout/pList1"/>
    <dgm:cxn modelId="{A1EDB728-FFD5-4733-8A19-BB5B22862018}" type="presParOf" srcId="{B8FC8A5A-ABE7-47EF-9B7B-3D6D97F162F3}" destId="{D2CF45FD-68D6-4D4F-9205-C7678C024850}" srcOrd="22" destOrd="0" presId="urn:microsoft.com/office/officeart/2005/8/layout/pList1"/>
    <dgm:cxn modelId="{5D91701A-7E40-478E-A999-F941201DBC1B}" type="presParOf" srcId="{D2CF45FD-68D6-4D4F-9205-C7678C024850}" destId="{23D95B9C-0DCD-4EE6-BAC2-953D3139D34A}" srcOrd="0" destOrd="0" presId="urn:microsoft.com/office/officeart/2005/8/layout/pList1"/>
    <dgm:cxn modelId="{DA78D6E5-1B90-48A1-A7FB-56149D4B9EE3}" type="presParOf" srcId="{D2CF45FD-68D6-4D4F-9205-C7678C024850}" destId="{40B6BDF1-0FA3-44FE-B8CC-1CB4FEAF02FC}" srcOrd="1" destOrd="0" presId="urn:microsoft.com/office/officeart/2005/8/layout/pList1"/>
    <dgm:cxn modelId="{CF571190-E113-47C3-8286-D5DC63FD5348}" type="presParOf" srcId="{B8FC8A5A-ABE7-47EF-9B7B-3D6D97F162F3}" destId="{279013D4-0EB1-4947-BDCB-262A55572924}" srcOrd="23" destOrd="0" presId="urn:microsoft.com/office/officeart/2005/8/layout/pList1"/>
    <dgm:cxn modelId="{A7250917-1A82-4503-B856-3F90A3DA4C8D}" type="presParOf" srcId="{B8FC8A5A-ABE7-47EF-9B7B-3D6D97F162F3}" destId="{1D027A40-1201-4147-A1B0-C5D9DDE64874}" srcOrd="24" destOrd="0" presId="urn:microsoft.com/office/officeart/2005/8/layout/pList1"/>
    <dgm:cxn modelId="{6BDC819B-1F94-4162-8AFE-7FE343422A10}" type="presParOf" srcId="{1D027A40-1201-4147-A1B0-C5D9DDE64874}" destId="{C41AF058-FE51-4D87-A7FA-067CBB707B32}" srcOrd="0" destOrd="0" presId="urn:microsoft.com/office/officeart/2005/8/layout/pList1"/>
    <dgm:cxn modelId="{A8D6C967-D1E3-43E1-9BC2-C7A0AA43309A}" type="presParOf" srcId="{1D027A40-1201-4147-A1B0-C5D9DDE64874}" destId="{4455D30B-0E5D-47F8-AB9E-C6D16B545160}" srcOrd="1" destOrd="0" presId="urn:microsoft.com/office/officeart/2005/8/layout/p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C08A8A-58C3-4AAB-B355-853A40158DA1}"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CC72A46C-D274-4C3C-9FA0-ACFF3BDB7259}">
      <dgm:prSet/>
      <dgm:spPr/>
      <dgm:t>
        <a:bodyPr/>
        <a:lstStyle/>
        <a:p>
          <a:pPr>
            <a:lnSpc>
              <a:spcPct val="100000"/>
            </a:lnSpc>
            <a:defRPr b="1"/>
          </a:pPr>
          <a:r>
            <a:rPr lang="en-US" b="1"/>
            <a:t>Blogs</a:t>
          </a:r>
          <a:endParaRPr lang="en-US"/>
        </a:p>
      </dgm:t>
    </dgm:pt>
    <dgm:pt modelId="{2AB7CB7A-FA74-4FC6-855F-337B43946294}" type="parTrans" cxnId="{402AC390-4D6A-42C9-88B3-0AE1C6544D53}">
      <dgm:prSet/>
      <dgm:spPr/>
      <dgm:t>
        <a:bodyPr/>
        <a:lstStyle/>
        <a:p>
          <a:endParaRPr lang="en-US"/>
        </a:p>
      </dgm:t>
    </dgm:pt>
    <dgm:pt modelId="{5565CEBE-CA65-4C94-AE7C-1133A3CB15F9}" type="sibTrans" cxnId="{402AC390-4D6A-42C9-88B3-0AE1C6544D53}">
      <dgm:prSet/>
      <dgm:spPr/>
      <dgm:t>
        <a:bodyPr/>
        <a:lstStyle/>
        <a:p>
          <a:endParaRPr lang="en-US"/>
        </a:p>
      </dgm:t>
    </dgm:pt>
    <dgm:pt modelId="{CF9131F7-E0E6-47E9-AF81-A08E1D16A245}">
      <dgm:prSet/>
      <dgm:spPr/>
      <dgm:t>
        <a:bodyPr/>
        <a:lstStyle/>
        <a:p>
          <a:pPr>
            <a:lnSpc>
              <a:spcPct val="100000"/>
            </a:lnSpc>
          </a:pPr>
          <a:r>
            <a:rPr lang="en-US">
              <a:hlinkClick xmlns:r="http://schemas.openxmlformats.org/officeDocument/2006/relationships" r:id="rId1"/>
            </a:rPr>
            <a:t>Microsoft CMMC Acceleration Program Update – January 2021</a:t>
          </a:r>
          <a:r>
            <a:rPr lang="en-US"/>
            <a:t> by Richard Wakeman</a:t>
          </a:r>
        </a:p>
      </dgm:t>
    </dgm:pt>
    <dgm:pt modelId="{4DA68F97-E363-48DE-8A24-5F013C8C17A9}" type="parTrans" cxnId="{7ECAE3CE-8C59-4949-92D7-2DA9CF7D2EA4}">
      <dgm:prSet/>
      <dgm:spPr/>
      <dgm:t>
        <a:bodyPr/>
        <a:lstStyle/>
        <a:p>
          <a:endParaRPr lang="en-US"/>
        </a:p>
      </dgm:t>
    </dgm:pt>
    <dgm:pt modelId="{2B3244B6-973F-4389-8F61-8C4D686C290D}" type="sibTrans" cxnId="{7ECAE3CE-8C59-4949-92D7-2DA9CF7D2EA4}">
      <dgm:prSet/>
      <dgm:spPr/>
      <dgm:t>
        <a:bodyPr/>
        <a:lstStyle/>
        <a:p>
          <a:endParaRPr lang="en-US"/>
        </a:p>
      </dgm:t>
    </dgm:pt>
    <dgm:pt modelId="{CC25EB7F-46BD-4075-8138-D3D1C9EB3333}">
      <dgm:prSet/>
      <dgm:spPr/>
      <dgm:t>
        <a:bodyPr/>
        <a:lstStyle/>
        <a:p>
          <a:pPr>
            <a:lnSpc>
              <a:spcPct val="100000"/>
            </a:lnSpc>
          </a:pPr>
          <a:r>
            <a:rPr lang="en-US">
              <a:hlinkClick xmlns:r="http://schemas.openxmlformats.org/officeDocument/2006/relationships" r:id="rId2"/>
            </a:rPr>
            <a:t>Accelerating CMMC compliance for Microsoft cloud (in depth review)</a:t>
          </a:r>
          <a:r>
            <a:rPr lang="en-US"/>
            <a:t> by Richard Wakeman</a:t>
          </a:r>
          <a:endParaRPr lang="en-US">
            <a:hlinkClick xmlns:r="http://schemas.openxmlformats.org/officeDocument/2006/relationships" r:id="rId2"/>
          </a:endParaRPr>
        </a:p>
        <a:p>
          <a:pPr>
            <a:lnSpc>
              <a:spcPct val="100000"/>
            </a:lnSpc>
          </a:pPr>
          <a:r>
            <a:rPr lang="en-US">
              <a:hlinkClick xmlns:r="http://schemas.openxmlformats.org/officeDocument/2006/relationships" r:id="rId3"/>
            </a:rPr>
            <a:t>CMMC with Microsoft Azure: Access Control (1 of 10)</a:t>
          </a:r>
          <a:r>
            <a:rPr lang="en-US"/>
            <a:t> by TJ Banasik</a:t>
          </a:r>
        </a:p>
      </dgm:t>
    </dgm:pt>
    <dgm:pt modelId="{586FEBCE-6612-46A6-BE3C-D50113336D00}" type="parTrans" cxnId="{87F09AE9-8069-4595-A4B1-7503C3AD5ACD}">
      <dgm:prSet/>
      <dgm:spPr/>
      <dgm:t>
        <a:bodyPr/>
        <a:lstStyle/>
        <a:p>
          <a:endParaRPr lang="en-US"/>
        </a:p>
      </dgm:t>
    </dgm:pt>
    <dgm:pt modelId="{2A7CE619-26E0-4300-8A36-95403ED71F2D}" type="sibTrans" cxnId="{87F09AE9-8069-4595-A4B1-7503C3AD5ACD}">
      <dgm:prSet/>
      <dgm:spPr/>
      <dgm:t>
        <a:bodyPr/>
        <a:lstStyle/>
        <a:p>
          <a:endParaRPr lang="en-US"/>
        </a:p>
      </dgm:t>
    </dgm:pt>
    <dgm:pt modelId="{7BC1C868-C240-4342-9324-832564AEEEBB}">
      <dgm:prSet/>
      <dgm:spPr/>
      <dgm:t>
        <a:bodyPr/>
        <a:lstStyle/>
        <a:p>
          <a:pPr>
            <a:lnSpc>
              <a:spcPct val="100000"/>
            </a:lnSpc>
            <a:defRPr b="1"/>
          </a:pPr>
          <a:r>
            <a:rPr lang="en-US" b="1"/>
            <a:t>Certifying with the Microsoft Cloud, how Microsoft </a:t>
          </a:r>
          <a:r>
            <a:rPr lang="en-US" b="1" u="sng"/>
            <a:t>products</a:t>
          </a:r>
          <a:r>
            <a:rPr lang="en-US" b="1"/>
            <a:t> meet CMMC</a:t>
          </a:r>
          <a:endParaRPr lang="en-US"/>
        </a:p>
      </dgm:t>
    </dgm:pt>
    <dgm:pt modelId="{8A6DC2FE-4441-49D0-9B93-5FE5B4594F51}" type="parTrans" cxnId="{DF2B3ECA-0C20-44E9-8986-F823413C59F9}">
      <dgm:prSet/>
      <dgm:spPr/>
      <dgm:t>
        <a:bodyPr/>
        <a:lstStyle/>
        <a:p>
          <a:endParaRPr lang="en-US"/>
        </a:p>
      </dgm:t>
    </dgm:pt>
    <dgm:pt modelId="{DB623163-31F0-4972-BA3C-B1A9C980FB0F}" type="sibTrans" cxnId="{DF2B3ECA-0C20-44E9-8986-F823413C59F9}">
      <dgm:prSet/>
      <dgm:spPr/>
      <dgm:t>
        <a:bodyPr/>
        <a:lstStyle/>
        <a:p>
          <a:endParaRPr lang="en-US"/>
        </a:p>
      </dgm:t>
    </dgm:pt>
    <dgm:pt modelId="{C4EF19D1-B6D1-458E-83A6-CFAB0FDFCA14}">
      <dgm:prSet/>
      <dgm:spPr/>
      <dgm:t>
        <a:bodyPr/>
        <a:lstStyle/>
        <a:p>
          <a:pPr>
            <a:lnSpc>
              <a:spcPct val="100000"/>
            </a:lnSpc>
          </a:pPr>
          <a:r>
            <a:rPr lang="en-US" i="1"/>
            <a:t>*Focus on products, not the enterprise*</a:t>
          </a:r>
        </a:p>
        <a:p>
          <a:pPr>
            <a:lnSpc>
              <a:spcPct val="100000"/>
            </a:lnSpc>
          </a:pPr>
          <a:r>
            <a:rPr lang="en-US" i="0"/>
            <a:t>Allowable reciprocity for NIST SP 800-53 / FedRAMP</a:t>
          </a:r>
        </a:p>
        <a:p>
          <a:pPr>
            <a:lnSpc>
              <a:spcPct val="100000"/>
            </a:lnSpc>
          </a:pPr>
          <a:r>
            <a:rPr lang="en-US" i="0"/>
            <a:t>Allowable reciprocity for DoD CC SRG Impact Level 4 in Government clouds</a:t>
          </a:r>
        </a:p>
      </dgm:t>
    </dgm:pt>
    <dgm:pt modelId="{26C33EA7-8B67-4306-8A83-BB2D8EF6D7D3}" type="parTrans" cxnId="{F1DB000D-B7AC-481E-B066-34B13F418088}">
      <dgm:prSet/>
      <dgm:spPr/>
      <dgm:t>
        <a:bodyPr/>
        <a:lstStyle/>
        <a:p>
          <a:endParaRPr lang="en-US"/>
        </a:p>
      </dgm:t>
    </dgm:pt>
    <dgm:pt modelId="{9FA75192-5FCD-426C-907F-F13499C2C6E6}" type="sibTrans" cxnId="{F1DB000D-B7AC-481E-B066-34B13F418088}">
      <dgm:prSet/>
      <dgm:spPr/>
      <dgm:t>
        <a:bodyPr/>
        <a:lstStyle/>
        <a:p>
          <a:endParaRPr lang="en-US"/>
        </a:p>
      </dgm:t>
    </dgm:pt>
    <dgm:pt modelId="{010121DC-5B7B-460E-BB4E-9F56DB5A0B27}">
      <dgm:prSet/>
      <dgm:spPr/>
      <dgm:t>
        <a:bodyPr/>
        <a:lstStyle/>
        <a:p>
          <a:pPr>
            <a:lnSpc>
              <a:spcPct val="100000"/>
            </a:lnSpc>
          </a:pPr>
          <a:r>
            <a:rPr lang="en-US" i="0"/>
            <a:t>Demonstrate compliance with DFARS 252.204-7012 in Government clouds</a:t>
          </a:r>
        </a:p>
        <a:p>
          <a:pPr>
            <a:lnSpc>
              <a:spcPct val="100000"/>
            </a:lnSpc>
          </a:pPr>
          <a:r>
            <a:rPr lang="en-US" i="0"/>
            <a:t>Demonstrate adoption of NIST Cybersecurity Framework (CSF)</a:t>
          </a:r>
        </a:p>
      </dgm:t>
    </dgm:pt>
    <dgm:pt modelId="{CF97021D-E695-4953-AC9E-7ECE478C1207}" type="parTrans" cxnId="{B378F34F-7CD2-416F-9A6A-E55C337277EE}">
      <dgm:prSet/>
      <dgm:spPr/>
      <dgm:t>
        <a:bodyPr/>
        <a:lstStyle/>
        <a:p>
          <a:endParaRPr lang="en-US"/>
        </a:p>
      </dgm:t>
    </dgm:pt>
    <dgm:pt modelId="{5A39EF1A-743A-4970-93C4-5595836ACD94}" type="sibTrans" cxnId="{B378F34F-7CD2-416F-9A6A-E55C337277EE}">
      <dgm:prSet/>
      <dgm:spPr/>
      <dgm:t>
        <a:bodyPr/>
        <a:lstStyle/>
        <a:p>
          <a:endParaRPr lang="en-US"/>
        </a:p>
      </dgm:t>
    </dgm:pt>
    <dgm:pt modelId="{F50833F8-D679-40AE-830E-E4BAFF4F326A}">
      <dgm:prSet/>
      <dgm:spPr/>
      <dgm:t>
        <a:bodyPr/>
        <a:lstStyle/>
        <a:p>
          <a:pPr>
            <a:lnSpc>
              <a:spcPct val="100000"/>
            </a:lnSpc>
          </a:pPr>
          <a:r>
            <a:rPr lang="en-US" i="0"/>
            <a:t>Intend to include all Microsoft Cloud offerings</a:t>
          </a:r>
        </a:p>
      </dgm:t>
    </dgm:pt>
    <dgm:pt modelId="{349BE4C1-04A4-423A-A5F6-277523288DAF}" type="parTrans" cxnId="{13A88C7F-F1CA-470D-AFFD-A0C4DE051AC5}">
      <dgm:prSet/>
      <dgm:spPr/>
      <dgm:t>
        <a:bodyPr/>
        <a:lstStyle/>
        <a:p>
          <a:endParaRPr lang="en-US"/>
        </a:p>
      </dgm:t>
    </dgm:pt>
    <dgm:pt modelId="{DA9BF305-1C91-4601-8DFA-641EC4EA2D98}" type="sibTrans" cxnId="{13A88C7F-F1CA-470D-AFFD-A0C4DE051AC5}">
      <dgm:prSet/>
      <dgm:spPr/>
      <dgm:t>
        <a:bodyPr/>
        <a:lstStyle/>
        <a:p>
          <a:endParaRPr lang="en-US"/>
        </a:p>
      </dgm:t>
    </dgm:pt>
    <dgm:pt modelId="{6EDE56B2-C446-4184-A90C-7C2829637FDF}" type="pres">
      <dgm:prSet presAssocID="{34C08A8A-58C3-4AAB-B355-853A40158DA1}" presName="root" presStyleCnt="0">
        <dgm:presLayoutVars>
          <dgm:dir/>
          <dgm:resizeHandles val="exact"/>
        </dgm:presLayoutVars>
      </dgm:prSet>
      <dgm:spPr/>
    </dgm:pt>
    <dgm:pt modelId="{E5337FFC-4814-4442-BE8D-979CA05477ED}" type="pres">
      <dgm:prSet presAssocID="{CC72A46C-D274-4C3C-9FA0-ACFF3BDB7259}" presName="compNode" presStyleCnt="0"/>
      <dgm:spPr/>
    </dgm:pt>
    <dgm:pt modelId="{8B1B23D7-A85F-40B0-85AF-F40AA5B76361}" type="pres">
      <dgm:prSet presAssocID="{CC72A46C-D274-4C3C-9FA0-ACFF3BDB7259}" presName="iconRect" presStyleLbl="node1" presStyleIdx="0"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mark"/>
        </a:ext>
      </dgm:extLst>
    </dgm:pt>
    <dgm:pt modelId="{E710B403-3418-498A-9261-A827EAC18300}" type="pres">
      <dgm:prSet presAssocID="{CC72A46C-D274-4C3C-9FA0-ACFF3BDB7259}" presName="iconSpace" presStyleCnt="0"/>
      <dgm:spPr/>
    </dgm:pt>
    <dgm:pt modelId="{0D9A7DFA-CEA3-4F4A-8CF6-A70C4100E27F}" type="pres">
      <dgm:prSet presAssocID="{CC72A46C-D274-4C3C-9FA0-ACFF3BDB7259}" presName="parTx" presStyleLbl="revTx" presStyleIdx="0" presStyleCnt="4">
        <dgm:presLayoutVars>
          <dgm:chMax val="0"/>
          <dgm:chPref val="0"/>
        </dgm:presLayoutVars>
      </dgm:prSet>
      <dgm:spPr/>
    </dgm:pt>
    <dgm:pt modelId="{5F4439B8-D92F-462F-A13B-EE615BA53AB6}" type="pres">
      <dgm:prSet presAssocID="{CC72A46C-D274-4C3C-9FA0-ACFF3BDB7259}" presName="txSpace" presStyleCnt="0"/>
      <dgm:spPr/>
    </dgm:pt>
    <dgm:pt modelId="{3AA763D4-F7C8-41B3-9E30-0397C77C0B57}" type="pres">
      <dgm:prSet presAssocID="{CC72A46C-D274-4C3C-9FA0-ACFF3BDB7259}" presName="desTx" presStyleLbl="revTx" presStyleIdx="1" presStyleCnt="4">
        <dgm:presLayoutVars/>
      </dgm:prSet>
      <dgm:spPr/>
    </dgm:pt>
    <dgm:pt modelId="{C248E600-4EE3-4FB6-9C79-5B58306742D2}" type="pres">
      <dgm:prSet presAssocID="{5565CEBE-CA65-4C94-AE7C-1133A3CB15F9}" presName="sibTrans" presStyleCnt="0"/>
      <dgm:spPr/>
    </dgm:pt>
    <dgm:pt modelId="{63AB86BB-28F6-479C-ACBC-8BADEE447051}" type="pres">
      <dgm:prSet presAssocID="{7BC1C868-C240-4342-9324-832564AEEEBB}" presName="compNode" presStyleCnt="0"/>
      <dgm:spPr/>
    </dgm:pt>
    <dgm:pt modelId="{11FEE214-02CD-4B11-867D-4A3739462CF0}" type="pres">
      <dgm:prSet presAssocID="{7BC1C868-C240-4342-9324-832564AEEEBB}" presName="iconRect" presStyleLbl="node1" presStyleIdx="1" presStyleCnt="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resentation with Checklist"/>
        </a:ext>
      </dgm:extLst>
    </dgm:pt>
    <dgm:pt modelId="{5F99EF18-A616-4B34-BEA2-1DFDE6CCC6B2}" type="pres">
      <dgm:prSet presAssocID="{7BC1C868-C240-4342-9324-832564AEEEBB}" presName="iconSpace" presStyleCnt="0"/>
      <dgm:spPr/>
    </dgm:pt>
    <dgm:pt modelId="{E2156CED-8155-4D5C-B009-E6A180E83DC0}" type="pres">
      <dgm:prSet presAssocID="{7BC1C868-C240-4342-9324-832564AEEEBB}" presName="parTx" presStyleLbl="revTx" presStyleIdx="2" presStyleCnt="4">
        <dgm:presLayoutVars>
          <dgm:chMax val="0"/>
          <dgm:chPref val="0"/>
        </dgm:presLayoutVars>
      </dgm:prSet>
      <dgm:spPr/>
    </dgm:pt>
    <dgm:pt modelId="{43FA16A3-8D50-4298-81FA-63F52CBC5A19}" type="pres">
      <dgm:prSet presAssocID="{7BC1C868-C240-4342-9324-832564AEEEBB}" presName="txSpace" presStyleCnt="0"/>
      <dgm:spPr/>
    </dgm:pt>
    <dgm:pt modelId="{F75FFDF0-7716-43E8-801B-A0B6DC3D3182}" type="pres">
      <dgm:prSet presAssocID="{7BC1C868-C240-4342-9324-832564AEEEBB}" presName="desTx" presStyleLbl="revTx" presStyleIdx="3" presStyleCnt="4" custScaleX="145089">
        <dgm:presLayoutVars/>
      </dgm:prSet>
      <dgm:spPr/>
    </dgm:pt>
  </dgm:ptLst>
  <dgm:cxnLst>
    <dgm:cxn modelId="{F1DB000D-B7AC-481E-B066-34B13F418088}" srcId="{7BC1C868-C240-4342-9324-832564AEEEBB}" destId="{C4EF19D1-B6D1-458E-83A6-CFAB0FDFCA14}" srcOrd="0" destOrd="0" parTransId="{26C33EA7-8B67-4306-8A83-BB2D8EF6D7D3}" sibTransId="{9FA75192-5FCD-426C-907F-F13499C2C6E6}"/>
    <dgm:cxn modelId="{06B49449-D944-46B8-9A81-49B8406EEB5D}" type="presOf" srcId="{F50833F8-D679-40AE-830E-E4BAFF4F326A}" destId="{F75FFDF0-7716-43E8-801B-A0B6DC3D3182}" srcOrd="0" destOrd="2" presId="urn:microsoft.com/office/officeart/2018/5/layout/CenteredIconLabelDescriptionList"/>
    <dgm:cxn modelId="{B378F34F-7CD2-416F-9A6A-E55C337277EE}" srcId="{7BC1C868-C240-4342-9324-832564AEEEBB}" destId="{010121DC-5B7B-460E-BB4E-9F56DB5A0B27}" srcOrd="1" destOrd="0" parTransId="{CF97021D-E695-4953-AC9E-7ECE478C1207}" sibTransId="{5A39EF1A-743A-4970-93C4-5595836ACD94}"/>
    <dgm:cxn modelId="{13A88C7F-F1CA-470D-AFFD-A0C4DE051AC5}" srcId="{7BC1C868-C240-4342-9324-832564AEEEBB}" destId="{F50833F8-D679-40AE-830E-E4BAFF4F326A}" srcOrd="2" destOrd="0" parTransId="{349BE4C1-04A4-423A-A5F6-277523288DAF}" sibTransId="{DA9BF305-1C91-4601-8DFA-641EC4EA2D98}"/>
    <dgm:cxn modelId="{402AC390-4D6A-42C9-88B3-0AE1C6544D53}" srcId="{34C08A8A-58C3-4AAB-B355-853A40158DA1}" destId="{CC72A46C-D274-4C3C-9FA0-ACFF3BDB7259}" srcOrd="0" destOrd="0" parTransId="{2AB7CB7A-FA74-4FC6-855F-337B43946294}" sibTransId="{5565CEBE-CA65-4C94-AE7C-1133A3CB15F9}"/>
    <dgm:cxn modelId="{2C6EB1C3-31BC-459F-B09A-372B6C2DC981}" type="presOf" srcId="{7BC1C868-C240-4342-9324-832564AEEEBB}" destId="{E2156CED-8155-4D5C-B009-E6A180E83DC0}" srcOrd="0" destOrd="0" presId="urn:microsoft.com/office/officeart/2018/5/layout/CenteredIconLabelDescriptionList"/>
    <dgm:cxn modelId="{383344C7-E50E-40CA-BCE8-0BDEB72E5C16}" type="presOf" srcId="{CC25EB7F-46BD-4075-8138-D3D1C9EB3333}" destId="{3AA763D4-F7C8-41B3-9E30-0397C77C0B57}" srcOrd="0" destOrd="1" presId="urn:microsoft.com/office/officeart/2018/5/layout/CenteredIconLabelDescriptionList"/>
    <dgm:cxn modelId="{DF2B3ECA-0C20-44E9-8986-F823413C59F9}" srcId="{34C08A8A-58C3-4AAB-B355-853A40158DA1}" destId="{7BC1C868-C240-4342-9324-832564AEEEBB}" srcOrd="1" destOrd="0" parTransId="{8A6DC2FE-4441-49D0-9B93-5FE5B4594F51}" sibTransId="{DB623163-31F0-4972-BA3C-B1A9C980FB0F}"/>
    <dgm:cxn modelId="{7ECAE3CE-8C59-4949-92D7-2DA9CF7D2EA4}" srcId="{CC72A46C-D274-4C3C-9FA0-ACFF3BDB7259}" destId="{CF9131F7-E0E6-47E9-AF81-A08E1D16A245}" srcOrd="0" destOrd="0" parTransId="{4DA68F97-E363-48DE-8A24-5F013C8C17A9}" sibTransId="{2B3244B6-973F-4389-8F61-8C4D686C290D}"/>
    <dgm:cxn modelId="{A5FA48CF-8347-43CA-BBD7-9F38095FCACE}" type="presOf" srcId="{34C08A8A-58C3-4AAB-B355-853A40158DA1}" destId="{6EDE56B2-C446-4184-A90C-7C2829637FDF}" srcOrd="0" destOrd="0" presId="urn:microsoft.com/office/officeart/2018/5/layout/CenteredIconLabelDescriptionList"/>
    <dgm:cxn modelId="{5D95CBD8-29D6-4317-B972-88DEFA3052EE}" type="presOf" srcId="{CF9131F7-E0E6-47E9-AF81-A08E1D16A245}" destId="{3AA763D4-F7C8-41B3-9E30-0397C77C0B57}" srcOrd="0" destOrd="0" presId="urn:microsoft.com/office/officeart/2018/5/layout/CenteredIconLabelDescriptionList"/>
    <dgm:cxn modelId="{87F09AE9-8069-4595-A4B1-7503C3AD5ACD}" srcId="{CC72A46C-D274-4C3C-9FA0-ACFF3BDB7259}" destId="{CC25EB7F-46BD-4075-8138-D3D1C9EB3333}" srcOrd="1" destOrd="0" parTransId="{586FEBCE-6612-46A6-BE3C-D50113336D00}" sibTransId="{2A7CE619-26E0-4300-8A36-95403ED71F2D}"/>
    <dgm:cxn modelId="{F7CCBDF8-7F87-4D13-A364-E6D8DA328947}" type="presOf" srcId="{C4EF19D1-B6D1-458E-83A6-CFAB0FDFCA14}" destId="{F75FFDF0-7716-43E8-801B-A0B6DC3D3182}" srcOrd="0" destOrd="0" presId="urn:microsoft.com/office/officeart/2018/5/layout/CenteredIconLabelDescriptionList"/>
    <dgm:cxn modelId="{19131AFB-CFC7-40E1-A0E2-A079783759FB}" type="presOf" srcId="{CC72A46C-D274-4C3C-9FA0-ACFF3BDB7259}" destId="{0D9A7DFA-CEA3-4F4A-8CF6-A70C4100E27F}" srcOrd="0" destOrd="0" presId="urn:microsoft.com/office/officeart/2018/5/layout/CenteredIconLabelDescriptionList"/>
    <dgm:cxn modelId="{CB5190FD-1BB8-4128-BA12-D3650AA96CE9}" type="presOf" srcId="{010121DC-5B7B-460E-BB4E-9F56DB5A0B27}" destId="{F75FFDF0-7716-43E8-801B-A0B6DC3D3182}" srcOrd="0" destOrd="1" presId="urn:microsoft.com/office/officeart/2018/5/layout/CenteredIconLabelDescriptionList"/>
    <dgm:cxn modelId="{CB7590E0-0D13-410A-B957-3A382DD7EB9C}" type="presParOf" srcId="{6EDE56B2-C446-4184-A90C-7C2829637FDF}" destId="{E5337FFC-4814-4442-BE8D-979CA05477ED}" srcOrd="0" destOrd="0" presId="urn:microsoft.com/office/officeart/2018/5/layout/CenteredIconLabelDescriptionList"/>
    <dgm:cxn modelId="{42AD709D-D476-4001-A695-2766878E8936}" type="presParOf" srcId="{E5337FFC-4814-4442-BE8D-979CA05477ED}" destId="{8B1B23D7-A85F-40B0-85AF-F40AA5B76361}" srcOrd="0" destOrd="0" presId="urn:microsoft.com/office/officeart/2018/5/layout/CenteredIconLabelDescriptionList"/>
    <dgm:cxn modelId="{D2C23D5D-C4A5-4A2C-A4E9-820647B638D5}" type="presParOf" srcId="{E5337FFC-4814-4442-BE8D-979CA05477ED}" destId="{E710B403-3418-498A-9261-A827EAC18300}" srcOrd="1" destOrd="0" presId="urn:microsoft.com/office/officeart/2018/5/layout/CenteredIconLabelDescriptionList"/>
    <dgm:cxn modelId="{F3123C75-BBEA-4375-8D80-C6581516947B}" type="presParOf" srcId="{E5337FFC-4814-4442-BE8D-979CA05477ED}" destId="{0D9A7DFA-CEA3-4F4A-8CF6-A70C4100E27F}" srcOrd="2" destOrd="0" presId="urn:microsoft.com/office/officeart/2018/5/layout/CenteredIconLabelDescriptionList"/>
    <dgm:cxn modelId="{A20F7FC9-F3C7-4493-89B0-D01257ED0009}" type="presParOf" srcId="{E5337FFC-4814-4442-BE8D-979CA05477ED}" destId="{5F4439B8-D92F-462F-A13B-EE615BA53AB6}" srcOrd="3" destOrd="0" presId="urn:microsoft.com/office/officeart/2018/5/layout/CenteredIconLabelDescriptionList"/>
    <dgm:cxn modelId="{BF8C85D3-DC18-4757-AE2F-69E6050252EF}" type="presParOf" srcId="{E5337FFC-4814-4442-BE8D-979CA05477ED}" destId="{3AA763D4-F7C8-41B3-9E30-0397C77C0B57}" srcOrd="4" destOrd="0" presId="urn:microsoft.com/office/officeart/2018/5/layout/CenteredIconLabelDescriptionList"/>
    <dgm:cxn modelId="{372CAD92-1679-4956-8BC4-399909B32551}" type="presParOf" srcId="{6EDE56B2-C446-4184-A90C-7C2829637FDF}" destId="{C248E600-4EE3-4FB6-9C79-5B58306742D2}" srcOrd="1" destOrd="0" presId="urn:microsoft.com/office/officeart/2018/5/layout/CenteredIconLabelDescriptionList"/>
    <dgm:cxn modelId="{47FFF4D4-7BB6-414E-B178-B55936A0B749}" type="presParOf" srcId="{6EDE56B2-C446-4184-A90C-7C2829637FDF}" destId="{63AB86BB-28F6-479C-ACBC-8BADEE447051}" srcOrd="2" destOrd="0" presId="urn:microsoft.com/office/officeart/2018/5/layout/CenteredIconLabelDescriptionList"/>
    <dgm:cxn modelId="{E4BABE3B-D35B-4336-865B-0208B5B38A5D}" type="presParOf" srcId="{63AB86BB-28F6-479C-ACBC-8BADEE447051}" destId="{11FEE214-02CD-4B11-867D-4A3739462CF0}" srcOrd="0" destOrd="0" presId="urn:microsoft.com/office/officeart/2018/5/layout/CenteredIconLabelDescriptionList"/>
    <dgm:cxn modelId="{2A74DBB6-2D62-49F6-B3D8-3393F23339E8}" type="presParOf" srcId="{63AB86BB-28F6-479C-ACBC-8BADEE447051}" destId="{5F99EF18-A616-4B34-BEA2-1DFDE6CCC6B2}" srcOrd="1" destOrd="0" presId="urn:microsoft.com/office/officeart/2018/5/layout/CenteredIconLabelDescriptionList"/>
    <dgm:cxn modelId="{4E89A566-AB7A-41FD-8FA4-E2C36534F641}" type="presParOf" srcId="{63AB86BB-28F6-479C-ACBC-8BADEE447051}" destId="{E2156CED-8155-4D5C-B009-E6A180E83DC0}" srcOrd="2" destOrd="0" presId="urn:microsoft.com/office/officeart/2018/5/layout/CenteredIconLabelDescriptionList"/>
    <dgm:cxn modelId="{DC9F8416-D759-4E7B-9755-D3BFE78962B1}" type="presParOf" srcId="{63AB86BB-28F6-479C-ACBC-8BADEE447051}" destId="{43FA16A3-8D50-4298-81FA-63F52CBC5A19}" srcOrd="3" destOrd="0" presId="urn:microsoft.com/office/officeart/2018/5/layout/CenteredIconLabelDescriptionList"/>
    <dgm:cxn modelId="{1F2F70F7-4F24-4A9C-999D-8D2159B1FE06}" type="presParOf" srcId="{63AB86BB-28F6-479C-ACBC-8BADEE447051}" destId="{F75FFDF0-7716-43E8-801B-A0B6DC3D318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AB1F50-3466-47C1-8834-CC69CB571C15}"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BE004FF8-C65E-4623-A3B1-972844CA130A}">
      <dgm:prSet/>
      <dgm:spPr/>
      <dgm:t>
        <a:bodyPr/>
        <a:lstStyle/>
        <a:p>
          <a:pPr>
            <a:defRPr b="1"/>
          </a:pPr>
          <a:r>
            <a:rPr lang="en-US"/>
            <a:t>First release in</a:t>
          </a:r>
          <a:br>
            <a:rPr lang="en-US"/>
          </a:br>
          <a:r>
            <a:rPr lang="en-US"/>
            <a:t>Q4 CY20</a:t>
          </a:r>
        </a:p>
      </dgm:t>
    </dgm:pt>
    <dgm:pt modelId="{B786F90F-A1FC-4131-B3B8-F50D3446638C}" type="parTrans" cxnId="{C91A0583-4BBE-4644-9637-6A1F10FEA403}">
      <dgm:prSet/>
      <dgm:spPr/>
      <dgm:t>
        <a:bodyPr/>
        <a:lstStyle/>
        <a:p>
          <a:endParaRPr lang="en-US"/>
        </a:p>
      </dgm:t>
    </dgm:pt>
    <dgm:pt modelId="{D12E3253-3478-4DB8-BB9A-30EACF5A7EAA}" type="sibTrans" cxnId="{C91A0583-4BBE-4644-9637-6A1F10FEA403}">
      <dgm:prSet/>
      <dgm:spPr/>
      <dgm:t>
        <a:bodyPr/>
        <a:lstStyle/>
        <a:p>
          <a:endParaRPr lang="en-US"/>
        </a:p>
      </dgm:t>
    </dgm:pt>
    <dgm:pt modelId="{06DA8D00-5CB6-46CF-9671-9388CFC8E0ED}">
      <dgm:prSet/>
      <dgm:spPr/>
      <dgm:t>
        <a:bodyPr/>
        <a:lstStyle/>
        <a:p>
          <a:pPr>
            <a:defRPr b="1"/>
          </a:pPr>
          <a:r>
            <a:rPr lang="en-US"/>
            <a:t>Targeting </a:t>
          </a:r>
          <a:br>
            <a:rPr lang="en-US"/>
          </a:br>
          <a:r>
            <a:rPr lang="en-US"/>
            <a:t>CMMC Level 3</a:t>
          </a:r>
        </a:p>
      </dgm:t>
    </dgm:pt>
    <dgm:pt modelId="{5BFCE276-895C-4D58-A013-6A237C2537E7}" type="parTrans" cxnId="{1625FD4F-D55F-44D7-9BAC-00027353042D}">
      <dgm:prSet/>
      <dgm:spPr/>
      <dgm:t>
        <a:bodyPr/>
        <a:lstStyle/>
        <a:p>
          <a:endParaRPr lang="en-US"/>
        </a:p>
      </dgm:t>
    </dgm:pt>
    <dgm:pt modelId="{D0428FA1-2FF7-479B-8929-A628F9CF8579}" type="sibTrans" cxnId="{1625FD4F-D55F-44D7-9BAC-00027353042D}">
      <dgm:prSet/>
      <dgm:spPr/>
      <dgm:t>
        <a:bodyPr/>
        <a:lstStyle/>
        <a:p>
          <a:endParaRPr lang="en-US"/>
        </a:p>
      </dgm:t>
    </dgm:pt>
    <dgm:pt modelId="{ADCCE4A5-D392-4858-8861-18C2BC8322CC}">
      <dgm:prSet/>
      <dgm:spPr/>
      <dgm:t>
        <a:bodyPr/>
        <a:lstStyle/>
        <a:p>
          <a:pPr>
            <a:defRPr b="1"/>
          </a:pPr>
          <a:r>
            <a:rPr lang="en-US"/>
            <a:t>Recommend </a:t>
          </a:r>
          <a:br>
            <a:rPr lang="en-US"/>
          </a:br>
          <a:r>
            <a:rPr lang="en-US"/>
            <a:t>Azure Government + M365 GCC High </a:t>
          </a:r>
          <a:br>
            <a:rPr lang="en-US"/>
          </a:br>
          <a:r>
            <a:rPr lang="en-US" b="0" i="1"/>
            <a:t>*Not Required</a:t>
          </a:r>
        </a:p>
      </dgm:t>
    </dgm:pt>
    <dgm:pt modelId="{BAAFBBC0-26C1-419D-9D26-2D61F7C547B9}" type="parTrans" cxnId="{5C6F13B8-2E90-4E99-85E4-DE5E6BA6E597}">
      <dgm:prSet/>
      <dgm:spPr/>
      <dgm:t>
        <a:bodyPr/>
        <a:lstStyle/>
        <a:p>
          <a:endParaRPr lang="en-US"/>
        </a:p>
      </dgm:t>
    </dgm:pt>
    <dgm:pt modelId="{7212353D-BEFB-4C66-9580-428BA626A78F}" type="sibTrans" cxnId="{5C6F13B8-2E90-4E99-85E4-DE5E6BA6E597}">
      <dgm:prSet/>
      <dgm:spPr/>
      <dgm:t>
        <a:bodyPr/>
        <a:lstStyle/>
        <a:p>
          <a:endParaRPr lang="en-US"/>
        </a:p>
      </dgm:t>
    </dgm:pt>
    <dgm:pt modelId="{38475106-C6E0-4CA8-AEAE-CF2813BF4DD4}">
      <dgm:prSet/>
      <dgm:spPr/>
      <dgm:t>
        <a:bodyPr/>
        <a:lstStyle/>
        <a:p>
          <a:pPr>
            <a:defRPr b="1"/>
          </a:pPr>
          <a:r>
            <a:rPr lang="en-US"/>
            <a:t>Pre-configured for </a:t>
          </a:r>
          <a:br>
            <a:rPr lang="en-US"/>
          </a:br>
          <a:r>
            <a:rPr lang="en-US"/>
            <a:t>cloud-native environments</a:t>
          </a:r>
        </a:p>
      </dgm:t>
    </dgm:pt>
    <dgm:pt modelId="{6E9AA0B3-88C9-420E-9ADE-838A989FB466}" type="parTrans" cxnId="{D458A9F7-8A1A-4BC2-88C5-6B8D560FD40C}">
      <dgm:prSet/>
      <dgm:spPr/>
      <dgm:t>
        <a:bodyPr/>
        <a:lstStyle/>
        <a:p>
          <a:endParaRPr lang="en-US"/>
        </a:p>
      </dgm:t>
    </dgm:pt>
    <dgm:pt modelId="{6C71FD80-1ACE-4870-8085-ED3D5F11CAB4}" type="sibTrans" cxnId="{D458A9F7-8A1A-4BC2-88C5-6B8D560FD40C}">
      <dgm:prSet/>
      <dgm:spPr/>
      <dgm:t>
        <a:bodyPr/>
        <a:lstStyle/>
        <a:p>
          <a:endParaRPr lang="en-US"/>
        </a:p>
      </dgm:t>
    </dgm:pt>
    <dgm:pt modelId="{044D9BEB-CFD7-4B62-A766-91BF99E74C1E}">
      <dgm:prSet/>
      <dgm:spPr/>
      <dgm:t>
        <a:bodyPr/>
        <a:lstStyle/>
        <a:p>
          <a:r>
            <a:rPr lang="en-US"/>
            <a:t>Pre-configured environment</a:t>
          </a:r>
        </a:p>
        <a:p>
          <a:r>
            <a:rPr lang="en-US"/>
            <a:t>Fully hosted environments – Primarily SMB</a:t>
          </a:r>
        </a:p>
      </dgm:t>
    </dgm:pt>
    <dgm:pt modelId="{DA0CF47B-935E-4A09-A15F-909A67119A02}" type="parTrans" cxnId="{A446F7C9-68E2-4BC2-836E-D076130319E1}">
      <dgm:prSet/>
      <dgm:spPr/>
      <dgm:t>
        <a:bodyPr/>
        <a:lstStyle/>
        <a:p>
          <a:endParaRPr lang="en-US"/>
        </a:p>
      </dgm:t>
    </dgm:pt>
    <dgm:pt modelId="{7778D9BE-FEFF-4DF3-B6BF-88B97A3ACFC3}" type="sibTrans" cxnId="{A446F7C9-68E2-4BC2-836E-D076130319E1}">
      <dgm:prSet/>
      <dgm:spPr/>
      <dgm:t>
        <a:bodyPr/>
        <a:lstStyle/>
        <a:p>
          <a:endParaRPr lang="en-US"/>
        </a:p>
      </dgm:t>
    </dgm:pt>
    <dgm:pt modelId="{02AF9F00-A292-4305-B517-2CE6D3BCD3A0}">
      <dgm:prSet/>
      <dgm:spPr/>
      <dgm:t>
        <a:bodyPr/>
        <a:lstStyle/>
        <a:p>
          <a:r>
            <a:rPr lang="en-US"/>
            <a:t>DIB cloud shared enclaves – Aligned to Mission or Prime supply chain</a:t>
          </a:r>
        </a:p>
      </dgm:t>
    </dgm:pt>
    <dgm:pt modelId="{70BADE5E-A7DE-4640-8C84-B5D3F7BD018B}" type="parTrans" cxnId="{1CB657B7-4BC8-4582-87F4-750547E01BA3}">
      <dgm:prSet/>
      <dgm:spPr/>
      <dgm:t>
        <a:bodyPr/>
        <a:lstStyle/>
        <a:p>
          <a:endParaRPr lang="en-US"/>
        </a:p>
      </dgm:t>
    </dgm:pt>
    <dgm:pt modelId="{EDC5D236-7F57-432B-935C-6B0FEB602B05}" type="sibTrans" cxnId="{1CB657B7-4BC8-4582-87F4-750547E01BA3}">
      <dgm:prSet/>
      <dgm:spPr/>
      <dgm:t>
        <a:bodyPr/>
        <a:lstStyle/>
        <a:p>
          <a:endParaRPr lang="en-US"/>
        </a:p>
      </dgm:t>
    </dgm:pt>
    <dgm:pt modelId="{D2BD567B-3C05-4618-9D66-7548EA0010E6}">
      <dgm:prSet/>
      <dgm:spPr/>
      <dgm:t>
        <a:bodyPr/>
        <a:lstStyle/>
        <a:p>
          <a:r>
            <a:rPr lang="en-US"/>
            <a:t>Segmented environments – Isolated business units</a:t>
          </a:r>
        </a:p>
      </dgm:t>
    </dgm:pt>
    <dgm:pt modelId="{E3ABFA47-2154-4D1E-ACA3-C18E281551D7}" type="parTrans" cxnId="{EAB3511C-BD2C-407A-8DE8-A201B0C5C1CC}">
      <dgm:prSet/>
      <dgm:spPr/>
      <dgm:t>
        <a:bodyPr/>
        <a:lstStyle/>
        <a:p>
          <a:endParaRPr lang="en-US"/>
        </a:p>
      </dgm:t>
    </dgm:pt>
    <dgm:pt modelId="{1EE51839-A86D-4D57-A490-BCCDBB829873}" type="sibTrans" cxnId="{EAB3511C-BD2C-407A-8DE8-A201B0C5C1CC}">
      <dgm:prSet/>
      <dgm:spPr/>
      <dgm:t>
        <a:bodyPr/>
        <a:lstStyle/>
        <a:p>
          <a:endParaRPr lang="en-US"/>
        </a:p>
      </dgm:t>
    </dgm:pt>
    <dgm:pt modelId="{4E1569BF-D7B7-4A33-9B21-5C02B956B0B3}">
      <dgm:prSet/>
      <dgm:spPr/>
      <dgm:t>
        <a:bodyPr/>
        <a:lstStyle/>
        <a:p>
          <a:pPr>
            <a:defRPr b="1"/>
          </a:pPr>
          <a:r>
            <a:rPr lang="en-US"/>
            <a:t>Scaffolding </a:t>
          </a:r>
          <a:br>
            <a:rPr lang="en-US"/>
          </a:br>
          <a:r>
            <a:rPr lang="en-US"/>
            <a:t>for partners to build managed solutions on</a:t>
          </a:r>
        </a:p>
      </dgm:t>
    </dgm:pt>
    <dgm:pt modelId="{C1303EB3-931C-4B8B-AE32-F713FD925E56}" type="parTrans" cxnId="{BBD8DA0B-184E-46A8-B203-B172A254ED4C}">
      <dgm:prSet/>
      <dgm:spPr/>
      <dgm:t>
        <a:bodyPr/>
        <a:lstStyle/>
        <a:p>
          <a:endParaRPr lang="en-US"/>
        </a:p>
      </dgm:t>
    </dgm:pt>
    <dgm:pt modelId="{2328792F-468F-4162-AAA4-42A8689FCA18}" type="sibTrans" cxnId="{BBD8DA0B-184E-46A8-B203-B172A254ED4C}">
      <dgm:prSet/>
      <dgm:spPr/>
      <dgm:t>
        <a:bodyPr/>
        <a:lstStyle/>
        <a:p>
          <a:endParaRPr lang="en-US"/>
        </a:p>
      </dgm:t>
    </dgm:pt>
    <dgm:pt modelId="{7DAEF560-20E8-4BF5-BA64-ABF8CBA8B894}" type="pres">
      <dgm:prSet presAssocID="{0EAB1F50-3466-47C1-8834-CC69CB571C15}" presName="root" presStyleCnt="0">
        <dgm:presLayoutVars>
          <dgm:dir/>
          <dgm:resizeHandles val="exact"/>
        </dgm:presLayoutVars>
      </dgm:prSet>
      <dgm:spPr/>
    </dgm:pt>
    <dgm:pt modelId="{00CE8A4E-2AB1-461A-944C-FC1E15DBE6EA}" type="pres">
      <dgm:prSet presAssocID="{BE004FF8-C65E-4623-A3B1-972844CA130A}" presName="compNode" presStyleCnt="0"/>
      <dgm:spPr/>
    </dgm:pt>
    <dgm:pt modelId="{7C9679AF-145D-48DE-8374-D14B3C0C1CCF}" type="pres">
      <dgm:prSet presAssocID="{BE004FF8-C65E-4623-A3B1-972844CA130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B1AD3877-852A-4DD0-8FEF-6D7EC16639EE}" type="pres">
      <dgm:prSet presAssocID="{BE004FF8-C65E-4623-A3B1-972844CA130A}" presName="iconSpace" presStyleCnt="0"/>
      <dgm:spPr/>
    </dgm:pt>
    <dgm:pt modelId="{7EE08908-46F8-4F2C-8C1D-01ACBE03C511}" type="pres">
      <dgm:prSet presAssocID="{BE004FF8-C65E-4623-A3B1-972844CA130A}" presName="parTx" presStyleLbl="revTx" presStyleIdx="0" presStyleCnt="10">
        <dgm:presLayoutVars>
          <dgm:chMax val="0"/>
          <dgm:chPref val="0"/>
        </dgm:presLayoutVars>
      </dgm:prSet>
      <dgm:spPr/>
    </dgm:pt>
    <dgm:pt modelId="{EA2530F0-29EA-4054-ACB1-3C050622953D}" type="pres">
      <dgm:prSet presAssocID="{BE004FF8-C65E-4623-A3B1-972844CA130A}" presName="txSpace" presStyleCnt="0"/>
      <dgm:spPr/>
    </dgm:pt>
    <dgm:pt modelId="{0CC57F3C-519C-446C-9AD5-CDE156907065}" type="pres">
      <dgm:prSet presAssocID="{BE004FF8-C65E-4623-A3B1-972844CA130A}" presName="desTx" presStyleLbl="revTx" presStyleIdx="1" presStyleCnt="10">
        <dgm:presLayoutVars/>
      </dgm:prSet>
      <dgm:spPr/>
    </dgm:pt>
    <dgm:pt modelId="{656F20DE-492D-4DF2-BD66-F7867CF8477A}" type="pres">
      <dgm:prSet presAssocID="{D12E3253-3478-4DB8-BB9A-30EACF5A7EAA}" presName="sibTrans" presStyleCnt="0"/>
      <dgm:spPr/>
    </dgm:pt>
    <dgm:pt modelId="{BF41102F-A32D-4083-B8E1-95522DD8B28D}" type="pres">
      <dgm:prSet presAssocID="{06DA8D00-5CB6-46CF-9671-9388CFC8E0ED}" presName="compNode" presStyleCnt="0"/>
      <dgm:spPr/>
    </dgm:pt>
    <dgm:pt modelId="{7EEFFC98-C317-4919-8277-7B34F0FD07B9}" type="pres">
      <dgm:prSet presAssocID="{06DA8D00-5CB6-46CF-9671-9388CFC8E0E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14D5A6DA-ED89-488A-B453-AAAFBBC413B3}" type="pres">
      <dgm:prSet presAssocID="{06DA8D00-5CB6-46CF-9671-9388CFC8E0ED}" presName="iconSpace" presStyleCnt="0"/>
      <dgm:spPr/>
    </dgm:pt>
    <dgm:pt modelId="{8B8DB6A6-A8F0-47AD-AF63-8AEB7047D342}" type="pres">
      <dgm:prSet presAssocID="{06DA8D00-5CB6-46CF-9671-9388CFC8E0ED}" presName="parTx" presStyleLbl="revTx" presStyleIdx="2" presStyleCnt="10">
        <dgm:presLayoutVars>
          <dgm:chMax val="0"/>
          <dgm:chPref val="0"/>
        </dgm:presLayoutVars>
      </dgm:prSet>
      <dgm:spPr/>
    </dgm:pt>
    <dgm:pt modelId="{8ECA124E-CF03-4806-A382-C169E71F97C6}" type="pres">
      <dgm:prSet presAssocID="{06DA8D00-5CB6-46CF-9671-9388CFC8E0ED}" presName="txSpace" presStyleCnt="0"/>
      <dgm:spPr/>
    </dgm:pt>
    <dgm:pt modelId="{E390F35A-99A7-40CF-A64A-30C2AF805C59}" type="pres">
      <dgm:prSet presAssocID="{06DA8D00-5CB6-46CF-9671-9388CFC8E0ED}" presName="desTx" presStyleLbl="revTx" presStyleIdx="3" presStyleCnt="10">
        <dgm:presLayoutVars/>
      </dgm:prSet>
      <dgm:spPr/>
    </dgm:pt>
    <dgm:pt modelId="{04B61590-CA5D-4441-9CC9-6F165A89540A}" type="pres">
      <dgm:prSet presAssocID="{D0428FA1-2FF7-479B-8929-A628F9CF8579}" presName="sibTrans" presStyleCnt="0"/>
      <dgm:spPr/>
    </dgm:pt>
    <dgm:pt modelId="{1B5898C0-8EF2-4B1C-9F9A-D721D0D70751}" type="pres">
      <dgm:prSet presAssocID="{ADCCE4A5-D392-4858-8861-18C2BC8322CC}" presName="compNode" presStyleCnt="0"/>
      <dgm:spPr/>
    </dgm:pt>
    <dgm:pt modelId="{0876ABA3-1C5B-4BCD-BF60-E23A7C33E47B}" type="pres">
      <dgm:prSet presAssocID="{ADCCE4A5-D392-4858-8861-18C2BC8322C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bidden"/>
        </a:ext>
      </dgm:extLst>
    </dgm:pt>
    <dgm:pt modelId="{EB5C3789-5402-4210-A43C-054A4380170A}" type="pres">
      <dgm:prSet presAssocID="{ADCCE4A5-D392-4858-8861-18C2BC8322CC}" presName="iconSpace" presStyleCnt="0"/>
      <dgm:spPr/>
    </dgm:pt>
    <dgm:pt modelId="{EC3D9F90-7D45-48D0-8396-33F2759CBC31}" type="pres">
      <dgm:prSet presAssocID="{ADCCE4A5-D392-4858-8861-18C2BC8322CC}" presName="parTx" presStyleLbl="revTx" presStyleIdx="4" presStyleCnt="10">
        <dgm:presLayoutVars>
          <dgm:chMax val="0"/>
          <dgm:chPref val="0"/>
        </dgm:presLayoutVars>
      </dgm:prSet>
      <dgm:spPr/>
    </dgm:pt>
    <dgm:pt modelId="{00AC6524-9ACF-45FF-A8DF-F70F58BD4B63}" type="pres">
      <dgm:prSet presAssocID="{ADCCE4A5-D392-4858-8861-18C2BC8322CC}" presName="txSpace" presStyleCnt="0"/>
      <dgm:spPr/>
    </dgm:pt>
    <dgm:pt modelId="{C4C95916-59B0-48CA-8ADB-E4F4F140842D}" type="pres">
      <dgm:prSet presAssocID="{ADCCE4A5-D392-4858-8861-18C2BC8322CC}" presName="desTx" presStyleLbl="revTx" presStyleIdx="5" presStyleCnt="10">
        <dgm:presLayoutVars/>
      </dgm:prSet>
      <dgm:spPr/>
    </dgm:pt>
    <dgm:pt modelId="{F44E1192-1766-4B81-80A6-3B894CA91EA6}" type="pres">
      <dgm:prSet presAssocID="{7212353D-BEFB-4C66-9580-428BA626A78F}" presName="sibTrans" presStyleCnt="0"/>
      <dgm:spPr/>
    </dgm:pt>
    <dgm:pt modelId="{9426D760-12E4-4955-8AC4-4EAB3A81435C}" type="pres">
      <dgm:prSet presAssocID="{38475106-C6E0-4CA8-AEAE-CF2813BF4DD4}" presName="compNode" presStyleCnt="0"/>
      <dgm:spPr/>
    </dgm:pt>
    <dgm:pt modelId="{8453C90E-17EE-4E0F-B0DC-70C4929707CE}" type="pres">
      <dgm:prSet presAssocID="{38475106-C6E0-4CA8-AEAE-CF2813BF4DD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167BAFDC-7FBA-4688-A34A-9C912460F073}" type="pres">
      <dgm:prSet presAssocID="{38475106-C6E0-4CA8-AEAE-CF2813BF4DD4}" presName="iconSpace" presStyleCnt="0"/>
      <dgm:spPr/>
    </dgm:pt>
    <dgm:pt modelId="{26664DE8-BAF3-4659-B51E-24B0DE33B230}" type="pres">
      <dgm:prSet presAssocID="{38475106-C6E0-4CA8-AEAE-CF2813BF4DD4}" presName="parTx" presStyleLbl="revTx" presStyleIdx="6" presStyleCnt="10">
        <dgm:presLayoutVars>
          <dgm:chMax val="0"/>
          <dgm:chPref val="0"/>
        </dgm:presLayoutVars>
      </dgm:prSet>
      <dgm:spPr/>
    </dgm:pt>
    <dgm:pt modelId="{D21F82BE-FC3E-45DB-9351-F78706F30E47}" type="pres">
      <dgm:prSet presAssocID="{38475106-C6E0-4CA8-AEAE-CF2813BF4DD4}" presName="txSpace" presStyleCnt="0"/>
      <dgm:spPr/>
    </dgm:pt>
    <dgm:pt modelId="{73EDCEF7-E711-4264-9C68-95C3BFC1E292}" type="pres">
      <dgm:prSet presAssocID="{38475106-C6E0-4CA8-AEAE-CF2813BF4DD4}" presName="desTx" presStyleLbl="revTx" presStyleIdx="7" presStyleCnt="10">
        <dgm:presLayoutVars/>
      </dgm:prSet>
      <dgm:spPr/>
    </dgm:pt>
    <dgm:pt modelId="{AD412DB8-86F5-4AE9-A4C9-A0A901F65123}" type="pres">
      <dgm:prSet presAssocID="{6C71FD80-1ACE-4870-8085-ED3D5F11CAB4}" presName="sibTrans" presStyleCnt="0"/>
      <dgm:spPr/>
    </dgm:pt>
    <dgm:pt modelId="{523F0FEC-217C-47FB-9B20-A92C741B092D}" type="pres">
      <dgm:prSet presAssocID="{4E1569BF-D7B7-4A33-9B21-5C02B956B0B3}" presName="compNode" presStyleCnt="0"/>
      <dgm:spPr/>
    </dgm:pt>
    <dgm:pt modelId="{83AA0BFE-C01A-49BF-99B9-FD7CF59807FA}" type="pres">
      <dgm:prSet presAssocID="{4E1569BF-D7B7-4A33-9B21-5C02B956B0B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xcavator"/>
        </a:ext>
      </dgm:extLst>
    </dgm:pt>
    <dgm:pt modelId="{C60E8D13-DDF8-4E3C-8160-3D0662438137}" type="pres">
      <dgm:prSet presAssocID="{4E1569BF-D7B7-4A33-9B21-5C02B956B0B3}" presName="iconSpace" presStyleCnt="0"/>
      <dgm:spPr/>
    </dgm:pt>
    <dgm:pt modelId="{EAC8DAE3-D503-4DD1-9426-A677C811F929}" type="pres">
      <dgm:prSet presAssocID="{4E1569BF-D7B7-4A33-9B21-5C02B956B0B3}" presName="parTx" presStyleLbl="revTx" presStyleIdx="8" presStyleCnt="10">
        <dgm:presLayoutVars>
          <dgm:chMax val="0"/>
          <dgm:chPref val="0"/>
        </dgm:presLayoutVars>
      </dgm:prSet>
      <dgm:spPr/>
    </dgm:pt>
    <dgm:pt modelId="{6A4C42F7-EA7E-4CB7-8B5E-203D06C6BE0D}" type="pres">
      <dgm:prSet presAssocID="{4E1569BF-D7B7-4A33-9B21-5C02B956B0B3}" presName="txSpace" presStyleCnt="0"/>
      <dgm:spPr/>
    </dgm:pt>
    <dgm:pt modelId="{F8F4E958-30CA-4892-B3B8-E04EC7F172CD}" type="pres">
      <dgm:prSet presAssocID="{4E1569BF-D7B7-4A33-9B21-5C02B956B0B3}" presName="desTx" presStyleLbl="revTx" presStyleIdx="9" presStyleCnt="10">
        <dgm:presLayoutVars/>
      </dgm:prSet>
      <dgm:spPr/>
    </dgm:pt>
  </dgm:ptLst>
  <dgm:cxnLst>
    <dgm:cxn modelId="{BBD8DA0B-184E-46A8-B203-B172A254ED4C}" srcId="{0EAB1F50-3466-47C1-8834-CC69CB571C15}" destId="{4E1569BF-D7B7-4A33-9B21-5C02B956B0B3}" srcOrd="4" destOrd="0" parTransId="{C1303EB3-931C-4B8B-AE32-F713FD925E56}" sibTransId="{2328792F-468F-4162-AAA4-42A8689FCA18}"/>
    <dgm:cxn modelId="{EAB3511C-BD2C-407A-8DE8-A201B0C5C1CC}" srcId="{38475106-C6E0-4CA8-AEAE-CF2813BF4DD4}" destId="{D2BD567B-3C05-4618-9D66-7548EA0010E6}" srcOrd="2" destOrd="0" parTransId="{E3ABFA47-2154-4D1E-ACA3-C18E281551D7}" sibTransId="{1EE51839-A86D-4D57-A490-BCCDBB829873}"/>
    <dgm:cxn modelId="{D7023925-A576-4328-8E21-9D27484D4195}" type="presOf" srcId="{4E1569BF-D7B7-4A33-9B21-5C02B956B0B3}" destId="{EAC8DAE3-D503-4DD1-9426-A677C811F929}" srcOrd="0" destOrd="0" presId="urn:microsoft.com/office/officeart/2018/5/layout/CenteredIconLabelDescriptionList"/>
    <dgm:cxn modelId="{47655140-67A8-42E6-935F-69D81A9FB05E}" type="presOf" srcId="{06DA8D00-5CB6-46CF-9671-9388CFC8E0ED}" destId="{8B8DB6A6-A8F0-47AD-AF63-8AEB7047D342}" srcOrd="0" destOrd="0" presId="urn:microsoft.com/office/officeart/2018/5/layout/CenteredIconLabelDescriptionList"/>
    <dgm:cxn modelId="{FD55AF45-F764-488E-B250-EE37A425C0B6}" type="presOf" srcId="{044D9BEB-CFD7-4B62-A766-91BF99E74C1E}" destId="{73EDCEF7-E711-4264-9C68-95C3BFC1E292}" srcOrd="0" destOrd="0" presId="urn:microsoft.com/office/officeart/2018/5/layout/CenteredIconLabelDescriptionList"/>
    <dgm:cxn modelId="{1625FD4F-D55F-44D7-9BAC-00027353042D}" srcId="{0EAB1F50-3466-47C1-8834-CC69CB571C15}" destId="{06DA8D00-5CB6-46CF-9671-9388CFC8E0ED}" srcOrd="1" destOrd="0" parTransId="{5BFCE276-895C-4D58-A013-6A237C2537E7}" sibTransId="{D0428FA1-2FF7-479B-8929-A628F9CF8579}"/>
    <dgm:cxn modelId="{C91A0583-4BBE-4644-9637-6A1F10FEA403}" srcId="{0EAB1F50-3466-47C1-8834-CC69CB571C15}" destId="{BE004FF8-C65E-4623-A3B1-972844CA130A}" srcOrd="0" destOrd="0" parTransId="{B786F90F-A1FC-4131-B3B8-F50D3446638C}" sibTransId="{D12E3253-3478-4DB8-BB9A-30EACF5A7EAA}"/>
    <dgm:cxn modelId="{BE5F538C-A7D6-4181-A299-1417F189D9DE}" type="presOf" srcId="{ADCCE4A5-D392-4858-8861-18C2BC8322CC}" destId="{EC3D9F90-7D45-48D0-8396-33F2759CBC31}" srcOrd="0" destOrd="0" presId="urn:microsoft.com/office/officeart/2018/5/layout/CenteredIconLabelDescriptionList"/>
    <dgm:cxn modelId="{1CB657B7-4BC8-4582-87F4-750547E01BA3}" srcId="{38475106-C6E0-4CA8-AEAE-CF2813BF4DD4}" destId="{02AF9F00-A292-4305-B517-2CE6D3BCD3A0}" srcOrd="1" destOrd="0" parTransId="{70BADE5E-A7DE-4640-8C84-B5D3F7BD018B}" sibTransId="{EDC5D236-7F57-432B-935C-6B0FEB602B05}"/>
    <dgm:cxn modelId="{5C6F13B8-2E90-4E99-85E4-DE5E6BA6E597}" srcId="{0EAB1F50-3466-47C1-8834-CC69CB571C15}" destId="{ADCCE4A5-D392-4858-8861-18C2BC8322CC}" srcOrd="2" destOrd="0" parTransId="{BAAFBBC0-26C1-419D-9D26-2D61F7C547B9}" sibTransId="{7212353D-BEFB-4C66-9580-428BA626A78F}"/>
    <dgm:cxn modelId="{A92336BD-C5EE-4C84-A9C4-7C16C355BABE}" type="presOf" srcId="{D2BD567B-3C05-4618-9D66-7548EA0010E6}" destId="{73EDCEF7-E711-4264-9C68-95C3BFC1E292}" srcOrd="0" destOrd="2" presId="urn:microsoft.com/office/officeart/2018/5/layout/CenteredIconLabelDescriptionList"/>
    <dgm:cxn modelId="{9E822BC2-578E-4727-AC2D-24DA855AB077}" type="presOf" srcId="{38475106-C6E0-4CA8-AEAE-CF2813BF4DD4}" destId="{26664DE8-BAF3-4659-B51E-24B0DE33B230}" srcOrd="0" destOrd="0" presId="urn:microsoft.com/office/officeart/2018/5/layout/CenteredIconLabelDescriptionList"/>
    <dgm:cxn modelId="{A446F7C9-68E2-4BC2-836E-D076130319E1}" srcId="{38475106-C6E0-4CA8-AEAE-CF2813BF4DD4}" destId="{044D9BEB-CFD7-4B62-A766-91BF99E74C1E}" srcOrd="0" destOrd="0" parTransId="{DA0CF47B-935E-4A09-A15F-909A67119A02}" sibTransId="{7778D9BE-FEFF-4DF3-B6BF-88B97A3ACFC3}"/>
    <dgm:cxn modelId="{57FFBCD2-B1C8-4237-BD75-571B1CB1B5FC}" type="presOf" srcId="{02AF9F00-A292-4305-B517-2CE6D3BCD3A0}" destId="{73EDCEF7-E711-4264-9C68-95C3BFC1E292}" srcOrd="0" destOrd="1" presId="urn:microsoft.com/office/officeart/2018/5/layout/CenteredIconLabelDescriptionList"/>
    <dgm:cxn modelId="{4A23BDF6-8590-4BBE-9331-7308FCDB87FC}" type="presOf" srcId="{0EAB1F50-3466-47C1-8834-CC69CB571C15}" destId="{7DAEF560-20E8-4BF5-BA64-ABF8CBA8B894}" srcOrd="0" destOrd="0" presId="urn:microsoft.com/office/officeart/2018/5/layout/CenteredIconLabelDescriptionList"/>
    <dgm:cxn modelId="{D458A9F7-8A1A-4BC2-88C5-6B8D560FD40C}" srcId="{0EAB1F50-3466-47C1-8834-CC69CB571C15}" destId="{38475106-C6E0-4CA8-AEAE-CF2813BF4DD4}" srcOrd="3" destOrd="0" parTransId="{6E9AA0B3-88C9-420E-9ADE-838A989FB466}" sibTransId="{6C71FD80-1ACE-4870-8085-ED3D5F11CAB4}"/>
    <dgm:cxn modelId="{AB7187F8-6700-4A2E-BBC4-79F512A3E93F}" type="presOf" srcId="{BE004FF8-C65E-4623-A3B1-972844CA130A}" destId="{7EE08908-46F8-4F2C-8C1D-01ACBE03C511}" srcOrd="0" destOrd="0" presId="urn:microsoft.com/office/officeart/2018/5/layout/CenteredIconLabelDescriptionList"/>
    <dgm:cxn modelId="{0D6C5183-C598-4CF4-927D-C312993F2EF2}" type="presParOf" srcId="{7DAEF560-20E8-4BF5-BA64-ABF8CBA8B894}" destId="{00CE8A4E-2AB1-461A-944C-FC1E15DBE6EA}" srcOrd="0" destOrd="0" presId="urn:microsoft.com/office/officeart/2018/5/layout/CenteredIconLabelDescriptionList"/>
    <dgm:cxn modelId="{4630D871-CF83-4CA0-95B1-63215329E8BC}" type="presParOf" srcId="{00CE8A4E-2AB1-461A-944C-FC1E15DBE6EA}" destId="{7C9679AF-145D-48DE-8374-D14B3C0C1CCF}" srcOrd="0" destOrd="0" presId="urn:microsoft.com/office/officeart/2018/5/layout/CenteredIconLabelDescriptionList"/>
    <dgm:cxn modelId="{4DBA794B-6C4A-475B-B352-D287D5485D50}" type="presParOf" srcId="{00CE8A4E-2AB1-461A-944C-FC1E15DBE6EA}" destId="{B1AD3877-852A-4DD0-8FEF-6D7EC16639EE}" srcOrd="1" destOrd="0" presId="urn:microsoft.com/office/officeart/2018/5/layout/CenteredIconLabelDescriptionList"/>
    <dgm:cxn modelId="{E8E16678-516B-45E9-9EFB-BDD5B96460E5}" type="presParOf" srcId="{00CE8A4E-2AB1-461A-944C-FC1E15DBE6EA}" destId="{7EE08908-46F8-4F2C-8C1D-01ACBE03C511}" srcOrd="2" destOrd="0" presId="urn:microsoft.com/office/officeart/2018/5/layout/CenteredIconLabelDescriptionList"/>
    <dgm:cxn modelId="{FC1AF04C-CEC8-4B4D-B013-376EC80CAEB1}" type="presParOf" srcId="{00CE8A4E-2AB1-461A-944C-FC1E15DBE6EA}" destId="{EA2530F0-29EA-4054-ACB1-3C050622953D}" srcOrd="3" destOrd="0" presId="urn:microsoft.com/office/officeart/2018/5/layout/CenteredIconLabelDescriptionList"/>
    <dgm:cxn modelId="{B5E2A719-E3F6-4945-9D26-ED7316830A21}" type="presParOf" srcId="{00CE8A4E-2AB1-461A-944C-FC1E15DBE6EA}" destId="{0CC57F3C-519C-446C-9AD5-CDE156907065}" srcOrd="4" destOrd="0" presId="urn:microsoft.com/office/officeart/2018/5/layout/CenteredIconLabelDescriptionList"/>
    <dgm:cxn modelId="{D4EF0C66-7932-45E9-92CE-513CA30AFEA7}" type="presParOf" srcId="{7DAEF560-20E8-4BF5-BA64-ABF8CBA8B894}" destId="{656F20DE-492D-4DF2-BD66-F7867CF8477A}" srcOrd="1" destOrd="0" presId="urn:microsoft.com/office/officeart/2018/5/layout/CenteredIconLabelDescriptionList"/>
    <dgm:cxn modelId="{DB162A0C-F9CD-471B-BE48-4AF55C855FFC}" type="presParOf" srcId="{7DAEF560-20E8-4BF5-BA64-ABF8CBA8B894}" destId="{BF41102F-A32D-4083-B8E1-95522DD8B28D}" srcOrd="2" destOrd="0" presId="urn:microsoft.com/office/officeart/2018/5/layout/CenteredIconLabelDescriptionList"/>
    <dgm:cxn modelId="{0E1A587B-E273-4422-AAD4-DA7FD786353E}" type="presParOf" srcId="{BF41102F-A32D-4083-B8E1-95522DD8B28D}" destId="{7EEFFC98-C317-4919-8277-7B34F0FD07B9}" srcOrd="0" destOrd="0" presId="urn:microsoft.com/office/officeart/2018/5/layout/CenteredIconLabelDescriptionList"/>
    <dgm:cxn modelId="{99CF88CC-5D79-4190-8C90-8FD2CB43DC56}" type="presParOf" srcId="{BF41102F-A32D-4083-B8E1-95522DD8B28D}" destId="{14D5A6DA-ED89-488A-B453-AAAFBBC413B3}" srcOrd="1" destOrd="0" presId="urn:microsoft.com/office/officeart/2018/5/layout/CenteredIconLabelDescriptionList"/>
    <dgm:cxn modelId="{40B795AF-939A-4BA3-8305-0B589097643C}" type="presParOf" srcId="{BF41102F-A32D-4083-B8E1-95522DD8B28D}" destId="{8B8DB6A6-A8F0-47AD-AF63-8AEB7047D342}" srcOrd="2" destOrd="0" presId="urn:microsoft.com/office/officeart/2018/5/layout/CenteredIconLabelDescriptionList"/>
    <dgm:cxn modelId="{223ED2EF-6AD1-42F4-BCCF-8F4ED2117D53}" type="presParOf" srcId="{BF41102F-A32D-4083-B8E1-95522DD8B28D}" destId="{8ECA124E-CF03-4806-A382-C169E71F97C6}" srcOrd="3" destOrd="0" presId="urn:microsoft.com/office/officeart/2018/5/layout/CenteredIconLabelDescriptionList"/>
    <dgm:cxn modelId="{A4BB93AB-A78C-4728-BA45-6AAC8D3EBD10}" type="presParOf" srcId="{BF41102F-A32D-4083-B8E1-95522DD8B28D}" destId="{E390F35A-99A7-40CF-A64A-30C2AF805C59}" srcOrd="4" destOrd="0" presId="urn:microsoft.com/office/officeart/2018/5/layout/CenteredIconLabelDescriptionList"/>
    <dgm:cxn modelId="{A5CF2371-AD69-4A36-88E2-214D56FC48DA}" type="presParOf" srcId="{7DAEF560-20E8-4BF5-BA64-ABF8CBA8B894}" destId="{04B61590-CA5D-4441-9CC9-6F165A89540A}" srcOrd="3" destOrd="0" presId="urn:microsoft.com/office/officeart/2018/5/layout/CenteredIconLabelDescriptionList"/>
    <dgm:cxn modelId="{1281BE68-60B6-4BD2-AE49-2AD157FEF9BC}" type="presParOf" srcId="{7DAEF560-20E8-4BF5-BA64-ABF8CBA8B894}" destId="{1B5898C0-8EF2-4B1C-9F9A-D721D0D70751}" srcOrd="4" destOrd="0" presId="urn:microsoft.com/office/officeart/2018/5/layout/CenteredIconLabelDescriptionList"/>
    <dgm:cxn modelId="{3C91A8D5-517D-4623-B413-97A787B23767}" type="presParOf" srcId="{1B5898C0-8EF2-4B1C-9F9A-D721D0D70751}" destId="{0876ABA3-1C5B-4BCD-BF60-E23A7C33E47B}" srcOrd="0" destOrd="0" presId="urn:microsoft.com/office/officeart/2018/5/layout/CenteredIconLabelDescriptionList"/>
    <dgm:cxn modelId="{305DF460-F214-4771-A290-E7031B6BD8C2}" type="presParOf" srcId="{1B5898C0-8EF2-4B1C-9F9A-D721D0D70751}" destId="{EB5C3789-5402-4210-A43C-054A4380170A}" srcOrd="1" destOrd="0" presId="urn:microsoft.com/office/officeart/2018/5/layout/CenteredIconLabelDescriptionList"/>
    <dgm:cxn modelId="{5C7BDBD0-CE0C-4F40-8AE5-E0C99AF7C8E1}" type="presParOf" srcId="{1B5898C0-8EF2-4B1C-9F9A-D721D0D70751}" destId="{EC3D9F90-7D45-48D0-8396-33F2759CBC31}" srcOrd="2" destOrd="0" presId="urn:microsoft.com/office/officeart/2018/5/layout/CenteredIconLabelDescriptionList"/>
    <dgm:cxn modelId="{3C3320FE-5B2C-4657-9669-730FC6285DB6}" type="presParOf" srcId="{1B5898C0-8EF2-4B1C-9F9A-D721D0D70751}" destId="{00AC6524-9ACF-45FF-A8DF-F70F58BD4B63}" srcOrd="3" destOrd="0" presId="urn:microsoft.com/office/officeart/2018/5/layout/CenteredIconLabelDescriptionList"/>
    <dgm:cxn modelId="{007C4223-82F4-4468-8392-9E2206883D56}" type="presParOf" srcId="{1B5898C0-8EF2-4B1C-9F9A-D721D0D70751}" destId="{C4C95916-59B0-48CA-8ADB-E4F4F140842D}" srcOrd="4" destOrd="0" presId="urn:microsoft.com/office/officeart/2018/5/layout/CenteredIconLabelDescriptionList"/>
    <dgm:cxn modelId="{EC438993-5FA1-4744-B29A-D9876861CB21}" type="presParOf" srcId="{7DAEF560-20E8-4BF5-BA64-ABF8CBA8B894}" destId="{F44E1192-1766-4B81-80A6-3B894CA91EA6}" srcOrd="5" destOrd="0" presId="urn:microsoft.com/office/officeart/2018/5/layout/CenteredIconLabelDescriptionList"/>
    <dgm:cxn modelId="{4BD41398-C35F-4F5B-8665-D0442CAF1BF7}" type="presParOf" srcId="{7DAEF560-20E8-4BF5-BA64-ABF8CBA8B894}" destId="{9426D760-12E4-4955-8AC4-4EAB3A81435C}" srcOrd="6" destOrd="0" presId="urn:microsoft.com/office/officeart/2018/5/layout/CenteredIconLabelDescriptionList"/>
    <dgm:cxn modelId="{5D9F5502-116F-40CA-84EC-D0DB20A200DC}" type="presParOf" srcId="{9426D760-12E4-4955-8AC4-4EAB3A81435C}" destId="{8453C90E-17EE-4E0F-B0DC-70C4929707CE}" srcOrd="0" destOrd="0" presId="urn:microsoft.com/office/officeart/2018/5/layout/CenteredIconLabelDescriptionList"/>
    <dgm:cxn modelId="{74BF8CD0-0258-4B64-9678-F5C43B47D61B}" type="presParOf" srcId="{9426D760-12E4-4955-8AC4-4EAB3A81435C}" destId="{167BAFDC-7FBA-4688-A34A-9C912460F073}" srcOrd="1" destOrd="0" presId="urn:microsoft.com/office/officeart/2018/5/layout/CenteredIconLabelDescriptionList"/>
    <dgm:cxn modelId="{8C52AF82-168D-4E3D-B7B3-0A0D585DC692}" type="presParOf" srcId="{9426D760-12E4-4955-8AC4-4EAB3A81435C}" destId="{26664DE8-BAF3-4659-B51E-24B0DE33B230}" srcOrd="2" destOrd="0" presId="urn:microsoft.com/office/officeart/2018/5/layout/CenteredIconLabelDescriptionList"/>
    <dgm:cxn modelId="{74ECA7D7-906F-49CF-B36F-EB861ACA01A4}" type="presParOf" srcId="{9426D760-12E4-4955-8AC4-4EAB3A81435C}" destId="{D21F82BE-FC3E-45DB-9351-F78706F30E47}" srcOrd="3" destOrd="0" presId="urn:microsoft.com/office/officeart/2018/5/layout/CenteredIconLabelDescriptionList"/>
    <dgm:cxn modelId="{10338A4B-EFDE-4C32-9E51-A55269E2946C}" type="presParOf" srcId="{9426D760-12E4-4955-8AC4-4EAB3A81435C}" destId="{73EDCEF7-E711-4264-9C68-95C3BFC1E292}" srcOrd="4" destOrd="0" presId="urn:microsoft.com/office/officeart/2018/5/layout/CenteredIconLabelDescriptionList"/>
    <dgm:cxn modelId="{607D1F8B-82B7-4ACB-BAAB-24F83DADDB59}" type="presParOf" srcId="{7DAEF560-20E8-4BF5-BA64-ABF8CBA8B894}" destId="{AD412DB8-86F5-4AE9-A4C9-A0A901F65123}" srcOrd="7" destOrd="0" presId="urn:microsoft.com/office/officeart/2018/5/layout/CenteredIconLabelDescriptionList"/>
    <dgm:cxn modelId="{4031D094-262C-40C0-846C-04D3CDCA591E}" type="presParOf" srcId="{7DAEF560-20E8-4BF5-BA64-ABF8CBA8B894}" destId="{523F0FEC-217C-47FB-9B20-A92C741B092D}" srcOrd="8" destOrd="0" presId="urn:microsoft.com/office/officeart/2018/5/layout/CenteredIconLabelDescriptionList"/>
    <dgm:cxn modelId="{9478042C-D99A-45DD-B03C-FD126760CA94}" type="presParOf" srcId="{523F0FEC-217C-47FB-9B20-A92C741B092D}" destId="{83AA0BFE-C01A-49BF-99B9-FD7CF59807FA}" srcOrd="0" destOrd="0" presId="urn:microsoft.com/office/officeart/2018/5/layout/CenteredIconLabelDescriptionList"/>
    <dgm:cxn modelId="{55C43342-BC1F-407B-9EE2-FAE185917795}" type="presParOf" srcId="{523F0FEC-217C-47FB-9B20-A92C741B092D}" destId="{C60E8D13-DDF8-4E3C-8160-3D0662438137}" srcOrd="1" destOrd="0" presId="urn:microsoft.com/office/officeart/2018/5/layout/CenteredIconLabelDescriptionList"/>
    <dgm:cxn modelId="{F6BFD841-9547-4418-93CB-731356396172}" type="presParOf" srcId="{523F0FEC-217C-47FB-9B20-A92C741B092D}" destId="{EAC8DAE3-D503-4DD1-9426-A677C811F929}" srcOrd="2" destOrd="0" presId="urn:microsoft.com/office/officeart/2018/5/layout/CenteredIconLabelDescriptionList"/>
    <dgm:cxn modelId="{148B8B7D-D807-4E24-84AF-2819904090D8}" type="presParOf" srcId="{523F0FEC-217C-47FB-9B20-A92C741B092D}" destId="{6A4C42F7-EA7E-4CB7-8B5E-203D06C6BE0D}" srcOrd="3" destOrd="0" presId="urn:microsoft.com/office/officeart/2018/5/layout/CenteredIconLabelDescriptionList"/>
    <dgm:cxn modelId="{3ABC3DCB-0B99-41BB-A9E2-0E019074DD8B}" type="presParOf" srcId="{523F0FEC-217C-47FB-9B20-A92C741B092D}" destId="{F8F4E958-30CA-4892-B3B8-E04EC7F172C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9D1D58-DEB2-42F6-BFF4-FBD34618016A}"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F8B52A82-59DD-403E-9D68-526388E5DD88}">
      <dgm:prSet/>
      <dgm:spPr/>
      <dgm:t>
        <a:bodyPr/>
        <a:lstStyle/>
        <a:p>
          <a:r>
            <a:rPr lang="en-US">
              <a:hlinkClick xmlns:r="http://schemas.openxmlformats.org/officeDocument/2006/relationships" r:id="rId1"/>
            </a:rPr>
            <a:t>Reciprocity &amp; Inheritance</a:t>
          </a:r>
          <a:endParaRPr lang="en-US"/>
        </a:p>
      </dgm:t>
    </dgm:pt>
    <dgm:pt modelId="{B79113E7-D6F3-42C9-A195-063B85E846CB}" type="parTrans" cxnId="{88F4843D-9A40-476F-9C49-EF4B49CE6DFA}">
      <dgm:prSet/>
      <dgm:spPr/>
      <dgm:t>
        <a:bodyPr/>
        <a:lstStyle/>
        <a:p>
          <a:endParaRPr lang="en-US"/>
        </a:p>
      </dgm:t>
    </dgm:pt>
    <dgm:pt modelId="{9BACCD40-4381-49B8-97B5-815756DE96C3}" type="sibTrans" cxnId="{88F4843D-9A40-476F-9C49-EF4B49CE6DFA}">
      <dgm:prSet/>
      <dgm:spPr/>
      <dgm:t>
        <a:bodyPr/>
        <a:lstStyle/>
        <a:p>
          <a:endParaRPr lang="en-US"/>
        </a:p>
      </dgm:t>
    </dgm:pt>
    <dgm:pt modelId="{625B7921-1992-4792-ADB7-423C727DF53D}">
      <dgm:prSet/>
      <dgm:spPr/>
      <dgm:t>
        <a:bodyPr/>
        <a:lstStyle/>
        <a:p>
          <a:r>
            <a:rPr lang="en-US">
              <a:hlinkClick xmlns:r="http://schemas.openxmlformats.org/officeDocument/2006/relationships" r:id="rId2"/>
            </a:rPr>
            <a:t>Microsoft Product Placemat for CMMC</a:t>
          </a:r>
          <a:endParaRPr lang="en-US"/>
        </a:p>
      </dgm:t>
    </dgm:pt>
    <dgm:pt modelId="{0077EE25-0CFC-4CAA-821B-8CEFA8CE574A}" type="parTrans" cxnId="{46F3F5FC-8D2D-4BFF-B82D-849F9AC2D930}">
      <dgm:prSet/>
      <dgm:spPr/>
      <dgm:t>
        <a:bodyPr/>
        <a:lstStyle/>
        <a:p>
          <a:endParaRPr lang="en-US"/>
        </a:p>
      </dgm:t>
    </dgm:pt>
    <dgm:pt modelId="{EC82DFB0-9A96-49B8-94DC-B97A47AB6C10}" type="sibTrans" cxnId="{46F3F5FC-8D2D-4BFF-B82D-849F9AC2D930}">
      <dgm:prSet/>
      <dgm:spPr/>
      <dgm:t>
        <a:bodyPr/>
        <a:lstStyle/>
        <a:p>
          <a:endParaRPr lang="en-US"/>
        </a:p>
      </dgm:t>
    </dgm:pt>
    <dgm:pt modelId="{98C6285D-9167-4022-8699-7FA17D8A65CE}">
      <dgm:prSet/>
      <dgm:spPr/>
      <dgm:t>
        <a:bodyPr/>
        <a:lstStyle/>
        <a:p>
          <a:r>
            <a:rPr lang="en-US">
              <a:hlinkClick xmlns:r="http://schemas.openxmlformats.org/officeDocument/2006/relationships" r:id="rId3"/>
            </a:rPr>
            <a:t>Azure Sentinel:  </a:t>
          </a:r>
          <a:br>
            <a:rPr lang="en-US">
              <a:hlinkClick xmlns:r="http://schemas.openxmlformats.org/officeDocument/2006/relationships" r:id="rId3"/>
            </a:rPr>
          </a:br>
          <a:r>
            <a:rPr lang="en-US">
              <a:hlinkClick xmlns:r="http://schemas.openxmlformats.org/officeDocument/2006/relationships" r:id="rId3"/>
            </a:rPr>
            <a:t>CMMC Workbook</a:t>
          </a:r>
          <a:endParaRPr lang="en-US"/>
        </a:p>
      </dgm:t>
    </dgm:pt>
    <dgm:pt modelId="{4D505D70-1299-4F9F-B2DD-E9FD36CFC42C}" type="parTrans" cxnId="{C1EF9561-1F50-4DC2-8E94-E77364C8DA22}">
      <dgm:prSet/>
      <dgm:spPr/>
      <dgm:t>
        <a:bodyPr/>
        <a:lstStyle/>
        <a:p>
          <a:endParaRPr lang="en-US"/>
        </a:p>
      </dgm:t>
    </dgm:pt>
    <dgm:pt modelId="{2CF429F5-FD98-4251-BE73-94F10268C450}" type="sibTrans" cxnId="{C1EF9561-1F50-4DC2-8E94-E77364C8DA22}">
      <dgm:prSet/>
      <dgm:spPr/>
      <dgm:t>
        <a:bodyPr/>
        <a:lstStyle/>
        <a:p>
          <a:endParaRPr lang="en-US"/>
        </a:p>
      </dgm:t>
    </dgm:pt>
    <dgm:pt modelId="{44E0BB55-377E-47B6-BCBF-B8140381886A}">
      <dgm:prSet/>
      <dgm:spPr/>
      <dgm:t>
        <a:bodyPr/>
        <a:lstStyle/>
        <a:p>
          <a:r>
            <a:rPr lang="en-US">
              <a:hlinkClick xmlns:r="http://schemas.openxmlformats.org/officeDocument/2006/relationships" r:id="rId4"/>
            </a:rPr>
            <a:t>STIG Automation</a:t>
          </a:r>
          <a:endParaRPr lang="en-US"/>
        </a:p>
      </dgm:t>
    </dgm:pt>
    <dgm:pt modelId="{3659C38E-DB30-4FFF-93B4-604125B7037D}" type="parTrans" cxnId="{21B4C1C7-BB6A-4F26-8B38-95AB93C6EB21}">
      <dgm:prSet/>
      <dgm:spPr/>
      <dgm:t>
        <a:bodyPr/>
        <a:lstStyle/>
        <a:p>
          <a:endParaRPr lang="en-US"/>
        </a:p>
      </dgm:t>
    </dgm:pt>
    <dgm:pt modelId="{26FCAF84-4383-453F-9CBE-A6638CE80962}" type="sibTrans" cxnId="{21B4C1C7-BB6A-4F26-8B38-95AB93C6EB21}">
      <dgm:prSet/>
      <dgm:spPr/>
      <dgm:t>
        <a:bodyPr/>
        <a:lstStyle/>
        <a:p>
          <a:endParaRPr lang="en-US"/>
        </a:p>
      </dgm:t>
    </dgm:pt>
    <dgm:pt modelId="{EFBB3A19-B30F-457C-80DF-90B9B44DFD40}">
      <dgm:prSet/>
      <dgm:spPr/>
      <dgm:t>
        <a:bodyPr/>
        <a:lstStyle/>
        <a:p>
          <a:r>
            <a:rPr lang="en-US">
              <a:hlinkClick xmlns:r="http://schemas.openxmlformats.org/officeDocument/2006/relationships" r:id="rId5"/>
            </a:rPr>
            <a:t>Compliance Manager CMMC Levels 1-5 Assessment Templates</a:t>
          </a:r>
          <a:endParaRPr lang="en-US"/>
        </a:p>
      </dgm:t>
    </dgm:pt>
    <dgm:pt modelId="{C0FAEDBB-C4CA-4E4B-80DA-FF8E5B00607B}" type="parTrans" cxnId="{CB5196C5-F565-4518-BB0E-D9FC1FE99EC1}">
      <dgm:prSet/>
      <dgm:spPr/>
      <dgm:t>
        <a:bodyPr/>
        <a:lstStyle/>
        <a:p>
          <a:endParaRPr lang="en-US"/>
        </a:p>
      </dgm:t>
    </dgm:pt>
    <dgm:pt modelId="{22841DC1-467A-42DF-825C-95290396227E}" type="sibTrans" cxnId="{CB5196C5-F565-4518-BB0E-D9FC1FE99EC1}">
      <dgm:prSet/>
      <dgm:spPr/>
      <dgm:t>
        <a:bodyPr/>
        <a:lstStyle/>
        <a:p>
          <a:endParaRPr lang="en-US"/>
        </a:p>
      </dgm:t>
    </dgm:pt>
    <dgm:pt modelId="{65F82605-BB8D-46CF-AC54-F57745DAFA15}">
      <dgm:prSet/>
      <dgm:spPr/>
      <dgm:t>
        <a:bodyPr/>
        <a:lstStyle/>
        <a:p>
          <a:r>
            <a:rPr lang="en-US" dirty="0">
              <a:hlinkClick xmlns:r="http://schemas.openxmlformats.org/officeDocument/2006/relationships" r:id="rId6"/>
            </a:rPr>
            <a:t>Azure Blueprint for CMMC Level 3</a:t>
          </a:r>
          <a:endParaRPr lang="en-US" dirty="0"/>
        </a:p>
      </dgm:t>
    </dgm:pt>
    <dgm:pt modelId="{4C104E0D-168F-4003-A65F-FB1624D7EE10}" type="parTrans" cxnId="{57666F40-18E3-47B2-A08A-698EB0515D2F}">
      <dgm:prSet/>
      <dgm:spPr/>
      <dgm:t>
        <a:bodyPr/>
        <a:lstStyle/>
        <a:p>
          <a:endParaRPr lang="en-US"/>
        </a:p>
      </dgm:t>
    </dgm:pt>
    <dgm:pt modelId="{3C691F93-3A08-40FC-9AB0-216E79D08B4B}" type="sibTrans" cxnId="{57666F40-18E3-47B2-A08A-698EB0515D2F}">
      <dgm:prSet/>
      <dgm:spPr/>
      <dgm:t>
        <a:bodyPr/>
        <a:lstStyle/>
        <a:p>
          <a:endParaRPr lang="en-US"/>
        </a:p>
      </dgm:t>
    </dgm:pt>
    <dgm:pt modelId="{8EA2EAAA-426F-4D7C-986F-370BF803F48D}">
      <dgm:prSet/>
      <dgm:spPr/>
      <dgm:t>
        <a:bodyPr/>
        <a:lstStyle/>
        <a:p>
          <a:r>
            <a:rPr lang="en-US">
              <a:hlinkClick xmlns:r="http://schemas.openxmlformats.org/officeDocument/2006/relationships" r:id="rId7"/>
            </a:rPr>
            <a:t>Azure Security Benchmark Foundation</a:t>
          </a:r>
          <a:endParaRPr lang="en-US"/>
        </a:p>
      </dgm:t>
    </dgm:pt>
    <dgm:pt modelId="{155E1EC7-5D6E-4ED1-8DDD-768C099246FF}" type="parTrans" cxnId="{906AA0EC-390B-46EC-8301-B90A06956472}">
      <dgm:prSet/>
      <dgm:spPr/>
      <dgm:t>
        <a:bodyPr/>
        <a:lstStyle/>
        <a:p>
          <a:endParaRPr lang="en-US"/>
        </a:p>
      </dgm:t>
    </dgm:pt>
    <dgm:pt modelId="{9928DB7C-033A-4932-B152-4D2DC411BED7}" type="sibTrans" cxnId="{906AA0EC-390B-46EC-8301-B90A06956472}">
      <dgm:prSet/>
      <dgm:spPr/>
      <dgm:t>
        <a:bodyPr/>
        <a:lstStyle/>
        <a:p>
          <a:endParaRPr lang="en-US"/>
        </a:p>
      </dgm:t>
    </dgm:pt>
    <dgm:pt modelId="{6EA98BCE-E8FA-48F7-A4A6-FC0D13F1E4CE}">
      <dgm:prSet/>
      <dgm:spPr/>
      <dgm:t>
        <a:bodyPr/>
        <a:lstStyle/>
        <a:p>
          <a:r>
            <a:rPr lang="en-US">
              <a:hlinkClick xmlns:r="http://schemas.openxmlformats.org/officeDocument/2006/relationships" r:id="rId8"/>
            </a:rPr>
            <a:t>Microsoft Cybersecurity Reference Architecture</a:t>
          </a:r>
          <a:endParaRPr lang="en-US"/>
        </a:p>
      </dgm:t>
    </dgm:pt>
    <dgm:pt modelId="{BF327512-BBB0-4E6E-BB4B-4BE55026D991}" type="parTrans" cxnId="{7321C0EB-E6BC-4889-BF7B-480BC1A0882D}">
      <dgm:prSet/>
      <dgm:spPr/>
      <dgm:t>
        <a:bodyPr/>
        <a:lstStyle/>
        <a:p>
          <a:endParaRPr lang="en-US"/>
        </a:p>
      </dgm:t>
    </dgm:pt>
    <dgm:pt modelId="{D0A62451-3881-4CF6-B35F-6EE3165A9CA7}" type="sibTrans" cxnId="{7321C0EB-E6BC-4889-BF7B-480BC1A0882D}">
      <dgm:prSet/>
      <dgm:spPr/>
      <dgm:t>
        <a:bodyPr/>
        <a:lstStyle/>
        <a:p>
          <a:endParaRPr lang="en-US"/>
        </a:p>
      </dgm:t>
    </dgm:pt>
    <dgm:pt modelId="{7199576E-65F9-45A2-8DE3-A6A054537372}" type="pres">
      <dgm:prSet presAssocID="{969D1D58-DEB2-42F6-BFF4-FBD34618016A}" presName="root" presStyleCnt="0">
        <dgm:presLayoutVars>
          <dgm:dir/>
          <dgm:resizeHandles val="exact"/>
        </dgm:presLayoutVars>
      </dgm:prSet>
      <dgm:spPr/>
    </dgm:pt>
    <dgm:pt modelId="{A7A0B898-96FE-401D-9FDA-BF19AA0EEB95}" type="pres">
      <dgm:prSet presAssocID="{969D1D58-DEB2-42F6-BFF4-FBD34618016A}" presName="container" presStyleCnt="0">
        <dgm:presLayoutVars>
          <dgm:dir/>
          <dgm:resizeHandles val="exact"/>
        </dgm:presLayoutVars>
      </dgm:prSet>
      <dgm:spPr/>
    </dgm:pt>
    <dgm:pt modelId="{6AFD35F9-7315-4F29-9AE3-364C8EF0FE97}" type="pres">
      <dgm:prSet presAssocID="{F8B52A82-59DD-403E-9D68-526388E5DD88}" presName="compNode" presStyleCnt="0"/>
      <dgm:spPr/>
    </dgm:pt>
    <dgm:pt modelId="{CB308E3E-D06B-4DE0-821E-889275D535E2}" type="pres">
      <dgm:prSet presAssocID="{F8B52A82-59DD-403E-9D68-526388E5DD88}" presName="iconBgRect" presStyleLbl="bgShp" presStyleIdx="0" presStyleCnt="8"/>
      <dgm:spPr/>
    </dgm:pt>
    <dgm:pt modelId="{DA565447-166D-415B-94C3-0C2B95893C01}" type="pres">
      <dgm:prSet presAssocID="{F8B52A82-59DD-403E-9D68-526388E5DD88}" presName="iconRect" presStyleLbl="node1" presStyleIdx="0" presStyleCnt="8"/>
      <dgm:spPr>
        <a:blipFill>
          <a:blip xmlns:r="http://schemas.openxmlformats.org/officeDocument/2006/relationships" r:embed="rId9"/>
          <a:srcRect/>
          <a:stretch>
            <a:fillRect/>
          </a:stretch>
        </a:blipFill>
        <a:ln>
          <a:noFill/>
        </a:ln>
      </dgm:spPr>
    </dgm:pt>
    <dgm:pt modelId="{5B078304-2E23-431F-8F3E-D50E134299AA}" type="pres">
      <dgm:prSet presAssocID="{F8B52A82-59DD-403E-9D68-526388E5DD88}" presName="spaceRect" presStyleCnt="0"/>
      <dgm:spPr/>
    </dgm:pt>
    <dgm:pt modelId="{7A8E568A-3F37-4A4C-B6EB-3F4649FF6059}" type="pres">
      <dgm:prSet presAssocID="{F8B52A82-59DD-403E-9D68-526388E5DD88}" presName="textRect" presStyleLbl="revTx" presStyleIdx="0" presStyleCnt="8">
        <dgm:presLayoutVars>
          <dgm:chMax val="1"/>
          <dgm:chPref val="1"/>
        </dgm:presLayoutVars>
      </dgm:prSet>
      <dgm:spPr/>
    </dgm:pt>
    <dgm:pt modelId="{37DA426A-C29D-49A4-A5C0-0BD716D3610C}" type="pres">
      <dgm:prSet presAssocID="{9BACCD40-4381-49B8-97B5-815756DE96C3}" presName="sibTrans" presStyleLbl="sibTrans2D1" presStyleIdx="0" presStyleCnt="0"/>
      <dgm:spPr/>
    </dgm:pt>
    <dgm:pt modelId="{4A53780C-7026-4A5D-B339-271C4600E9D4}" type="pres">
      <dgm:prSet presAssocID="{625B7921-1992-4792-ADB7-423C727DF53D}" presName="compNode" presStyleCnt="0"/>
      <dgm:spPr/>
    </dgm:pt>
    <dgm:pt modelId="{BF9A22D3-24D5-4CEB-8149-57B0066109E3}" type="pres">
      <dgm:prSet presAssocID="{625B7921-1992-4792-ADB7-423C727DF53D}" presName="iconBgRect" presStyleLbl="bgShp" presStyleIdx="1" presStyleCnt="8"/>
      <dgm:spPr/>
    </dgm:pt>
    <dgm:pt modelId="{2F3084AB-8AD8-4810-9248-36F589D27583}" type="pres">
      <dgm:prSet presAssocID="{625B7921-1992-4792-ADB7-423C727DF53D}" presName="iconRect" presStyleLbl="node1" presStyleIdx="1" presStyleCnt="8"/>
      <dgm:spPr>
        <a:blipFill>
          <a:blip xmlns:r="http://schemas.openxmlformats.org/officeDocument/2006/relationships" r:embed="rId10"/>
          <a:srcRect/>
          <a:stretch>
            <a:fillRect/>
          </a:stretch>
        </a:blipFill>
        <a:ln>
          <a:noFill/>
        </a:ln>
      </dgm:spPr>
    </dgm:pt>
    <dgm:pt modelId="{820A30B4-E3FA-4475-8EE1-BBD27388C094}" type="pres">
      <dgm:prSet presAssocID="{625B7921-1992-4792-ADB7-423C727DF53D}" presName="spaceRect" presStyleCnt="0"/>
      <dgm:spPr/>
    </dgm:pt>
    <dgm:pt modelId="{674F52D7-CBE2-4E48-BE3C-642B48FA222D}" type="pres">
      <dgm:prSet presAssocID="{625B7921-1992-4792-ADB7-423C727DF53D}" presName="textRect" presStyleLbl="revTx" presStyleIdx="1" presStyleCnt="8">
        <dgm:presLayoutVars>
          <dgm:chMax val="1"/>
          <dgm:chPref val="1"/>
        </dgm:presLayoutVars>
      </dgm:prSet>
      <dgm:spPr/>
    </dgm:pt>
    <dgm:pt modelId="{D7D1B499-536B-4FA4-9392-FF8D650ED914}" type="pres">
      <dgm:prSet presAssocID="{EC82DFB0-9A96-49B8-94DC-B97A47AB6C10}" presName="sibTrans" presStyleLbl="sibTrans2D1" presStyleIdx="0" presStyleCnt="0"/>
      <dgm:spPr/>
    </dgm:pt>
    <dgm:pt modelId="{FD33C43B-DE95-4662-9E05-B79A51B4808A}" type="pres">
      <dgm:prSet presAssocID="{98C6285D-9167-4022-8699-7FA17D8A65CE}" presName="compNode" presStyleCnt="0"/>
      <dgm:spPr/>
    </dgm:pt>
    <dgm:pt modelId="{F1FA8D82-D889-495A-9A60-2CB2EE1E2987}" type="pres">
      <dgm:prSet presAssocID="{98C6285D-9167-4022-8699-7FA17D8A65CE}" presName="iconBgRect" presStyleLbl="bgShp" presStyleIdx="2" presStyleCnt="8"/>
      <dgm:spPr/>
    </dgm:pt>
    <dgm:pt modelId="{B04D4126-BDB4-4578-B4FA-3F9BA930B91B}" type="pres">
      <dgm:prSet presAssocID="{98C6285D-9167-4022-8699-7FA17D8A65CE}" presName="iconRect" presStyleLbl="node1" presStyleIdx="2" presStyleCnt="8"/>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Shield with solid fill"/>
        </a:ext>
      </dgm:extLst>
    </dgm:pt>
    <dgm:pt modelId="{414D4C37-59E7-4235-8B9D-48BE7997147F}" type="pres">
      <dgm:prSet presAssocID="{98C6285D-9167-4022-8699-7FA17D8A65CE}" presName="spaceRect" presStyleCnt="0"/>
      <dgm:spPr/>
    </dgm:pt>
    <dgm:pt modelId="{E27BF026-D524-4BC1-AEEB-C77FC82D8E07}" type="pres">
      <dgm:prSet presAssocID="{98C6285D-9167-4022-8699-7FA17D8A65CE}" presName="textRect" presStyleLbl="revTx" presStyleIdx="2" presStyleCnt="8">
        <dgm:presLayoutVars>
          <dgm:chMax val="1"/>
          <dgm:chPref val="1"/>
        </dgm:presLayoutVars>
      </dgm:prSet>
      <dgm:spPr/>
    </dgm:pt>
    <dgm:pt modelId="{6078792E-E3C2-45D4-AA76-192A45B4D979}" type="pres">
      <dgm:prSet presAssocID="{2CF429F5-FD98-4251-BE73-94F10268C450}" presName="sibTrans" presStyleLbl="sibTrans2D1" presStyleIdx="0" presStyleCnt="0"/>
      <dgm:spPr/>
    </dgm:pt>
    <dgm:pt modelId="{28FAA15E-1B8A-406F-9963-6E4D207CA0C1}" type="pres">
      <dgm:prSet presAssocID="{44E0BB55-377E-47B6-BCBF-B8140381886A}" presName="compNode" presStyleCnt="0"/>
      <dgm:spPr/>
    </dgm:pt>
    <dgm:pt modelId="{80CE46B1-BBF9-43CE-BB29-82D61403637C}" type="pres">
      <dgm:prSet presAssocID="{44E0BB55-377E-47B6-BCBF-B8140381886A}" presName="iconBgRect" presStyleLbl="bgShp" presStyleIdx="3" presStyleCnt="8"/>
      <dgm:spPr/>
    </dgm:pt>
    <dgm:pt modelId="{3B50D0D2-B31F-4042-AA42-516D570B2970}" type="pres">
      <dgm:prSet presAssocID="{44E0BB55-377E-47B6-BCBF-B8140381886A}" presName="iconRect" presStyleLbl="node1" presStyleIdx="3"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ears"/>
        </a:ext>
      </dgm:extLst>
    </dgm:pt>
    <dgm:pt modelId="{C0FE94FB-38E9-4134-8DDC-E42524E8C8BE}" type="pres">
      <dgm:prSet presAssocID="{44E0BB55-377E-47B6-BCBF-B8140381886A}" presName="spaceRect" presStyleCnt="0"/>
      <dgm:spPr/>
    </dgm:pt>
    <dgm:pt modelId="{32EFCEEF-7462-4F54-ADDA-9B0CE80944F9}" type="pres">
      <dgm:prSet presAssocID="{44E0BB55-377E-47B6-BCBF-B8140381886A}" presName="textRect" presStyleLbl="revTx" presStyleIdx="3" presStyleCnt="8">
        <dgm:presLayoutVars>
          <dgm:chMax val="1"/>
          <dgm:chPref val="1"/>
        </dgm:presLayoutVars>
      </dgm:prSet>
      <dgm:spPr/>
    </dgm:pt>
    <dgm:pt modelId="{3588747C-33A2-4079-A6A9-A90564260A7D}" type="pres">
      <dgm:prSet presAssocID="{26FCAF84-4383-453F-9CBE-A6638CE80962}" presName="sibTrans" presStyleLbl="sibTrans2D1" presStyleIdx="0" presStyleCnt="0"/>
      <dgm:spPr/>
    </dgm:pt>
    <dgm:pt modelId="{A2244F02-0A2B-4949-84A5-CD3159445C57}" type="pres">
      <dgm:prSet presAssocID="{EFBB3A19-B30F-457C-80DF-90B9B44DFD40}" presName="compNode" presStyleCnt="0"/>
      <dgm:spPr/>
    </dgm:pt>
    <dgm:pt modelId="{F53A058E-85C6-42F6-A049-4B6F2CE29D8E}" type="pres">
      <dgm:prSet presAssocID="{EFBB3A19-B30F-457C-80DF-90B9B44DFD40}" presName="iconBgRect" presStyleLbl="bgShp" presStyleIdx="4" presStyleCnt="8"/>
      <dgm:spPr/>
    </dgm:pt>
    <dgm:pt modelId="{AD0917A9-D8E2-42EA-9386-4EDAF4669EFB}" type="pres">
      <dgm:prSet presAssocID="{EFBB3A19-B30F-457C-80DF-90B9B44DFD40}" presName="iconRect" presStyleLbl="node1" presStyleIdx="4"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Check List"/>
        </a:ext>
      </dgm:extLst>
    </dgm:pt>
    <dgm:pt modelId="{8A4AE237-115B-418B-AC2A-E1503CC68113}" type="pres">
      <dgm:prSet presAssocID="{EFBB3A19-B30F-457C-80DF-90B9B44DFD40}" presName="spaceRect" presStyleCnt="0"/>
      <dgm:spPr/>
    </dgm:pt>
    <dgm:pt modelId="{6662C40B-7D47-480C-93FD-5C3534717EA0}" type="pres">
      <dgm:prSet presAssocID="{EFBB3A19-B30F-457C-80DF-90B9B44DFD40}" presName="textRect" presStyleLbl="revTx" presStyleIdx="4" presStyleCnt="8">
        <dgm:presLayoutVars>
          <dgm:chMax val="1"/>
          <dgm:chPref val="1"/>
        </dgm:presLayoutVars>
      </dgm:prSet>
      <dgm:spPr/>
    </dgm:pt>
    <dgm:pt modelId="{0C9C43AB-5883-4172-BBB0-8396A72D1175}" type="pres">
      <dgm:prSet presAssocID="{22841DC1-467A-42DF-825C-95290396227E}" presName="sibTrans" presStyleLbl="sibTrans2D1" presStyleIdx="0" presStyleCnt="0"/>
      <dgm:spPr/>
    </dgm:pt>
    <dgm:pt modelId="{AA37B42A-96DA-4B14-A631-2A5ED28C02ED}" type="pres">
      <dgm:prSet presAssocID="{65F82605-BB8D-46CF-AC54-F57745DAFA15}" presName="compNode" presStyleCnt="0"/>
      <dgm:spPr/>
    </dgm:pt>
    <dgm:pt modelId="{AA4E28F7-DBCD-4904-93B6-2BF0D43B0FEA}" type="pres">
      <dgm:prSet presAssocID="{65F82605-BB8D-46CF-AC54-F57745DAFA15}" presName="iconBgRect" presStyleLbl="bgShp" presStyleIdx="5" presStyleCnt="8"/>
      <dgm:spPr/>
    </dgm:pt>
    <dgm:pt modelId="{5540B622-56E0-4E92-9850-0B916B53E220}" type="pres">
      <dgm:prSet presAssocID="{65F82605-BB8D-46CF-AC54-F57745DAFA15}" presName="iconRect" presStyleLbl="node1" presStyleIdx="5" presStyleCnt="8"/>
      <dgm:spPr>
        <a:blipFill>
          <a:blip xmlns:r="http://schemas.openxmlformats.org/officeDocument/2006/relationships" r:embed="rId17"/>
          <a:srcRect/>
          <a:stretch>
            <a:fillRect/>
          </a:stretch>
        </a:blipFill>
        <a:ln>
          <a:noFill/>
        </a:ln>
      </dgm:spPr>
    </dgm:pt>
    <dgm:pt modelId="{8B5B3D6F-65B5-41AF-9457-FC3E07E0D4B7}" type="pres">
      <dgm:prSet presAssocID="{65F82605-BB8D-46CF-AC54-F57745DAFA15}" presName="spaceRect" presStyleCnt="0"/>
      <dgm:spPr/>
    </dgm:pt>
    <dgm:pt modelId="{EB945650-4ACC-4685-B2B6-77363BEF812F}" type="pres">
      <dgm:prSet presAssocID="{65F82605-BB8D-46CF-AC54-F57745DAFA15}" presName="textRect" presStyleLbl="revTx" presStyleIdx="5" presStyleCnt="8">
        <dgm:presLayoutVars>
          <dgm:chMax val="1"/>
          <dgm:chPref val="1"/>
        </dgm:presLayoutVars>
      </dgm:prSet>
      <dgm:spPr/>
    </dgm:pt>
    <dgm:pt modelId="{D662FB08-63BF-405F-8BB6-3DFAED58EBA5}" type="pres">
      <dgm:prSet presAssocID="{3C691F93-3A08-40FC-9AB0-216E79D08B4B}" presName="sibTrans" presStyleLbl="sibTrans2D1" presStyleIdx="0" presStyleCnt="0"/>
      <dgm:spPr/>
    </dgm:pt>
    <dgm:pt modelId="{028995A8-A4FB-43D0-AF86-589B7BDA9597}" type="pres">
      <dgm:prSet presAssocID="{8EA2EAAA-426F-4D7C-986F-370BF803F48D}" presName="compNode" presStyleCnt="0"/>
      <dgm:spPr/>
    </dgm:pt>
    <dgm:pt modelId="{3F4036F1-287A-4D10-85E5-315F426C1B18}" type="pres">
      <dgm:prSet presAssocID="{8EA2EAAA-426F-4D7C-986F-370BF803F48D}" presName="iconBgRect" presStyleLbl="bgShp" presStyleIdx="6" presStyleCnt="8"/>
      <dgm:spPr/>
    </dgm:pt>
    <dgm:pt modelId="{5B74CDF4-5D3D-4F0F-807E-FE3E698047A8}" type="pres">
      <dgm:prSet presAssocID="{8EA2EAAA-426F-4D7C-986F-370BF803F48D}" presName="iconRect" presStyleLbl="node1" presStyleIdx="6" presStyleCnt="8"/>
      <dgm:spPr>
        <a:blipFill>
          <a:blip xmlns:r="http://schemas.openxmlformats.org/officeDocument/2006/relationships"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a:blipFill>
        <a:ln>
          <a:noFill/>
        </a:ln>
      </dgm:spPr>
      <dgm:extLst>
        <a:ext uri="{E40237B7-FDA0-4F09-8148-C483321AD2D9}">
          <dgm14:cNvPr xmlns:dgm14="http://schemas.microsoft.com/office/drawing/2010/diagram" id="0" name="" descr="Lock"/>
        </a:ext>
      </dgm:extLst>
    </dgm:pt>
    <dgm:pt modelId="{F59FD736-36D7-47F6-9CDF-013850A53041}" type="pres">
      <dgm:prSet presAssocID="{8EA2EAAA-426F-4D7C-986F-370BF803F48D}" presName="spaceRect" presStyleCnt="0"/>
      <dgm:spPr/>
    </dgm:pt>
    <dgm:pt modelId="{8FF43AFB-C88F-4951-B0DB-8CB65BC3A56E}" type="pres">
      <dgm:prSet presAssocID="{8EA2EAAA-426F-4D7C-986F-370BF803F48D}" presName="textRect" presStyleLbl="revTx" presStyleIdx="6" presStyleCnt="8">
        <dgm:presLayoutVars>
          <dgm:chMax val="1"/>
          <dgm:chPref val="1"/>
        </dgm:presLayoutVars>
      </dgm:prSet>
      <dgm:spPr/>
    </dgm:pt>
    <dgm:pt modelId="{C09B7E39-6B8C-4799-8B2C-80179BA3EFB4}" type="pres">
      <dgm:prSet presAssocID="{9928DB7C-033A-4932-B152-4D2DC411BED7}" presName="sibTrans" presStyleLbl="sibTrans2D1" presStyleIdx="0" presStyleCnt="0"/>
      <dgm:spPr/>
    </dgm:pt>
    <dgm:pt modelId="{D1C17FF3-5647-412B-AB02-F0A483557864}" type="pres">
      <dgm:prSet presAssocID="{6EA98BCE-E8FA-48F7-A4A6-FC0D13F1E4CE}" presName="compNode" presStyleCnt="0"/>
      <dgm:spPr/>
    </dgm:pt>
    <dgm:pt modelId="{7B46FA19-ECED-4E4B-B148-7D23944BD838}" type="pres">
      <dgm:prSet presAssocID="{6EA98BCE-E8FA-48F7-A4A6-FC0D13F1E4CE}" presName="iconBgRect" presStyleLbl="bgShp" presStyleIdx="7" presStyleCnt="8"/>
      <dgm:spPr/>
    </dgm:pt>
    <dgm:pt modelId="{C37E0FE8-1D14-4949-808E-33FF261A17ED}" type="pres">
      <dgm:prSet presAssocID="{6EA98BCE-E8FA-48F7-A4A6-FC0D13F1E4CE}" presName="iconRect" presStyleLbl="node1" presStyleIdx="7" presStyleCnt="8"/>
      <dgm:spPr>
        <a:blipFill>
          <a:blip xmlns:r="http://schemas.openxmlformats.org/officeDocument/2006/relationships" r:embed="rId20">
            <a:extLst>
              <a:ext uri="{28A0092B-C50C-407E-A947-70E740481C1C}">
                <a14:useLocalDpi xmlns:a14="http://schemas.microsoft.com/office/drawing/2010/main" val="0"/>
              </a:ext>
            </a:extLst>
          </a:blip>
          <a:srcRect/>
          <a:stretch>
            <a:fillRect/>
          </a:stretch>
        </a:blipFill>
        <a:ln>
          <a:noFill/>
        </a:ln>
      </dgm:spPr>
    </dgm:pt>
    <dgm:pt modelId="{1D240853-A1D5-4FFF-81B0-6BA4CA2B3F57}" type="pres">
      <dgm:prSet presAssocID="{6EA98BCE-E8FA-48F7-A4A6-FC0D13F1E4CE}" presName="spaceRect" presStyleCnt="0"/>
      <dgm:spPr/>
    </dgm:pt>
    <dgm:pt modelId="{67827F05-78C4-4EA6-AEC8-462D1584D4E9}" type="pres">
      <dgm:prSet presAssocID="{6EA98BCE-E8FA-48F7-A4A6-FC0D13F1E4CE}" presName="textRect" presStyleLbl="revTx" presStyleIdx="7" presStyleCnt="8">
        <dgm:presLayoutVars>
          <dgm:chMax val="1"/>
          <dgm:chPref val="1"/>
        </dgm:presLayoutVars>
      </dgm:prSet>
      <dgm:spPr/>
    </dgm:pt>
  </dgm:ptLst>
  <dgm:cxnLst>
    <dgm:cxn modelId="{BD04272A-99EC-439B-9C43-A4357EA27631}" type="presOf" srcId="{65F82605-BB8D-46CF-AC54-F57745DAFA15}" destId="{EB945650-4ACC-4685-B2B6-77363BEF812F}" srcOrd="0" destOrd="0" presId="urn:microsoft.com/office/officeart/2018/2/layout/IconCircleList"/>
    <dgm:cxn modelId="{BBE2713A-3AFF-44D4-BF89-E001ABAEC33A}" type="presOf" srcId="{2CF429F5-FD98-4251-BE73-94F10268C450}" destId="{6078792E-E3C2-45D4-AA76-192A45B4D979}" srcOrd="0" destOrd="0" presId="urn:microsoft.com/office/officeart/2018/2/layout/IconCircleList"/>
    <dgm:cxn modelId="{88F4843D-9A40-476F-9C49-EF4B49CE6DFA}" srcId="{969D1D58-DEB2-42F6-BFF4-FBD34618016A}" destId="{F8B52A82-59DD-403E-9D68-526388E5DD88}" srcOrd="0" destOrd="0" parTransId="{B79113E7-D6F3-42C9-A195-063B85E846CB}" sibTransId="{9BACCD40-4381-49B8-97B5-815756DE96C3}"/>
    <dgm:cxn modelId="{57666F40-18E3-47B2-A08A-698EB0515D2F}" srcId="{969D1D58-DEB2-42F6-BFF4-FBD34618016A}" destId="{65F82605-BB8D-46CF-AC54-F57745DAFA15}" srcOrd="5" destOrd="0" parTransId="{4C104E0D-168F-4003-A65F-FB1624D7EE10}" sibTransId="{3C691F93-3A08-40FC-9AB0-216E79D08B4B}"/>
    <dgm:cxn modelId="{F3D64341-93D8-445D-9D62-693891728D38}" type="presOf" srcId="{9928DB7C-033A-4932-B152-4D2DC411BED7}" destId="{C09B7E39-6B8C-4799-8B2C-80179BA3EFB4}" srcOrd="0" destOrd="0" presId="urn:microsoft.com/office/officeart/2018/2/layout/IconCircleList"/>
    <dgm:cxn modelId="{54C64F61-423B-41BF-A707-A6287B3FB635}" type="presOf" srcId="{26FCAF84-4383-453F-9CBE-A6638CE80962}" destId="{3588747C-33A2-4079-A6A9-A90564260A7D}" srcOrd="0" destOrd="0" presId="urn:microsoft.com/office/officeart/2018/2/layout/IconCircleList"/>
    <dgm:cxn modelId="{C1EF9561-1F50-4DC2-8E94-E77364C8DA22}" srcId="{969D1D58-DEB2-42F6-BFF4-FBD34618016A}" destId="{98C6285D-9167-4022-8699-7FA17D8A65CE}" srcOrd="2" destOrd="0" parTransId="{4D505D70-1299-4F9F-B2DD-E9FD36CFC42C}" sibTransId="{2CF429F5-FD98-4251-BE73-94F10268C450}"/>
    <dgm:cxn modelId="{179EA265-7A50-4DFA-A87D-55C453C6957A}" type="presOf" srcId="{9BACCD40-4381-49B8-97B5-815756DE96C3}" destId="{37DA426A-C29D-49A4-A5C0-0BD716D3610C}" srcOrd="0" destOrd="0" presId="urn:microsoft.com/office/officeart/2018/2/layout/IconCircleList"/>
    <dgm:cxn modelId="{9B6F1F6B-B656-4D23-B461-84B316D0A5BA}" type="presOf" srcId="{3C691F93-3A08-40FC-9AB0-216E79D08B4B}" destId="{D662FB08-63BF-405F-8BB6-3DFAED58EBA5}" srcOrd="0" destOrd="0" presId="urn:microsoft.com/office/officeart/2018/2/layout/IconCircleList"/>
    <dgm:cxn modelId="{A21DAE70-5F74-4112-B817-D050732D34F6}" type="presOf" srcId="{625B7921-1992-4792-ADB7-423C727DF53D}" destId="{674F52D7-CBE2-4E48-BE3C-642B48FA222D}" srcOrd="0" destOrd="0" presId="urn:microsoft.com/office/officeart/2018/2/layout/IconCircleList"/>
    <dgm:cxn modelId="{EB7EEF55-A45E-4ADB-BDE3-D65B06B4F096}" type="presOf" srcId="{98C6285D-9167-4022-8699-7FA17D8A65CE}" destId="{E27BF026-D524-4BC1-AEEB-C77FC82D8E07}" srcOrd="0" destOrd="0" presId="urn:microsoft.com/office/officeart/2018/2/layout/IconCircleList"/>
    <dgm:cxn modelId="{8F346C94-994A-475D-984D-DEE3DFD07ABC}" type="presOf" srcId="{22841DC1-467A-42DF-825C-95290396227E}" destId="{0C9C43AB-5883-4172-BBB0-8396A72D1175}" srcOrd="0" destOrd="0" presId="urn:microsoft.com/office/officeart/2018/2/layout/IconCircleList"/>
    <dgm:cxn modelId="{049BEA95-BADE-40F3-994A-893AFD1D7C5F}" type="presOf" srcId="{EFBB3A19-B30F-457C-80DF-90B9B44DFD40}" destId="{6662C40B-7D47-480C-93FD-5C3534717EA0}" srcOrd="0" destOrd="0" presId="urn:microsoft.com/office/officeart/2018/2/layout/IconCircleList"/>
    <dgm:cxn modelId="{6CC492A3-E029-49FE-BEB3-FBC79C27B232}" type="presOf" srcId="{44E0BB55-377E-47B6-BCBF-B8140381886A}" destId="{32EFCEEF-7462-4F54-ADDA-9B0CE80944F9}" srcOrd="0" destOrd="0" presId="urn:microsoft.com/office/officeart/2018/2/layout/IconCircleList"/>
    <dgm:cxn modelId="{1013A6AD-8F34-457E-AB0A-E1E9B4EA0442}" type="presOf" srcId="{EC82DFB0-9A96-49B8-94DC-B97A47AB6C10}" destId="{D7D1B499-536B-4FA4-9392-FF8D650ED914}" srcOrd="0" destOrd="0" presId="urn:microsoft.com/office/officeart/2018/2/layout/IconCircleList"/>
    <dgm:cxn modelId="{CB5196C5-F565-4518-BB0E-D9FC1FE99EC1}" srcId="{969D1D58-DEB2-42F6-BFF4-FBD34618016A}" destId="{EFBB3A19-B30F-457C-80DF-90B9B44DFD40}" srcOrd="4" destOrd="0" parTransId="{C0FAEDBB-C4CA-4E4B-80DA-FF8E5B00607B}" sibTransId="{22841DC1-467A-42DF-825C-95290396227E}"/>
    <dgm:cxn modelId="{21B4C1C7-BB6A-4F26-8B38-95AB93C6EB21}" srcId="{969D1D58-DEB2-42F6-BFF4-FBD34618016A}" destId="{44E0BB55-377E-47B6-BCBF-B8140381886A}" srcOrd="3" destOrd="0" parTransId="{3659C38E-DB30-4FFF-93B4-604125B7037D}" sibTransId="{26FCAF84-4383-453F-9CBE-A6638CE80962}"/>
    <dgm:cxn modelId="{AD35B7D5-EA32-49B5-B44B-D454D9D163E2}" type="presOf" srcId="{F8B52A82-59DD-403E-9D68-526388E5DD88}" destId="{7A8E568A-3F37-4A4C-B6EB-3F4649FF6059}" srcOrd="0" destOrd="0" presId="urn:microsoft.com/office/officeart/2018/2/layout/IconCircleList"/>
    <dgm:cxn modelId="{F7E059DA-37A9-4D04-8CDD-EADFDFC75FB4}" type="presOf" srcId="{8EA2EAAA-426F-4D7C-986F-370BF803F48D}" destId="{8FF43AFB-C88F-4951-B0DB-8CB65BC3A56E}" srcOrd="0" destOrd="0" presId="urn:microsoft.com/office/officeart/2018/2/layout/IconCircleList"/>
    <dgm:cxn modelId="{7321C0EB-E6BC-4889-BF7B-480BC1A0882D}" srcId="{969D1D58-DEB2-42F6-BFF4-FBD34618016A}" destId="{6EA98BCE-E8FA-48F7-A4A6-FC0D13F1E4CE}" srcOrd="7" destOrd="0" parTransId="{BF327512-BBB0-4E6E-BB4B-4BE55026D991}" sibTransId="{D0A62451-3881-4CF6-B35F-6EE3165A9CA7}"/>
    <dgm:cxn modelId="{906AA0EC-390B-46EC-8301-B90A06956472}" srcId="{969D1D58-DEB2-42F6-BFF4-FBD34618016A}" destId="{8EA2EAAA-426F-4D7C-986F-370BF803F48D}" srcOrd="6" destOrd="0" parTransId="{155E1EC7-5D6E-4ED1-8DDD-768C099246FF}" sibTransId="{9928DB7C-033A-4932-B152-4D2DC411BED7}"/>
    <dgm:cxn modelId="{CA0AFDF3-5813-4AD3-986B-144D811A6C04}" type="presOf" srcId="{6EA98BCE-E8FA-48F7-A4A6-FC0D13F1E4CE}" destId="{67827F05-78C4-4EA6-AEC8-462D1584D4E9}" srcOrd="0" destOrd="0" presId="urn:microsoft.com/office/officeart/2018/2/layout/IconCircleList"/>
    <dgm:cxn modelId="{46F3F5FC-8D2D-4BFF-B82D-849F9AC2D930}" srcId="{969D1D58-DEB2-42F6-BFF4-FBD34618016A}" destId="{625B7921-1992-4792-ADB7-423C727DF53D}" srcOrd="1" destOrd="0" parTransId="{0077EE25-0CFC-4CAA-821B-8CEFA8CE574A}" sibTransId="{EC82DFB0-9A96-49B8-94DC-B97A47AB6C10}"/>
    <dgm:cxn modelId="{E125B7FF-335A-4438-A070-2DCB25A5E1EE}" type="presOf" srcId="{969D1D58-DEB2-42F6-BFF4-FBD34618016A}" destId="{7199576E-65F9-45A2-8DE3-A6A054537372}" srcOrd="0" destOrd="0" presId="urn:microsoft.com/office/officeart/2018/2/layout/IconCircleList"/>
    <dgm:cxn modelId="{AE943554-4314-441A-A543-5C448BDF10E5}" type="presParOf" srcId="{7199576E-65F9-45A2-8DE3-A6A054537372}" destId="{A7A0B898-96FE-401D-9FDA-BF19AA0EEB95}" srcOrd="0" destOrd="0" presId="urn:microsoft.com/office/officeart/2018/2/layout/IconCircleList"/>
    <dgm:cxn modelId="{DF9AD402-B5D9-47EA-857A-5499B51CABB8}" type="presParOf" srcId="{A7A0B898-96FE-401D-9FDA-BF19AA0EEB95}" destId="{6AFD35F9-7315-4F29-9AE3-364C8EF0FE97}" srcOrd="0" destOrd="0" presId="urn:microsoft.com/office/officeart/2018/2/layout/IconCircleList"/>
    <dgm:cxn modelId="{FEB61B50-F591-4D91-855F-C05CD64069BF}" type="presParOf" srcId="{6AFD35F9-7315-4F29-9AE3-364C8EF0FE97}" destId="{CB308E3E-D06B-4DE0-821E-889275D535E2}" srcOrd="0" destOrd="0" presId="urn:microsoft.com/office/officeart/2018/2/layout/IconCircleList"/>
    <dgm:cxn modelId="{C6169498-91B4-4820-A53F-91C88E515CDC}" type="presParOf" srcId="{6AFD35F9-7315-4F29-9AE3-364C8EF0FE97}" destId="{DA565447-166D-415B-94C3-0C2B95893C01}" srcOrd="1" destOrd="0" presId="urn:microsoft.com/office/officeart/2018/2/layout/IconCircleList"/>
    <dgm:cxn modelId="{380D9CB3-A281-4438-A1C6-F97A88952DCB}" type="presParOf" srcId="{6AFD35F9-7315-4F29-9AE3-364C8EF0FE97}" destId="{5B078304-2E23-431F-8F3E-D50E134299AA}" srcOrd="2" destOrd="0" presId="urn:microsoft.com/office/officeart/2018/2/layout/IconCircleList"/>
    <dgm:cxn modelId="{4EC4D07F-4149-41A5-9308-6D90C9709E2C}" type="presParOf" srcId="{6AFD35F9-7315-4F29-9AE3-364C8EF0FE97}" destId="{7A8E568A-3F37-4A4C-B6EB-3F4649FF6059}" srcOrd="3" destOrd="0" presId="urn:microsoft.com/office/officeart/2018/2/layout/IconCircleList"/>
    <dgm:cxn modelId="{6511AA59-E3A6-47CE-A6B1-6FEE6F5D016E}" type="presParOf" srcId="{A7A0B898-96FE-401D-9FDA-BF19AA0EEB95}" destId="{37DA426A-C29D-49A4-A5C0-0BD716D3610C}" srcOrd="1" destOrd="0" presId="urn:microsoft.com/office/officeart/2018/2/layout/IconCircleList"/>
    <dgm:cxn modelId="{CB1F8D12-52ED-4C3A-8F97-A1033364F80D}" type="presParOf" srcId="{A7A0B898-96FE-401D-9FDA-BF19AA0EEB95}" destId="{4A53780C-7026-4A5D-B339-271C4600E9D4}" srcOrd="2" destOrd="0" presId="urn:microsoft.com/office/officeart/2018/2/layout/IconCircleList"/>
    <dgm:cxn modelId="{742595A2-C9F9-4F6E-8975-0E5EEFF9D02F}" type="presParOf" srcId="{4A53780C-7026-4A5D-B339-271C4600E9D4}" destId="{BF9A22D3-24D5-4CEB-8149-57B0066109E3}" srcOrd="0" destOrd="0" presId="urn:microsoft.com/office/officeart/2018/2/layout/IconCircleList"/>
    <dgm:cxn modelId="{990B1655-E45D-4FBC-B30B-50842E4D31CB}" type="presParOf" srcId="{4A53780C-7026-4A5D-B339-271C4600E9D4}" destId="{2F3084AB-8AD8-4810-9248-36F589D27583}" srcOrd="1" destOrd="0" presId="urn:microsoft.com/office/officeart/2018/2/layout/IconCircleList"/>
    <dgm:cxn modelId="{8877B007-3339-4736-8279-1EC5F23EA792}" type="presParOf" srcId="{4A53780C-7026-4A5D-B339-271C4600E9D4}" destId="{820A30B4-E3FA-4475-8EE1-BBD27388C094}" srcOrd="2" destOrd="0" presId="urn:microsoft.com/office/officeart/2018/2/layout/IconCircleList"/>
    <dgm:cxn modelId="{42FBA719-73F3-4D13-82EE-B99CBD23BAB4}" type="presParOf" srcId="{4A53780C-7026-4A5D-B339-271C4600E9D4}" destId="{674F52D7-CBE2-4E48-BE3C-642B48FA222D}" srcOrd="3" destOrd="0" presId="urn:microsoft.com/office/officeart/2018/2/layout/IconCircleList"/>
    <dgm:cxn modelId="{C568F859-B29D-4861-A314-80BFB3DA50E2}" type="presParOf" srcId="{A7A0B898-96FE-401D-9FDA-BF19AA0EEB95}" destId="{D7D1B499-536B-4FA4-9392-FF8D650ED914}" srcOrd="3" destOrd="0" presId="urn:microsoft.com/office/officeart/2018/2/layout/IconCircleList"/>
    <dgm:cxn modelId="{F90EA5C2-33EE-4304-936E-793608D19CBD}" type="presParOf" srcId="{A7A0B898-96FE-401D-9FDA-BF19AA0EEB95}" destId="{FD33C43B-DE95-4662-9E05-B79A51B4808A}" srcOrd="4" destOrd="0" presId="urn:microsoft.com/office/officeart/2018/2/layout/IconCircleList"/>
    <dgm:cxn modelId="{D9099423-28E2-4CB4-B92D-951BFE9D4A88}" type="presParOf" srcId="{FD33C43B-DE95-4662-9E05-B79A51B4808A}" destId="{F1FA8D82-D889-495A-9A60-2CB2EE1E2987}" srcOrd="0" destOrd="0" presId="urn:microsoft.com/office/officeart/2018/2/layout/IconCircleList"/>
    <dgm:cxn modelId="{703AF579-A907-4A40-A7F0-E8AD7473F332}" type="presParOf" srcId="{FD33C43B-DE95-4662-9E05-B79A51B4808A}" destId="{B04D4126-BDB4-4578-B4FA-3F9BA930B91B}" srcOrd="1" destOrd="0" presId="urn:microsoft.com/office/officeart/2018/2/layout/IconCircleList"/>
    <dgm:cxn modelId="{FDFB2209-E710-4491-98A8-1965720E9BD4}" type="presParOf" srcId="{FD33C43B-DE95-4662-9E05-B79A51B4808A}" destId="{414D4C37-59E7-4235-8B9D-48BE7997147F}" srcOrd="2" destOrd="0" presId="urn:microsoft.com/office/officeart/2018/2/layout/IconCircleList"/>
    <dgm:cxn modelId="{654948B5-05E6-478C-8946-A5E61A212F41}" type="presParOf" srcId="{FD33C43B-DE95-4662-9E05-B79A51B4808A}" destId="{E27BF026-D524-4BC1-AEEB-C77FC82D8E07}" srcOrd="3" destOrd="0" presId="urn:microsoft.com/office/officeart/2018/2/layout/IconCircleList"/>
    <dgm:cxn modelId="{E074D5FB-EABD-4A4D-8D7B-CDF6B8FDE311}" type="presParOf" srcId="{A7A0B898-96FE-401D-9FDA-BF19AA0EEB95}" destId="{6078792E-E3C2-45D4-AA76-192A45B4D979}" srcOrd="5" destOrd="0" presId="urn:microsoft.com/office/officeart/2018/2/layout/IconCircleList"/>
    <dgm:cxn modelId="{E56A9DAF-920A-4238-9E95-FD0CBAF954E9}" type="presParOf" srcId="{A7A0B898-96FE-401D-9FDA-BF19AA0EEB95}" destId="{28FAA15E-1B8A-406F-9963-6E4D207CA0C1}" srcOrd="6" destOrd="0" presId="urn:microsoft.com/office/officeart/2018/2/layout/IconCircleList"/>
    <dgm:cxn modelId="{7CFC75F0-BAF2-4926-9D1B-69730B940D71}" type="presParOf" srcId="{28FAA15E-1B8A-406F-9963-6E4D207CA0C1}" destId="{80CE46B1-BBF9-43CE-BB29-82D61403637C}" srcOrd="0" destOrd="0" presId="urn:microsoft.com/office/officeart/2018/2/layout/IconCircleList"/>
    <dgm:cxn modelId="{F9B99C31-8C2F-4BBF-B602-300A9F1D2C24}" type="presParOf" srcId="{28FAA15E-1B8A-406F-9963-6E4D207CA0C1}" destId="{3B50D0D2-B31F-4042-AA42-516D570B2970}" srcOrd="1" destOrd="0" presId="urn:microsoft.com/office/officeart/2018/2/layout/IconCircleList"/>
    <dgm:cxn modelId="{67ADC14D-67D0-4487-9467-7CBA6455D182}" type="presParOf" srcId="{28FAA15E-1B8A-406F-9963-6E4D207CA0C1}" destId="{C0FE94FB-38E9-4134-8DDC-E42524E8C8BE}" srcOrd="2" destOrd="0" presId="urn:microsoft.com/office/officeart/2018/2/layout/IconCircleList"/>
    <dgm:cxn modelId="{A034AD80-462B-440B-8D10-9CA960B81780}" type="presParOf" srcId="{28FAA15E-1B8A-406F-9963-6E4D207CA0C1}" destId="{32EFCEEF-7462-4F54-ADDA-9B0CE80944F9}" srcOrd="3" destOrd="0" presId="urn:microsoft.com/office/officeart/2018/2/layout/IconCircleList"/>
    <dgm:cxn modelId="{7078D91E-7F93-4CCB-A27E-024B3B047E47}" type="presParOf" srcId="{A7A0B898-96FE-401D-9FDA-BF19AA0EEB95}" destId="{3588747C-33A2-4079-A6A9-A90564260A7D}" srcOrd="7" destOrd="0" presId="urn:microsoft.com/office/officeart/2018/2/layout/IconCircleList"/>
    <dgm:cxn modelId="{0FE86282-0023-46AA-8CA1-B35AA6C71FD1}" type="presParOf" srcId="{A7A0B898-96FE-401D-9FDA-BF19AA0EEB95}" destId="{A2244F02-0A2B-4949-84A5-CD3159445C57}" srcOrd="8" destOrd="0" presId="urn:microsoft.com/office/officeart/2018/2/layout/IconCircleList"/>
    <dgm:cxn modelId="{4CF6937F-E628-46FE-B0D8-167A7710BF1E}" type="presParOf" srcId="{A2244F02-0A2B-4949-84A5-CD3159445C57}" destId="{F53A058E-85C6-42F6-A049-4B6F2CE29D8E}" srcOrd="0" destOrd="0" presId="urn:microsoft.com/office/officeart/2018/2/layout/IconCircleList"/>
    <dgm:cxn modelId="{2B829934-57B0-4F0E-9A08-A69363224AA4}" type="presParOf" srcId="{A2244F02-0A2B-4949-84A5-CD3159445C57}" destId="{AD0917A9-D8E2-42EA-9386-4EDAF4669EFB}" srcOrd="1" destOrd="0" presId="urn:microsoft.com/office/officeart/2018/2/layout/IconCircleList"/>
    <dgm:cxn modelId="{978FC113-7FB1-4270-91B3-E3A9C088B7AA}" type="presParOf" srcId="{A2244F02-0A2B-4949-84A5-CD3159445C57}" destId="{8A4AE237-115B-418B-AC2A-E1503CC68113}" srcOrd="2" destOrd="0" presId="urn:microsoft.com/office/officeart/2018/2/layout/IconCircleList"/>
    <dgm:cxn modelId="{57A30C9C-3262-412E-8C30-354DF64F5E9D}" type="presParOf" srcId="{A2244F02-0A2B-4949-84A5-CD3159445C57}" destId="{6662C40B-7D47-480C-93FD-5C3534717EA0}" srcOrd="3" destOrd="0" presId="urn:microsoft.com/office/officeart/2018/2/layout/IconCircleList"/>
    <dgm:cxn modelId="{F94E17A4-97BF-4771-A023-9865B842E75F}" type="presParOf" srcId="{A7A0B898-96FE-401D-9FDA-BF19AA0EEB95}" destId="{0C9C43AB-5883-4172-BBB0-8396A72D1175}" srcOrd="9" destOrd="0" presId="urn:microsoft.com/office/officeart/2018/2/layout/IconCircleList"/>
    <dgm:cxn modelId="{0139A1D8-680E-45D9-AC26-8E80192A2922}" type="presParOf" srcId="{A7A0B898-96FE-401D-9FDA-BF19AA0EEB95}" destId="{AA37B42A-96DA-4B14-A631-2A5ED28C02ED}" srcOrd="10" destOrd="0" presId="urn:microsoft.com/office/officeart/2018/2/layout/IconCircleList"/>
    <dgm:cxn modelId="{D61BE3CA-A214-4151-B91F-0A8FA465C4AC}" type="presParOf" srcId="{AA37B42A-96DA-4B14-A631-2A5ED28C02ED}" destId="{AA4E28F7-DBCD-4904-93B6-2BF0D43B0FEA}" srcOrd="0" destOrd="0" presId="urn:microsoft.com/office/officeart/2018/2/layout/IconCircleList"/>
    <dgm:cxn modelId="{A848F455-04A3-43AE-943B-28C8071F7195}" type="presParOf" srcId="{AA37B42A-96DA-4B14-A631-2A5ED28C02ED}" destId="{5540B622-56E0-4E92-9850-0B916B53E220}" srcOrd="1" destOrd="0" presId="urn:microsoft.com/office/officeart/2018/2/layout/IconCircleList"/>
    <dgm:cxn modelId="{383B3A4B-2C62-44E3-91F1-0C35F31DDB45}" type="presParOf" srcId="{AA37B42A-96DA-4B14-A631-2A5ED28C02ED}" destId="{8B5B3D6F-65B5-41AF-9457-FC3E07E0D4B7}" srcOrd="2" destOrd="0" presId="urn:microsoft.com/office/officeart/2018/2/layout/IconCircleList"/>
    <dgm:cxn modelId="{00A9755C-C26D-46B8-99ED-A2FCD186057E}" type="presParOf" srcId="{AA37B42A-96DA-4B14-A631-2A5ED28C02ED}" destId="{EB945650-4ACC-4685-B2B6-77363BEF812F}" srcOrd="3" destOrd="0" presId="urn:microsoft.com/office/officeart/2018/2/layout/IconCircleList"/>
    <dgm:cxn modelId="{3963403B-52F0-4614-936D-94196D917A79}" type="presParOf" srcId="{A7A0B898-96FE-401D-9FDA-BF19AA0EEB95}" destId="{D662FB08-63BF-405F-8BB6-3DFAED58EBA5}" srcOrd="11" destOrd="0" presId="urn:microsoft.com/office/officeart/2018/2/layout/IconCircleList"/>
    <dgm:cxn modelId="{CE6473C6-AEC8-4110-9F65-37D7A73648B1}" type="presParOf" srcId="{A7A0B898-96FE-401D-9FDA-BF19AA0EEB95}" destId="{028995A8-A4FB-43D0-AF86-589B7BDA9597}" srcOrd="12" destOrd="0" presId="urn:microsoft.com/office/officeart/2018/2/layout/IconCircleList"/>
    <dgm:cxn modelId="{8E52941A-49E6-40BC-918F-A1DCA29DF148}" type="presParOf" srcId="{028995A8-A4FB-43D0-AF86-589B7BDA9597}" destId="{3F4036F1-287A-4D10-85E5-315F426C1B18}" srcOrd="0" destOrd="0" presId="urn:microsoft.com/office/officeart/2018/2/layout/IconCircleList"/>
    <dgm:cxn modelId="{714022BC-F47E-4B62-9996-90AA72D61893}" type="presParOf" srcId="{028995A8-A4FB-43D0-AF86-589B7BDA9597}" destId="{5B74CDF4-5D3D-4F0F-807E-FE3E698047A8}" srcOrd="1" destOrd="0" presId="urn:microsoft.com/office/officeart/2018/2/layout/IconCircleList"/>
    <dgm:cxn modelId="{1E2689D0-0793-4AA0-8913-E0158C1DAC98}" type="presParOf" srcId="{028995A8-A4FB-43D0-AF86-589B7BDA9597}" destId="{F59FD736-36D7-47F6-9CDF-013850A53041}" srcOrd="2" destOrd="0" presId="urn:microsoft.com/office/officeart/2018/2/layout/IconCircleList"/>
    <dgm:cxn modelId="{72E6FE2A-26CE-46E9-9A25-C1A59655900A}" type="presParOf" srcId="{028995A8-A4FB-43D0-AF86-589B7BDA9597}" destId="{8FF43AFB-C88F-4951-B0DB-8CB65BC3A56E}" srcOrd="3" destOrd="0" presId="urn:microsoft.com/office/officeart/2018/2/layout/IconCircleList"/>
    <dgm:cxn modelId="{596995A3-61B4-4679-AA0A-DDF0498CE270}" type="presParOf" srcId="{A7A0B898-96FE-401D-9FDA-BF19AA0EEB95}" destId="{C09B7E39-6B8C-4799-8B2C-80179BA3EFB4}" srcOrd="13" destOrd="0" presId="urn:microsoft.com/office/officeart/2018/2/layout/IconCircleList"/>
    <dgm:cxn modelId="{7188AB2E-66C5-4C0E-9069-9A7CA254D510}" type="presParOf" srcId="{A7A0B898-96FE-401D-9FDA-BF19AA0EEB95}" destId="{D1C17FF3-5647-412B-AB02-F0A483557864}" srcOrd="14" destOrd="0" presId="urn:microsoft.com/office/officeart/2018/2/layout/IconCircleList"/>
    <dgm:cxn modelId="{2CC0D367-AED7-4A94-89E4-7994238C882A}" type="presParOf" srcId="{D1C17FF3-5647-412B-AB02-F0A483557864}" destId="{7B46FA19-ECED-4E4B-B148-7D23944BD838}" srcOrd="0" destOrd="0" presId="urn:microsoft.com/office/officeart/2018/2/layout/IconCircleList"/>
    <dgm:cxn modelId="{C829BC5D-FD39-45DF-A938-F9621E123777}" type="presParOf" srcId="{D1C17FF3-5647-412B-AB02-F0A483557864}" destId="{C37E0FE8-1D14-4949-808E-33FF261A17ED}" srcOrd="1" destOrd="0" presId="urn:microsoft.com/office/officeart/2018/2/layout/IconCircleList"/>
    <dgm:cxn modelId="{AA0AB8BC-32D8-472B-B0C3-D36402111331}" type="presParOf" srcId="{D1C17FF3-5647-412B-AB02-F0A483557864}" destId="{1D240853-A1D5-4FFF-81B0-6BA4CA2B3F57}" srcOrd="2" destOrd="0" presId="urn:microsoft.com/office/officeart/2018/2/layout/IconCircleList"/>
    <dgm:cxn modelId="{94D6B64A-4E26-4F7F-9E19-74FA9D02FC70}" type="presParOf" srcId="{D1C17FF3-5647-412B-AB02-F0A483557864}" destId="{67827F05-78C4-4EA6-AEC8-462D1584D4E9}"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0DF49-8FD8-4C65-A445-FAF5CB529F99}">
      <dsp:nvSpPr>
        <dsp:cNvPr id="0" name=""/>
        <dsp:cNvSpPr/>
      </dsp:nvSpPr>
      <dsp:spPr>
        <a:xfrm>
          <a:off x="1690209" y="0"/>
          <a:ext cx="861381" cy="1100367"/>
        </a:xfrm>
        <a:prstGeom prst="trapezoid">
          <a:avLst>
            <a:gd name="adj" fmla="val 5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Large</a:t>
          </a:r>
        </a:p>
      </dsp:txBody>
      <dsp:txXfrm>
        <a:off x="1690209" y="0"/>
        <a:ext cx="861381" cy="1100367"/>
      </dsp:txXfrm>
    </dsp:sp>
    <dsp:sp modelId="{AFA087C3-D249-4D67-AABE-34D41B197A25}">
      <dsp:nvSpPr>
        <dsp:cNvPr id="0" name=""/>
        <dsp:cNvSpPr/>
      </dsp:nvSpPr>
      <dsp:spPr>
        <a:xfrm>
          <a:off x="845104" y="1100367"/>
          <a:ext cx="2551590" cy="2159149"/>
        </a:xfrm>
        <a:prstGeom prst="trapezoid">
          <a:avLst>
            <a:gd name="adj" fmla="val 39141"/>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Medium</a:t>
          </a:r>
        </a:p>
      </dsp:txBody>
      <dsp:txXfrm>
        <a:off x="1291633" y="1100367"/>
        <a:ext cx="1658533" cy="2159149"/>
      </dsp:txXfrm>
    </dsp:sp>
    <dsp:sp modelId="{905DCE76-ADF1-44BC-B16D-D1C63EFADEF8}">
      <dsp:nvSpPr>
        <dsp:cNvPr id="0" name=""/>
        <dsp:cNvSpPr/>
      </dsp:nvSpPr>
      <dsp:spPr>
        <a:xfrm>
          <a:off x="0" y="3259517"/>
          <a:ext cx="4241800" cy="2159149"/>
        </a:xfrm>
        <a:prstGeom prst="trapezoid">
          <a:avLst>
            <a:gd name="adj" fmla="val 39141"/>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Small</a:t>
          </a:r>
        </a:p>
      </dsp:txBody>
      <dsp:txXfrm>
        <a:off x="742314" y="3259517"/>
        <a:ext cx="2757170" cy="21591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6D34E-313A-4FA7-833F-B2AB19748E6E}">
      <dsp:nvSpPr>
        <dsp:cNvPr id="0" name=""/>
        <dsp:cNvSpPr/>
      </dsp:nvSpPr>
      <dsp:spPr>
        <a:xfrm>
          <a:off x="1383" y="0"/>
          <a:ext cx="2266654" cy="373757"/>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2020</a:t>
          </a:r>
        </a:p>
      </dsp:txBody>
      <dsp:txXfrm>
        <a:off x="1383" y="0"/>
        <a:ext cx="2173215" cy="373757"/>
      </dsp:txXfrm>
    </dsp:sp>
    <dsp:sp modelId="{516C74A2-CEFE-4ECE-A741-300D8B2707FE}">
      <dsp:nvSpPr>
        <dsp:cNvPr id="0" name=""/>
        <dsp:cNvSpPr/>
      </dsp:nvSpPr>
      <dsp:spPr>
        <a:xfrm>
          <a:off x="1814707" y="0"/>
          <a:ext cx="2266654" cy="3737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2021</a:t>
          </a:r>
        </a:p>
      </dsp:txBody>
      <dsp:txXfrm>
        <a:off x="2001586" y="0"/>
        <a:ext cx="1892897" cy="373757"/>
      </dsp:txXfrm>
    </dsp:sp>
    <dsp:sp modelId="{A5168437-D13C-449D-B668-BDD7DD36D974}">
      <dsp:nvSpPr>
        <dsp:cNvPr id="0" name=""/>
        <dsp:cNvSpPr/>
      </dsp:nvSpPr>
      <dsp:spPr>
        <a:xfrm>
          <a:off x="3628030" y="0"/>
          <a:ext cx="2266654" cy="3737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2022</a:t>
          </a:r>
        </a:p>
      </dsp:txBody>
      <dsp:txXfrm>
        <a:off x="3814909" y="0"/>
        <a:ext cx="1892897" cy="373757"/>
      </dsp:txXfrm>
    </dsp:sp>
    <dsp:sp modelId="{8DD010A0-DDE4-49DB-816F-C2E5513AC52F}">
      <dsp:nvSpPr>
        <dsp:cNvPr id="0" name=""/>
        <dsp:cNvSpPr/>
      </dsp:nvSpPr>
      <dsp:spPr>
        <a:xfrm>
          <a:off x="5441354" y="0"/>
          <a:ext cx="2266654" cy="3737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2023</a:t>
          </a:r>
        </a:p>
      </dsp:txBody>
      <dsp:txXfrm>
        <a:off x="5628233" y="0"/>
        <a:ext cx="1892897" cy="373757"/>
      </dsp:txXfrm>
    </dsp:sp>
    <dsp:sp modelId="{69E10B8B-D9BC-4E6C-89CE-91056C223799}">
      <dsp:nvSpPr>
        <dsp:cNvPr id="0" name=""/>
        <dsp:cNvSpPr/>
      </dsp:nvSpPr>
      <dsp:spPr>
        <a:xfrm>
          <a:off x="7254677" y="0"/>
          <a:ext cx="2266654" cy="3737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2024</a:t>
          </a:r>
        </a:p>
      </dsp:txBody>
      <dsp:txXfrm>
        <a:off x="7441556" y="0"/>
        <a:ext cx="1892897" cy="373757"/>
      </dsp:txXfrm>
    </dsp:sp>
    <dsp:sp modelId="{AD8D7660-C049-40B1-8653-F6CC76B5BC53}">
      <dsp:nvSpPr>
        <dsp:cNvPr id="0" name=""/>
        <dsp:cNvSpPr/>
      </dsp:nvSpPr>
      <dsp:spPr>
        <a:xfrm>
          <a:off x="9068000" y="0"/>
          <a:ext cx="2266654" cy="37375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kern="1200"/>
            <a:t>2025</a:t>
          </a:r>
        </a:p>
      </dsp:txBody>
      <dsp:txXfrm>
        <a:off x="9254879" y="0"/>
        <a:ext cx="1892897" cy="3737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0DF49-8FD8-4C65-A445-FAF5CB529F99}">
      <dsp:nvSpPr>
        <dsp:cNvPr id="0" name=""/>
        <dsp:cNvSpPr/>
      </dsp:nvSpPr>
      <dsp:spPr>
        <a:xfrm>
          <a:off x="1690209" y="0"/>
          <a:ext cx="861381" cy="1100367"/>
        </a:xfrm>
        <a:prstGeom prst="trapezoid">
          <a:avLst>
            <a:gd name="adj" fmla="val 5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a:t>Large</a:t>
          </a:r>
        </a:p>
      </dsp:txBody>
      <dsp:txXfrm>
        <a:off x="1690209" y="0"/>
        <a:ext cx="861381" cy="1100367"/>
      </dsp:txXfrm>
    </dsp:sp>
    <dsp:sp modelId="{AFA087C3-D249-4D67-AABE-34D41B197A25}">
      <dsp:nvSpPr>
        <dsp:cNvPr id="0" name=""/>
        <dsp:cNvSpPr/>
      </dsp:nvSpPr>
      <dsp:spPr>
        <a:xfrm>
          <a:off x="845104" y="1100367"/>
          <a:ext cx="2551590" cy="2159149"/>
        </a:xfrm>
        <a:prstGeom prst="trapezoid">
          <a:avLst>
            <a:gd name="adj" fmla="val 39141"/>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Medium</a:t>
          </a:r>
        </a:p>
      </dsp:txBody>
      <dsp:txXfrm>
        <a:off x="1291633" y="1100367"/>
        <a:ext cx="1658533" cy="2159149"/>
      </dsp:txXfrm>
    </dsp:sp>
    <dsp:sp modelId="{905DCE76-ADF1-44BC-B16D-D1C63EFADEF8}">
      <dsp:nvSpPr>
        <dsp:cNvPr id="0" name=""/>
        <dsp:cNvSpPr/>
      </dsp:nvSpPr>
      <dsp:spPr>
        <a:xfrm>
          <a:off x="0" y="3259517"/>
          <a:ext cx="4241800" cy="2159149"/>
        </a:xfrm>
        <a:prstGeom prst="trapezoid">
          <a:avLst>
            <a:gd name="adj" fmla="val 39141"/>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Small</a:t>
          </a:r>
        </a:p>
      </dsp:txBody>
      <dsp:txXfrm>
        <a:off x="742314" y="3259517"/>
        <a:ext cx="2757170" cy="21591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88901-2361-44C7-A281-FFA7FD849D18}">
      <dsp:nvSpPr>
        <dsp:cNvPr id="0" name=""/>
        <dsp:cNvSpPr/>
      </dsp:nvSpPr>
      <dsp:spPr>
        <a:xfrm>
          <a:off x="2706" y="367032"/>
          <a:ext cx="933796" cy="643385"/>
        </a:xfrm>
        <a:prstGeom prst="roundRect">
          <a:avLst/>
        </a:prstGeom>
        <a:blipFill dpi="0" rotWithShape="1">
          <a:blip xmlns:r="http://schemas.openxmlformats.org/officeDocument/2006/relationships" r:embed="rId1"/>
          <a:srcRect/>
          <a:stretch>
            <a:fillRect l="20000" t="10000" r="2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E8F69-DC3F-44A3-9F9C-ACAA10885942}">
      <dsp:nvSpPr>
        <dsp:cNvPr id="0" name=""/>
        <dsp:cNvSpPr/>
      </dsp:nvSpPr>
      <dsp:spPr>
        <a:xfrm>
          <a:off x="2706" y="1010418"/>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err="1">
              <a:hlinkClick xmlns:r="http://schemas.openxmlformats.org/officeDocument/2006/relationships" r:id="rId2"/>
            </a:rPr>
            <a:t>Ardalyst</a:t>
          </a:r>
          <a:endParaRPr lang="en-US" sz="900" kern="1200"/>
        </a:p>
      </dsp:txBody>
      <dsp:txXfrm>
        <a:off x="2706" y="1010418"/>
        <a:ext cx="933796" cy="346438"/>
      </dsp:txXfrm>
    </dsp:sp>
    <dsp:sp modelId="{BD752559-9438-40D1-B30D-E27CE415ED5D}">
      <dsp:nvSpPr>
        <dsp:cNvPr id="0" name=""/>
        <dsp:cNvSpPr/>
      </dsp:nvSpPr>
      <dsp:spPr>
        <a:xfrm>
          <a:off x="1029921" y="367032"/>
          <a:ext cx="933796" cy="643385"/>
        </a:xfrm>
        <a:prstGeom prst="round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20000" t="10000" r="2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B65E5-DF63-449C-A07F-BA678ACE11A1}">
      <dsp:nvSpPr>
        <dsp:cNvPr id="0" name=""/>
        <dsp:cNvSpPr/>
      </dsp:nvSpPr>
      <dsp:spPr>
        <a:xfrm>
          <a:off x="1029921" y="1010418"/>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err="1">
              <a:hlinkClick xmlns:r="http://schemas.openxmlformats.org/officeDocument/2006/relationships" r:id="rId4"/>
            </a:rPr>
            <a:t>BlueVoyant</a:t>
          </a:r>
          <a:endParaRPr lang="en-US" sz="900" kern="1200"/>
        </a:p>
      </dsp:txBody>
      <dsp:txXfrm>
        <a:off x="1029921" y="1010418"/>
        <a:ext cx="933796" cy="346438"/>
      </dsp:txXfrm>
    </dsp:sp>
    <dsp:sp modelId="{BC68C996-CDC4-40F6-B543-8D6A2C147FAC}">
      <dsp:nvSpPr>
        <dsp:cNvPr id="0" name=""/>
        <dsp:cNvSpPr/>
      </dsp:nvSpPr>
      <dsp:spPr>
        <a:xfrm>
          <a:off x="2057136" y="367032"/>
          <a:ext cx="933796" cy="643385"/>
        </a:xfrm>
        <a:prstGeom prst="roundRect">
          <a:avLst/>
        </a:prstGeom>
        <a:blipFill dpi="0" rotWithShape="1">
          <a:blip xmlns:r="http://schemas.openxmlformats.org/officeDocument/2006/relationships" r:embed="rId5"/>
          <a:srcRect/>
          <a:stretch>
            <a:fillRect l="20000" t="10000" r="2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69DB49-E818-4424-9995-A442813DFCF6}">
      <dsp:nvSpPr>
        <dsp:cNvPr id="0" name=""/>
        <dsp:cNvSpPr/>
      </dsp:nvSpPr>
      <dsp:spPr>
        <a:xfrm>
          <a:off x="2057136" y="1010418"/>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6"/>
            </a:rPr>
            <a:t>C3 Integrated Solutions</a:t>
          </a:r>
          <a:endParaRPr lang="en-US" sz="900" kern="1200"/>
        </a:p>
      </dsp:txBody>
      <dsp:txXfrm>
        <a:off x="2057136" y="1010418"/>
        <a:ext cx="933796" cy="346438"/>
      </dsp:txXfrm>
    </dsp:sp>
    <dsp:sp modelId="{6B838B50-B49C-48D4-B83B-B1A314A08E79}">
      <dsp:nvSpPr>
        <dsp:cNvPr id="0" name=""/>
        <dsp:cNvSpPr/>
      </dsp:nvSpPr>
      <dsp:spPr>
        <a:xfrm>
          <a:off x="3084351" y="367032"/>
          <a:ext cx="933796" cy="643385"/>
        </a:xfrm>
        <a:prstGeom prst="roundRect">
          <a:avLst/>
        </a:prstGeom>
        <a:blipFill dpi="0" rotWithShape="1">
          <a:blip xmlns:r="http://schemas.openxmlformats.org/officeDocument/2006/relationships" r:embed="rId7"/>
          <a:srcRect/>
          <a:stretch>
            <a:fillRect l="20000" t="10000" r="2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7135C4-37EB-46D7-81AD-00527FCCF62E}">
      <dsp:nvSpPr>
        <dsp:cNvPr id="0" name=""/>
        <dsp:cNvSpPr/>
      </dsp:nvSpPr>
      <dsp:spPr>
        <a:xfrm>
          <a:off x="3084351" y="1010418"/>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8"/>
            </a:rPr>
            <a:t>Conquest Cyber</a:t>
          </a:r>
          <a:endParaRPr lang="en-US" sz="900" kern="1200"/>
        </a:p>
      </dsp:txBody>
      <dsp:txXfrm>
        <a:off x="3084351" y="1010418"/>
        <a:ext cx="933796" cy="346438"/>
      </dsp:txXfrm>
    </dsp:sp>
    <dsp:sp modelId="{A2B5C0E3-BA60-480C-A514-C48F79982BBC}">
      <dsp:nvSpPr>
        <dsp:cNvPr id="0" name=""/>
        <dsp:cNvSpPr/>
      </dsp:nvSpPr>
      <dsp:spPr>
        <a:xfrm>
          <a:off x="4111566" y="367032"/>
          <a:ext cx="933796" cy="643385"/>
        </a:xfrm>
        <a:prstGeom prst="roundRect">
          <a:avLst/>
        </a:prstGeom>
        <a:blipFill dpi="0" rotWithShape="1">
          <a:blip xmlns:r="http://schemas.openxmlformats.org/officeDocument/2006/relationships" r:embed="rId9">
            <a:extLst>
              <a:ext uri="{28A0092B-C50C-407E-A947-70E740481C1C}">
                <a14:useLocalDpi xmlns:a14="http://schemas.microsoft.com/office/drawing/2010/main" val="0"/>
              </a:ext>
            </a:extLst>
          </a:blip>
          <a:srcRect/>
          <a:stretch>
            <a:fillRect l="-3000" r="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E736E7-E6D4-403A-A7B3-3F634A536AF1}">
      <dsp:nvSpPr>
        <dsp:cNvPr id="0" name=""/>
        <dsp:cNvSpPr/>
      </dsp:nvSpPr>
      <dsp:spPr>
        <a:xfrm>
          <a:off x="4111566" y="1010418"/>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10"/>
            </a:rPr>
            <a:t>Cortac Group</a:t>
          </a:r>
          <a:endParaRPr lang="en-US" sz="900" kern="1200"/>
        </a:p>
      </dsp:txBody>
      <dsp:txXfrm>
        <a:off x="4111566" y="1010418"/>
        <a:ext cx="933796" cy="346438"/>
      </dsp:txXfrm>
    </dsp:sp>
    <dsp:sp modelId="{68D6CE46-D2A1-4518-AD38-3A5FD03FC961}">
      <dsp:nvSpPr>
        <dsp:cNvPr id="0" name=""/>
        <dsp:cNvSpPr/>
      </dsp:nvSpPr>
      <dsp:spPr>
        <a:xfrm>
          <a:off x="2706" y="1450236"/>
          <a:ext cx="933796" cy="643385"/>
        </a:xfrm>
        <a:prstGeom prst="roundRect">
          <a:avLst/>
        </a:prstGeom>
        <a:blipFill dpi="0" rotWithShape="1">
          <a:blip xmlns:r="http://schemas.openxmlformats.org/officeDocument/2006/relationships" r:embed="rId11"/>
          <a:srcRect/>
          <a:stretch>
            <a:fillRect l="20000" t="10000" r="2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4E497C-C6F8-4EB7-ADD2-2AB28AF8D9E0}">
      <dsp:nvSpPr>
        <dsp:cNvPr id="0" name=""/>
        <dsp:cNvSpPr/>
      </dsp:nvSpPr>
      <dsp:spPr>
        <a:xfrm>
          <a:off x="2706" y="2093621"/>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12"/>
            </a:rPr>
            <a:t>CyberSheath</a:t>
          </a:r>
          <a:endParaRPr lang="en-US" sz="900" kern="1200"/>
        </a:p>
      </dsp:txBody>
      <dsp:txXfrm>
        <a:off x="2706" y="2093621"/>
        <a:ext cx="933796" cy="346438"/>
      </dsp:txXfrm>
    </dsp:sp>
    <dsp:sp modelId="{C733947D-DF30-485E-95FC-7693A6570B3E}">
      <dsp:nvSpPr>
        <dsp:cNvPr id="0" name=""/>
        <dsp:cNvSpPr/>
      </dsp:nvSpPr>
      <dsp:spPr>
        <a:xfrm>
          <a:off x="1029921" y="1450236"/>
          <a:ext cx="933796" cy="643385"/>
        </a:xfrm>
        <a:prstGeom prst="roundRect">
          <a:avLst/>
        </a:prstGeom>
        <a:blipFill dpi="0" rotWithShape="1">
          <a:blip xmlns:r="http://schemas.openxmlformats.org/officeDocument/2006/relationships" r:embed="rId13"/>
          <a:srcRect/>
          <a:stretch>
            <a:fillRect l="20000" t="10000" r="2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EFC24B-A078-42CE-9564-92C52F42E8C5}">
      <dsp:nvSpPr>
        <dsp:cNvPr id="0" name=""/>
        <dsp:cNvSpPr/>
      </dsp:nvSpPr>
      <dsp:spPr>
        <a:xfrm>
          <a:off x="1029921" y="2093621"/>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14"/>
            </a:rPr>
            <a:t>Insight</a:t>
          </a:r>
          <a:endParaRPr lang="en-US" sz="900" kern="1200"/>
        </a:p>
      </dsp:txBody>
      <dsp:txXfrm>
        <a:off x="1029921" y="2093621"/>
        <a:ext cx="933796" cy="346438"/>
      </dsp:txXfrm>
    </dsp:sp>
    <dsp:sp modelId="{C03DAC62-EEC1-4A4C-BE34-A034C4AD49DB}">
      <dsp:nvSpPr>
        <dsp:cNvPr id="0" name=""/>
        <dsp:cNvSpPr/>
      </dsp:nvSpPr>
      <dsp:spPr>
        <a:xfrm>
          <a:off x="2057136" y="1450236"/>
          <a:ext cx="933796" cy="643385"/>
        </a:xfrm>
        <a:prstGeom prst="roundRect">
          <a:avLst/>
        </a:prstGeom>
        <a:blipFill dpi="0" rotWithShape="1">
          <a:blip xmlns:r="http://schemas.openxmlformats.org/officeDocument/2006/relationships" r:embed="rId15"/>
          <a:srcRect/>
          <a:stretch>
            <a:fillRect l="20000" t="10000" r="2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1BD8FB-5A63-4E9F-93E5-DE1E41D2F5A1}">
      <dsp:nvSpPr>
        <dsp:cNvPr id="0" name=""/>
        <dsp:cNvSpPr/>
      </dsp:nvSpPr>
      <dsp:spPr>
        <a:xfrm>
          <a:off x="2057136" y="2093621"/>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16"/>
            </a:rPr>
            <a:t>KAMIND IT</a:t>
          </a:r>
          <a:endParaRPr lang="en-US" sz="900" kern="1200"/>
        </a:p>
      </dsp:txBody>
      <dsp:txXfrm>
        <a:off x="2057136" y="2093621"/>
        <a:ext cx="933796" cy="346438"/>
      </dsp:txXfrm>
    </dsp:sp>
    <dsp:sp modelId="{7B3BAB6F-5E9E-4E43-8CA9-9A077398AAF6}">
      <dsp:nvSpPr>
        <dsp:cNvPr id="0" name=""/>
        <dsp:cNvSpPr/>
      </dsp:nvSpPr>
      <dsp:spPr>
        <a:xfrm>
          <a:off x="3084351" y="1450236"/>
          <a:ext cx="933796" cy="643385"/>
        </a:xfrm>
        <a:prstGeom prst="roundRect">
          <a:avLst/>
        </a:prstGeom>
        <a:blipFill dpi="0" rotWithShape="1">
          <a:blip xmlns:r="http://schemas.openxmlformats.org/officeDocument/2006/relationships" r:embed="rId17"/>
          <a:srcRect/>
          <a:stretch>
            <a:fillRect l="5000" t="5000" r="10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1F4AB3-F9FF-4964-B3F8-17834CBCB41D}">
      <dsp:nvSpPr>
        <dsp:cNvPr id="0" name=""/>
        <dsp:cNvSpPr/>
      </dsp:nvSpPr>
      <dsp:spPr>
        <a:xfrm>
          <a:off x="3084351" y="2093621"/>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18"/>
            </a:rPr>
            <a:t>KTL Solutions</a:t>
          </a:r>
          <a:endParaRPr lang="en-US" sz="900" kern="1200"/>
        </a:p>
      </dsp:txBody>
      <dsp:txXfrm>
        <a:off x="3084351" y="2093621"/>
        <a:ext cx="933796" cy="346438"/>
      </dsp:txXfrm>
    </dsp:sp>
    <dsp:sp modelId="{86CDA563-9661-434E-83A0-E87538688D4D}">
      <dsp:nvSpPr>
        <dsp:cNvPr id="0" name=""/>
        <dsp:cNvSpPr/>
      </dsp:nvSpPr>
      <dsp:spPr>
        <a:xfrm>
          <a:off x="4111566" y="1450236"/>
          <a:ext cx="933796" cy="643385"/>
        </a:xfrm>
        <a:prstGeom prst="roundRect">
          <a:avLst/>
        </a:prstGeom>
        <a:blipFill dpi="0" rotWithShape="1">
          <a:blip xmlns:r="http://schemas.openxmlformats.org/officeDocument/2006/relationships" r:embed="rId19"/>
          <a:srcRect/>
          <a:stretch>
            <a:fillRect l="20000" t="5000" r="20000" b="2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6066A1-CFCD-4BF4-A937-9A55F9C376BB}">
      <dsp:nvSpPr>
        <dsp:cNvPr id="0" name=""/>
        <dsp:cNvSpPr/>
      </dsp:nvSpPr>
      <dsp:spPr>
        <a:xfrm>
          <a:off x="4111566" y="2093621"/>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20"/>
            </a:rPr>
            <a:t>Peerless</a:t>
          </a:r>
          <a:endParaRPr lang="en-US" sz="900" kern="1200"/>
        </a:p>
      </dsp:txBody>
      <dsp:txXfrm>
        <a:off x="4111566" y="2093621"/>
        <a:ext cx="933796" cy="346438"/>
      </dsp:txXfrm>
    </dsp:sp>
    <dsp:sp modelId="{BB54C417-F4EB-4769-A36B-4C74E2BF07EE}">
      <dsp:nvSpPr>
        <dsp:cNvPr id="0" name=""/>
        <dsp:cNvSpPr/>
      </dsp:nvSpPr>
      <dsp:spPr>
        <a:xfrm>
          <a:off x="1029921" y="2533439"/>
          <a:ext cx="933796" cy="643385"/>
        </a:xfrm>
        <a:prstGeom prst="roundRect">
          <a:avLst/>
        </a:prstGeom>
        <a:blipFill dpi="0" rotWithShape="1">
          <a:blip xmlns:r="http://schemas.openxmlformats.org/officeDocument/2006/relationships" r:embed="rId21"/>
          <a:srcRect/>
          <a:stretch>
            <a:fillRect l="10000" t="20000" r="10000" b="2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AA2BF2-6953-4711-BEE2-A5A91F1F08BB}">
      <dsp:nvSpPr>
        <dsp:cNvPr id="0" name=""/>
        <dsp:cNvSpPr/>
      </dsp:nvSpPr>
      <dsp:spPr>
        <a:xfrm>
          <a:off x="1029921" y="3176825"/>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22"/>
            </a:rPr>
            <a:t>Planet Technologies</a:t>
          </a:r>
          <a:endParaRPr lang="en-US" sz="900" kern="1200"/>
        </a:p>
      </dsp:txBody>
      <dsp:txXfrm>
        <a:off x="1029921" y="3176825"/>
        <a:ext cx="933796" cy="346438"/>
      </dsp:txXfrm>
    </dsp:sp>
    <dsp:sp modelId="{23D95B9C-0DCD-4EE6-BAC2-953D3139D34A}">
      <dsp:nvSpPr>
        <dsp:cNvPr id="0" name=""/>
        <dsp:cNvSpPr/>
      </dsp:nvSpPr>
      <dsp:spPr>
        <a:xfrm>
          <a:off x="2057136" y="2533439"/>
          <a:ext cx="933796" cy="643385"/>
        </a:xfrm>
        <a:prstGeom prst="roundRect">
          <a:avLst/>
        </a:prstGeom>
        <a:blipFill dpi="0" rotWithShape="1">
          <a:blip xmlns:r="http://schemas.openxmlformats.org/officeDocument/2006/relationships" r:embed="rId23"/>
          <a:srcRect/>
          <a:stretch>
            <a:fillRect l="20000" t="5000" r="20000" b="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B6BDF1-0FA3-44FE-B8CC-1CB4FEAF02FC}">
      <dsp:nvSpPr>
        <dsp:cNvPr id="0" name=""/>
        <dsp:cNvSpPr/>
      </dsp:nvSpPr>
      <dsp:spPr>
        <a:xfrm>
          <a:off x="2057136" y="3176825"/>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24"/>
            </a:rPr>
            <a:t>Quzara</a:t>
          </a:r>
          <a:endParaRPr lang="en-US" sz="900" kern="1200"/>
        </a:p>
      </dsp:txBody>
      <dsp:txXfrm>
        <a:off x="2057136" y="3176825"/>
        <a:ext cx="933796" cy="346438"/>
      </dsp:txXfrm>
    </dsp:sp>
    <dsp:sp modelId="{C41AF058-FE51-4D87-A7FA-067CBB707B32}">
      <dsp:nvSpPr>
        <dsp:cNvPr id="0" name=""/>
        <dsp:cNvSpPr/>
      </dsp:nvSpPr>
      <dsp:spPr>
        <a:xfrm>
          <a:off x="3084351" y="2533439"/>
          <a:ext cx="933796" cy="643385"/>
        </a:xfrm>
        <a:prstGeom prst="roundRect">
          <a:avLst/>
        </a:prstGeom>
        <a:blipFill dpi="0" rotWithShape="1">
          <a:blip xmlns:r="http://schemas.openxmlformats.org/officeDocument/2006/relationships" r:embed="rId25"/>
          <a:srcRect/>
          <a:stretch>
            <a:fillRect l="20000" t="10000" r="20000" b="10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55D30B-0E5D-47F8-AB9E-C6D16B545160}">
      <dsp:nvSpPr>
        <dsp:cNvPr id="0" name=""/>
        <dsp:cNvSpPr/>
      </dsp:nvSpPr>
      <dsp:spPr>
        <a:xfrm>
          <a:off x="3084351" y="3176825"/>
          <a:ext cx="933796" cy="34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008" tIns="64008" rIns="64008" bIns="0" numCol="1" spcCol="1270" anchor="t" anchorCtr="0">
          <a:noAutofit/>
        </a:bodyPr>
        <a:lstStyle/>
        <a:p>
          <a:pPr marL="0" lvl="0" indent="0" algn="ctr" defTabSz="400050">
            <a:lnSpc>
              <a:spcPct val="90000"/>
            </a:lnSpc>
            <a:spcBef>
              <a:spcPct val="0"/>
            </a:spcBef>
            <a:spcAft>
              <a:spcPct val="35000"/>
            </a:spcAft>
            <a:buNone/>
          </a:pPr>
          <a:r>
            <a:rPr lang="en-US" sz="900" kern="1200">
              <a:hlinkClick xmlns:r="http://schemas.openxmlformats.org/officeDocument/2006/relationships" r:id="rId26"/>
            </a:rPr>
            <a:t>Summit 7 Systems</a:t>
          </a:r>
          <a:endParaRPr lang="en-US" sz="900" kern="1200"/>
        </a:p>
      </dsp:txBody>
      <dsp:txXfrm>
        <a:off x="3084351" y="3176825"/>
        <a:ext cx="933796" cy="3464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B23D7-A85F-40B0-85AF-F40AA5B76361}">
      <dsp:nvSpPr>
        <dsp:cNvPr id="0" name=""/>
        <dsp:cNvSpPr/>
      </dsp:nvSpPr>
      <dsp:spPr>
        <a:xfrm>
          <a:off x="1302469" y="260591"/>
          <a:ext cx="1401257" cy="1401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9A7DFA-CEA3-4F4A-8CF6-A70C4100E27F}">
      <dsp:nvSpPr>
        <dsp:cNvPr id="0" name=""/>
        <dsp:cNvSpPr/>
      </dsp:nvSpPr>
      <dsp:spPr>
        <a:xfrm>
          <a:off x="1301" y="1826546"/>
          <a:ext cx="4003593" cy="60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a:t>Blogs</a:t>
          </a:r>
          <a:endParaRPr lang="en-US" sz="1900" kern="1200"/>
        </a:p>
      </dsp:txBody>
      <dsp:txXfrm>
        <a:off x="1301" y="1826546"/>
        <a:ext cx="4003593" cy="600539"/>
      </dsp:txXfrm>
    </dsp:sp>
    <dsp:sp modelId="{3AA763D4-F7C8-41B3-9E30-0397C77C0B57}">
      <dsp:nvSpPr>
        <dsp:cNvPr id="0" name=""/>
        <dsp:cNvSpPr/>
      </dsp:nvSpPr>
      <dsp:spPr>
        <a:xfrm>
          <a:off x="1301" y="2503688"/>
          <a:ext cx="4003593" cy="1587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hlinkClick xmlns:r="http://schemas.openxmlformats.org/officeDocument/2006/relationships" r:id="rId3"/>
            </a:rPr>
            <a:t>Microsoft CMMC Acceleration Program Update – January 2021</a:t>
          </a:r>
          <a:r>
            <a:rPr lang="en-US" sz="1500" kern="1200"/>
            <a:t> by Richard Wakeman</a:t>
          </a:r>
        </a:p>
        <a:p>
          <a:pPr marL="0" lvl="0" indent="0" algn="ctr" defTabSz="666750">
            <a:lnSpc>
              <a:spcPct val="100000"/>
            </a:lnSpc>
            <a:spcBef>
              <a:spcPct val="0"/>
            </a:spcBef>
            <a:spcAft>
              <a:spcPct val="35000"/>
            </a:spcAft>
            <a:buNone/>
          </a:pPr>
          <a:r>
            <a:rPr lang="en-US" sz="1500" kern="1200">
              <a:hlinkClick xmlns:r="http://schemas.openxmlformats.org/officeDocument/2006/relationships" r:id="rId4"/>
            </a:rPr>
            <a:t>Accelerating CMMC compliance for Microsoft cloud (in depth review)</a:t>
          </a:r>
          <a:r>
            <a:rPr lang="en-US" sz="1500" kern="1200"/>
            <a:t> by Richard Wakeman</a:t>
          </a:r>
          <a:endParaRPr lang="en-US" sz="1500" kern="1200">
            <a:hlinkClick xmlns:r="http://schemas.openxmlformats.org/officeDocument/2006/relationships" r:id="rId4"/>
          </a:endParaRPr>
        </a:p>
        <a:p>
          <a:pPr marL="0" lvl="0" indent="0" algn="ctr" defTabSz="666750">
            <a:lnSpc>
              <a:spcPct val="100000"/>
            </a:lnSpc>
            <a:spcBef>
              <a:spcPct val="0"/>
            </a:spcBef>
            <a:spcAft>
              <a:spcPct val="35000"/>
            </a:spcAft>
            <a:buNone/>
          </a:pPr>
          <a:r>
            <a:rPr lang="en-US" sz="1500" kern="1200">
              <a:hlinkClick xmlns:r="http://schemas.openxmlformats.org/officeDocument/2006/relationships" r:id="rId5"/>
            </a:rPr>
            <a:t>CMMC with Microsoft Azure: Access Control (1 of 10)</a:t>
          </a:r>
          <a:r>
            <a:rPr lang="en-US" sz="1500" kern="1200"/>
            <a:t> by TJ Banasik</a:t>
          </a:r>
        </a:p>
      </dsp:txBody>
      <dsp:txXfrm>
        <a:off x="1301" y="2503688"/>
        <a:ext cx="4003593" cy="1587058"/>
      </dsp:txXfrm>
    </dsp:sp>
    <dsp:sp modelId="{11FEE214-02CD-4B11-867D-4A3739462CF0}">
      <dsp:nvSpPr>
        <dsp:cNvPr id="0" name=""/>
        <dsp:cNvSpPr/>
      </dsp:nvSpPr>
      <dsp:spPr>
        <a:xfrm>
          <a:off x="6909282" y="204319"/>
          <a:ext cx="1401257" cy="140125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156CED-8155-4D5C-B009-E6A180E83DC0}">
      <dsp:nvSpPr>
        <dsp:cNvPr id="0" name=""/>
        <dsp:cNvSpPr/>
      </dsp:nvSpPr>
      <dsp:spPr>
        <a:xfrm>
          <a:off x="5608114" y="1770274"/>
          <a:ext cx="4003593" cy="60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b="1"/>
          </a:pPr>
          <a:r>
            <a:rPr lang="en-US" sz="1900" b="1" kern="1200"/>
            <a:t>Certifying with the Microsoft Cloud, how Microsoft </a:t>
          </a:r>
          <a:r>
            <a:rPr lang="en-US" sz="1900" b="1" u="sng" kern="1200"/>
            <a:t>products</a:t>
          </a:r>
          <a:r>
            <a:rPr lang="en-US" sz="1900" b="1" kern="1200"/>
            <a:t> meet CMMC</a:t>
          </a:r>
          <a:endParaRPr lang="en-US" sz="1900" kern="1200"/>
        </a:p>
      </dsp:txBody>
      <dsp:txXfrm>
        <a:off x="5608114" y="1770274"/>
        <a:ext cx="4003593" cy="600539"/>
      </dsp:txXfrm>
    </dsp:sp>
    <dsp:sp modelId="{F75FFDF0-7716-43E8-801B-A0B6DC3D3182}">
      <dsp:nvSpPr>
        <dsp:cNvPr id="0" name=""/>
        <dsp:cNvSpPr/>
      </dsp:nvSpPr>
      <dsp:spPr>
        <a:xfrm>
          <a:off x="4705524" y="2334872"/>
          <a:ext cx="5808774" cy="18121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i="1" kern="1200"/>
            <a:t>*Focus on products, not the enterprise*</a:t>
          </a:r>
        </a:p>
        <a:p>
          <a:pPr marL="0" lvl="0" indent="0" algn="ctr" defTabSz="666750">
            <a:lnSpc>
              <a:spcPct val="100000"/>
            </a:lnSpc>
            <a:spcBef>
              <a:spcPct val="0"/>
            </a:spcBef>
            <a:spcAft>
              <a:spcPct val="35000"/>
            </a:spcAft>
            <a:buNone/>
          </a:pPr>
          <a:r>
            <a:rPr lang="en-US" sz="1500" i="0" kern="1200"/>
            <a:t>Allowable reciprocity for NIST SP 800-53 / FedRAMP</a:t>
          </a:r>
        </a:p>
        <a:p>
          <a:pPr marL="0" lvl="0" indent="0" algn="ctr" defTabSz="666750">
            <a:lnSpc>
              <a:spcPct val="100000"/>
            </a:lnSpc>
            <a:spcBef>
              <a:spcPct val="0"/>
            </a:spcBef>
            <a:spcAft>
              <a:spcPct val="35000"/>
            </a:spcAft>
            <a:buNone/>
          </a:pPr>
          <a:r>
            <a:rPr lang="en-US" sz="1500" i="0" kern="1200"/>
            <a:t>Allowable reciprocity for DoD CC SRG Impact Level 4 in Government clouds</a:t>
          </a:r>
        </a:p>
        <a:p>
          <a:pPr marL="0" lvl="0" indent="0" algn="ctr" defTabSz="666750">
            <a:lnSpc>
              <a:spcPct val="100000"/>
            </a:lnSpc>
            <a:spcBef>
              <a:spcPct val="0"/>
            </a:spcBef>
            <a:spcAft>
              <a:spcPct val="35000"/>
            </a:spcAft>
            <a:buNone/>
          </a:pPr>
          <a:r>
            <a:rPr lang="en-US" sz="1500" i="0" kern="1200"/>
            <a:t>Demonstrate compliance with DFARS 252.204-7012 in Government clouds</a:t>
          </a:r>
        </a:p>
        <a:p>
          <a:pPr marL="0" lvl="0" indent="0" algn="ctr" defTabSz="666750">
            <a:lnSpc>
              <a:spcPct val="100000"/>
            </a:lnSpc>
            <a:spcBef>
              <a:spcPct val="0"/>
            </a:spcBef>
            <a:spcAft>
              <a:spcPct val="35000"/>
            </a:spcAft>
            <a:buNone/>
          </a:pPr>
          <a:r>
            <a:rPr lang="en-US" sz="1500" i="0" kern="1200"/>
            <a:t>Demonstrate adoption of NIST Cybersecurity Framework (CSF)</a:t>
          </a:r>
        </a:p>
        <a:p>
          <a:pPr marL="0" lvl="0" indent="0" algn="ctr" defTabSz="666750">
            <a:lnSpc>
              <a:spcPct val="100000"/>
            </a:lnSpc>
            <a:spcBef>
              <a:spcPct val="0"/>
            </a:spcBef>
            <a:spcAft>
              <a:spcPct val="35000"/>
            </a:spcAft>
            <a:buNone/>
          </a:pPr>
          <a:r>
            <a:rPr lang="en-US" sz="1500" i="0" kern="1200"/>
            <a:t>Intend to include all Microsoft Cloud offerings</a:t>
          </a:r>
        </a:p>
      </dsp:txBody>
      <dsp:txXfrm>
        <a:off x="4705524" y="2334872"/>
        <a:ext cx="5808774" cy="18121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9679AF-145D-48DE-8374-D14B3C0C1CCF}">
      <dsp:nvSpPr>
        <dsp:cNvPr id="0" name=""/>
        <dsp:cNvSpPr/>
      </dsp:nvSpPr>
      <dsp:spPr>
        <a:xfrm>
          <a:off x="602725" y="655644"/>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E08908-46F8-4F2C-8C1D-01ACBE03C511}">
      <dsp:nvSpPr>
        <dsp:cNvPr id="0" name=""/>
        <dsp:cNvSpPr/>
      </dsp:nvSpPr>
      <dsp:spPr>
        <a:xfrm>
          <a:off x="3557" y="1431676"/>
          <a:ext cx="1843593" cy="78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First release in</a:t>
          </a:r>
          <a:br>
            <a:rPr lang="en-US" sz="1400" kern="1200"/>
          </a:br>
          <a:r>
            <a:rPr lang="en-US" sz="1400" kern="1200"/>
            <a:t>Q4 CY20</a:t>
          </a:r>
        </a:p>
      </dsp:txBody>
      <dsp:txXfrm>
        <a:off x="3557" y="1431676"/>
        <a:ext cx="1843593" cy="782627"/>
      </dsp:txXfrm>
    </dsp:sp>
    <dsp:sp modelId="{0CC57F3C-519C-446C-9AD5-CDE156907065}">
      <dsp:nvSpPr>
        <dsp:cNvPr id="0" name=""/>
        <dsp:cNvSpPr/>
      </dsp:nvSpPr>
      <dsp:spPr>
        <a:xfrm>
          <a:off x="3557" y="2275128"/>
          <a:ext cx="1843593" cy="1421771"/>
        </a:xfrm>
        <a:prstGeom prst="rect">
          <a:avLst/>
        </a:prstGeom>
        <a:noFill/>
        <a:ln>
          <a:noFill/>
        </a:ln>
        <a:effectLst/>
      </dsp:spPr>
      <dsp:style>
        <a:lnRef idx="0">
          <a:scrgbClr r="0" g="0" b="0"/>
        </a:lnRef>
        <a:fillRef idx="0">
          <a:scrgbClr r="0" g="0" b="0"/>
        </a:fillRef>
        <a:effectRef idx="0">
          <a:scrgbClr r="0" g="0" b="0"/>
        </a:effectRef>
        <a:fontRef idx="minor"/>
      </dsp:style>
    </dsp:sp>
    <dsp:sp modelId="{7EEFFC98-C317-4919-8277-7B34F0FD07B9}">
      <dsp:nvSpPr>
        <dsp:cNvPr id="0" name=""/>
        <dsp:cNvSpPr/>
      </dsp:nvSpPr>
      <dsp:spPr>
        <a:xfrm>
          <a:off x="2768948" y="655644"/>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8DB6A6-A8F0-47AD-AF63-8AEB7047D342}">
      <dsp:nvSpPr>
        <dsp:cNvPr id="0" name=""/>
        <dsp:cNvSpPr/>
      </dsp:nvSpPr>
      <dsp:spPr>
        <a:xfrm>
          <a:off x="2169780" y="1431676"/>
          <a:ext cx="1843593" cy="78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Targeting </a:t>
          </a:r>
          <a:br>
            <a:rPr lang="en-US" sz="1400" kern="1200"/>
          </a:br>
          <a:r>
            <a:rPr lang="en-US" sz="1400" kern="1200"/>
            <a:t>CMMC Level 3</a:t>
          </a:r>
        </a:p>
      </dsp:txBody>
      <dsp:txXfrm>
        <a:off x="2169780" y="1431676"/>
        <a:ext cx="1843593" cy="782627"/>
      </dsp:txXfrm>
    </dsp:sp>
    <dsp:sp modelId="{E390F35A-99A7-40CF-A64A-30C2AF805C59}">
      <dsp:nvSpPr>
        <dsp:cNvPr id="0" name=""/>
        <dsp:cNvSpPr/>
      </dsp:nvSpPr>
      <dsp:spPr>
        <a:xfrm>
          <a:off x="2169780" y="2275128"/>
          <a:ext cx="1843593" cy="1421771"/>
        </a:xfrm>
        <a:prstGeom prst="rect">
          <a:avLst/>
        </a:prstGeom>
        <a:noFill/>
        <a:ln>
          <a:noFill/>
        </a:ln>
        <a:effectLst/>
      </dsp:spPr>
      <dsp:style>
        <a:lnRef idx="0">
          <a:scrgbClr r="0" g="0" b="0"/>
        </a:lnRef>
        <a:fillRef idx="0">
          <a:scrgbClr r="0" g="0" b="0"/>
        </a:fillRef>
        <a:effectRef idx="0">
          <a:scrgbClr r="0" g="0" b="0"/>
        </a:effectRef>
        <a:fontRef idx="minor"/>
      </dsp:style>
    </dsp:sp>
    <dsp:sp modelId="{0876ABA3-1C5B-4BCD-BF60-E23A7C33E47B}">
      <dsp:nvSpPr>
        <dsp:cNvPr id="0" name=""/>
        <dsp:cNvSpPr/>
      </dsp:nvSpPr>
      <dsp:spPr>
        <a:xfrm>
          <a:off x="4935171" y="655644"/>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3D9F90-7D45-48D0-8396-33F2759CBC31}">
      <dsp:nvSpPr>
        <dsp:cNvPr id="0" name=""/>
        <dsp:cNvSpPr/>
      </dsp:nvSpPr>
      <dsp:spPr>
        <a:xfrm>
          <a:off x="4336003" y="1431676"/>
          <a:ext cx="1843593" cy="78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Recommend </a:t>
          </a:r>
          <a:br>
            <a:rPr lang="en-US" sz="1400" kern="1200"/>
          </a:br>
          <a:r>
            <a:rPr lang="en-US" sz="1400" kern="1200"/>
            <a:t>Azure Government + M365 GCC High </a:t>
          </a:r>
          <a:br>
            <a:rPr lang="en-US" sz="1400" kern="1200"/>
          </a:br>
          <a:r>
            <a:rPr lang="en-US" sz="1400" b="0" i="1" kern="1200"/>
            <a:t>*Not Required</a:t>
          </a:r>
        </a:p>
      </dsp:txBody>
      <dsp:txXfrm>
        <a:off x="4336003" y="1431676"/>
        <a:ext cx="1843593" cy="782627"/>
      </dsp:txXfrm>
    </dsp:sp>
    <dsp:sp modelId="{C4C95916-59B0-48CA-8ADB-E4F4F140842D}">
      <dsp:nvSpPr>
        <dsp:cNvPr id="0" name=""/>
        <dsp:cNvSpPr/>
      </dsp:nvSpPr>
      <dsp:spPr>
        <a:xfrm>
          <a:off x="4336003" y="2275128"/>
          <a:ext cx="1843593" cy="1421771"/>
        </a:xfrm>
        <a:prstGeom prst="rect">
          <a:avLst/>
        </a:prstGeom>
        <a:noFill/>
        <a:ln>
          <a:noFill/>
        </a:ln>
        <a:effectLst/>
      </dsp:spPr>
      <dsp:style>
        <a:lnRef idx="0">
          <a:scrgbClr r="0" g="0" b="0"/>
        </a:lnRef>
        <a:fillRef idx="0">
          <a:scrgbClr r="0" g="0" b="0"/>
        </a:fillRef>
        <a:effectRef idx="0">
          <a:scrgbClr r="0" g="0" b="0"/>
        </a:effectRef>
        <a:fontRef idx="minor"/>
      </dsp:style>
    </dsp:sp>
    <dsp:sp modelId="{8453C90E-17EE-4E0F-B0DC-70C4929707CE}">
      <dsp:nvSpPr>
        <dsp:cNvPr id="0" name=""/>
        <dsp:cNvSpPr/>
      </dsp:nvSpPr>
      <dsp:spPr>
        <a:xfrm>
          <a:off x="7101393" y="655644"/>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664DE8-BAF3-4659-B51E-24B0DE33B230}">
      <dsp:nvSpPr>
        <dsp:cNvPr id="0" name=""/>
        <dsp:cNvSpPr/>
      </dsp:nvSpPr>
      <dsp:spPr>
        <a:xfrm>
          <a:off x="6502225" y="1431676"/>
          <a:ext cx="1843593" cy="78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Pre-configured for </a:t>
          </a:r>
          <a:br>
            <a:rPr lang="en-US" sz="1400" kern="1200"/>
          </a:br>
          <a:r>
            <a:rPr lang="en-US" sz="1400" kern="1200"/>
            <a:t>cloud-native environments</a:t>
          </a:r>
        </a:p>
      </dsp:txBody>
      <dsp:txXfrm>
        <a:off x="6502225" y="1431676"/>
        <a:ext cx="1843593" cy="782627"/>
      </dsp:txXfrm>
    </dsp:sp>
    <dsp:sp modelId="{73EDCEF7-E711-4264-9C68-95C3BFC1E292}">
      <dsp:nvSpPr>
        <dsp:cNvPr id="0" name=""/>
        <dsp:cNvSpPr/>
      </dsp:nvSpPr>
      <dsp:spPr>
        <a:xfrm>
          <a:off x="6502225" y="2275128"/>
          <a:ext cx="1843593" cy="1421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Pre-configured environment</a:t>
          </a:r>
        </a:p>
        <a:p>
          <a:pPr marL="0" lvl="0" indent="0" algn="ctr" defTabSz="488950">
            <a:lnSpc>
              <a:spcPct val="90000"/>
            </a:lnSpc>
            <a:spcBef>
              <a:spcPct val="0"/>
            </a:spcBef>
            <a:spcAft>
              <a:spcPct val="35000"/>
            </a:spcAft>
            <a:buNone/>
          </a:pPr>
          <a:r>
            <a:rPr lang="en-US" sz="1100" kern="1200"/>
            <a:t>Fully hosted environments – Primarily SMB</a:t>
          </a:r>
        </a:p>
        <a:p>
          <a:pPr marL="0" lvl="0" indent="0" algn="ctr" defTabSz="488950">
            <a:lnSpc>
              <a:spcPct val="90000"/>
            </a:lnSpc>
            <a:spcBef>
              <a:spcPct val="0"/>
            </a:spcBef>
            <a:spcAft>
              <a:spcPct val="35000"/>
            </a:spcAft>
            <a:buNone/>
          </a:pPr>
          <a:r>
            <a:rPr lang="en-US" sz="1100" kern="1200"/>
            <a:t>DIB cloud shared enclaves – Aligned to Mission or Prime supply chain</a:t>
          </a:r>
        </a:p>
        <a:p>
          <a:pPr marL="0" lvl="0" indent="0" algn="ctr" defTabSz="488950">
            <a:lnSpc>
              <a:spcPct val="90000"/>
            </a:lnSpc>
            <a:spcBef>
              <a:spcPct val="0"/>
            </a:spcBef>
            <a:spcAft>
              <a:spcPct val="35000"/>
            </a:spcAft>
            <a:buNone/>
          </a:pPr>
          <a:r>
            <a:rPr lang="en-US" sz="1100" kern="1200"/>
            <a:t>Segmented environments – Isolated business units</a:t>
          </a:r>
        </a:p>
      </dsp:txBody>
      <dsp:txXfrm>
        <a:off x="6502225" y="2275128"/>
        <a:ext cx="1843593" cy="1421771"/>
      </dsp:txXfrm>
    </dsp:sp>
    <dsp:sp modelId="{83AA0BFE-C01A-49BF-99B9-FD7CF59807FA}">
      <dsp:nvSpPr>
        <dsp:cNvPr id="0" name=""/>
        <dsp:cNvSpPr/>
      </dsp:nvSpPr>
      <dsp:spPr>
        <a:xfrm>
          <a:off x="9267616" y="655644"/>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C8DAE3-D503-4DD1-9426-A677C811F929}">
      <dsp:nvSpPr>
        <dsp:cNvPr id="0" name=""/>
        <dsp:cNvSpPr/>
      </dsp:nvSpPr>
      <dsp:spPr>
        <a:xfrm>
          <a:off x="8668448" y="1431676"/>
          <a:ext cx="1843593" cy="782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Scaffolding </a:t>
          </a:r>
          <a:br>
            <a:rPr lang="en-US" sz="1400" kern="1200"/>
          </a:br>
          <a:r>
            <a:rPr lang="en-US" sz="1400" kern="1200"/>
            <a:t>for partners to build managed solutions on</a:t>
          </a:r>
        </a:p>
      </dsp:txBody>
      <dsp:txXfrm>
        <a:off x="8668448" y="1431676"/>
        <a:ext cx="1843593" cy="782627"/>
      </dsp:txXfrm>
    </dsp:sp>
    <dsp:sp modelId="{F8F4E958-30CA-4892-B3B8-E04EC7F172CD}">
      <dsp:nvSpPr>
        <dsp:cNvPr id="0" name=""/>
        <dsp:cNvSpPr/>
      </dsp:nvSpPr>
      <dsp:spPr>
        <a:xfrm>
          <a:off x="8668448" y="2275128"/>
          <a:ext cx="1843593" cy="142177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08E3E-D06B-4DE0-821E-889275D535E2}">
      <dsp:nvSpPr>
        <dsp:cNvPr id="0" name=""/>
        <dsp:cNvSpPr/>
      </dsp:nvSpPr>
      <dsp:spPr>
        <a:xfrm>
          <a:off x="79887" y="151300"/>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65447-166D-415B-94C3-0C2B95893C01}">
      <dsp:nvSpPr>
        <dsp:cNvPr id="0" name=""/>
        <dsp:cNvSpPr/>
      </dsp:nvSpPr>
      <dsp:spPr>
        <a:xfrm>
          <a:off x="268241" y="339655"/>
          <a:ext cx="520217" cy="520217"/>
        </a:xfrm>
        <a:prstGeom prst="rect">
          <a:avLst/>
        </a:prstGeom>
        <a:blipFill>
          <a:blip xmlns:r="http://schemas.openxmlformats.org/officeDocument/2006/relationships" r:embed="rId1"/>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8E568A-3F37-4A4C-B6EB-3F4649FF6059}">
      <dsp:nvSpPr>
        <dsp:cNvPr id="0" name=""/>
        <dsp:cNvSpPr/>
      </dsp:nvSpPr>
      <dsp:spPr>
        <a:xfrm>
          <a:off x="1169011" y="151300"/>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2"/>
            </a:rPr>
            <a:t>Reciprocity &amp; Inheritance</a:t>
          </a:r>
          <a:endParaRPr lang="en-US" sz="1700" kern="1200"/>
        </a:p>
      </dsp:txBody>
      <dsp:txXfrm>
        <a:off x="1169011" y="151300"/>
        <a:ext cx="2114182" cy="896925"/>
      </dsp:txXfrm>
    </dsp:sp>
    <dsp:sp modelId="{BF9A22D3-24D5-4CEB-8149-57B0066109E3}">
      <dsp:nvSpPr>
        <dsp:cNvPr id="0" name=""/>
        <dsp:cNvSpPr/>
      </dsp:nvSpPr>
      <dsp:spPr>
        <a:xfrm>
          <a:off x="3651574" y="151300"/>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3084AB-8AD8-4810-9248-36F589D27583}">
      <dsp:nvSpPr>
        <dsp:cNvPr id="0" name=""/>
        <dsp:cNvSpPr/>
      </dsp:nvSpPr>
      <dsp:spPr>
        <a:xfrm>
          <a:off x="3839928" y="339655"/>
          <a:ext cx="520217" cy="520217"/>
        </a:xfrm>
        <a:prstGeom prst="rect">
          <a:avLst/>
        </a:prstGeom>
        <a:blipFill>
          <a:blip xmlns:r="http://schemas.openxmlformats.org/officeDocument/2006/relationships" r:embed="rId3"/>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4F52D7-CBE2-4E48-BE3C-642B48FA222D}">
      <dsp:nvSpPr>
        <dsp:cNvPr id="0" name=""/>
        <dsp:cNvSpPr/>
      </dsp:nvSpPr>
      <dsp:spPr>
        <a:xfrm>
          <a:off x="4740698" y="151300"/>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4"/>
            </a:rPr>
            <a:t>Microsoft Product Placemat for CMMC</a:t>
          </a:r>
          <a:endParaRPr lang="en-US" sz="1700" kern="1200"/>
        </a:p>
      </dsp:txBody>
      <dsp:txXfrm>
        <a:off x="4740698" y="151300"/>
        <a:ext cx="2114182" cy="896925"/>
      </dsp:txXfrm>
    </dsp:sp>
    <dsp:sp modelId="{F1FA8D82-D889-495A-9A60-2CB2EE1E2987}">
      <dsp:nvSpPr>
        <dsp:cNvPr id="0" name=""/>
        <dsp:cNvSpPr/>
      </dsp:nvSpPr>
      <dsp:spPr>
        <a:xfrm>
          <a:off x="7223261" y="151300"/>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D4126-BDB4-4578-B4FA-3F9BA930B91B}">
      <dsp:nvSpPr>
        <dsp:cNvPr id="0" name=""/>
        <dsp:cNvSpPr/>
      </dsp:nvSpPr>
      <dsp:spPr>
        <a:xfrm>
          <a:off x="7411616" y="339655"/>
          <a:ext cx="520217" cy="52021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BF026-D524-4BC1-AEEB-C77FC82D8E07}">
      <dsp:nvSpPr>
        <dsp:cNvPr id="0" name=""/>
        <dsp:cNvSpPr/>
      </dsp:nvSpPr>
      <dsp:spPr>
        <a:xfrm>
          <a:off x="8312386" y="151300"/>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7"/>
            </a:rPr>
            <a:t>Azure Sentinel:  </a:t>
          </a:r>
          <a:br>
            <a:rPr lang="en-US" sz="1700" kern="1200">
              <a:hlinkClick xmlns:r="http://schemas.openxmlformats.org/officeDocument/2006/relationships" r:id="rId7"/>
            </a:rPr>
          </a:br>
          <a:r>
            <a:rPr lang="en-US" sz="1700" kern="1200">
              <a:hlinkClick xmlns:r="http://schemas.openxmlformats.org/officeDocument/2006/relationships" r:id="rId7"/>
            </a:rPr>
            <a:t>CMMC Workbook</a:t>
          </a:r>
          <a:endParaRPr lang="en-US" sz="1700" kern="1200"/>
        </a:p>
      </dsp:txBody>
      <dsp:txXfrm>
        <a:off x="8312386" y="151300"/>
        <a:ext cx="2114182" cy="896925"/>
      </dsp:txXfrm>
    </dsp:sp>
    <dsp:sp modelId="{80CE46B1-BBF9-43CE-BB29-82D61403637C}">
      <dsp:nvSpPr>
        <dsp:cNvPr id="0" name=""/>
        <dsp:cNvSpPr/>
      </dsp:nvSpPr>
      <dsp:spPr>
        <a:xfrm>
          <a:off x="79887" y="1819249"/>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50D0D2-B31F-4042-AA42-516D570B2970}">
      <dsp:nvSpPr>
        <dsp:cNvPr id="0" name=""/>
        <dsp:cNvSpPr/>
      </dsp:nvSpPr>
      <dsp:spPr>
        <a:xfrm>
          <a:off x="268241" y="2007603"/>
          <a:ext cx="520217" cy="520217"/>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EFCEEF-7462-4F54-ADDA-9B0CE80944F9}">
      <dsp:nvSpPr>
        <dsp:cNvPr id="0" name=""/>
        <dsp:cNvSpPr/>
      </dsp:nvSpPr>
      <dsp:spPr>
        <a:xfrm>
          <a:off x="1169011" y="1819249"/>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10"/>
            </a:rPr>
            <a:t>STIG Automation</a:t>
          </a:r>
          <a:endParaRPr lang="en-US" sz="1700" kern="1200"/>
        </a:p>
      </dsp:txBody>
      <dsp:txXfrm>
        <a:off x="1169011" y="1819249"/>
        <a:ext cx="2114182" cy="896925"/>
      </dsp:txXfrm>
    </dsp:sp>
    <dsp:sp modelId="{F53A058E-85C6-42F6-A049-4B6F2CE29D8E}">
      <dsp:nvSpPr>
        <dsp:cNvPr id="0" name=""/>
        <dsp:cNvSpPr/>
      </dsp:nvSpPr>
      <dsp:spPr>
        <a:xfrm>
          <a:off x="3651574" y="1819249"/>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0917A9-D8E2-42EA-9386-4EDAF4669EFB}">
      <dsp:nvSpPr>
        <dsp:cNvPr id="0" name=""/>
        <dsp:cNvSpPr/>
      </dsp:nvSpPr>
      <dsp:spPr>
        <a:xfrm>
          <a:off x="3839928" y="2007603"/>
          <a:ext cx="520217" cy="52021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62C40B-7D47-480C-93FD-5C3534717EA0}">
      <dsp:nvSpPr>
        <dsp:cNvPr id="0" name=""/>
        <dsp:cNvSpPr/>
      </dsp:nvSpPr>
      <dsp:spPr>
        <a:xfrm>
          <a:off x="4740698" y="1819249"/>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13"/>
            </a:rPr>
            <a:t>Compliance Manager CMMC Levels 1-5 Assessment Templates</a:t>
          </a:r>
          <a:endParaRPr lang="en-US" sz="1700" kern="1200"/>
        </a:p>
      </dsp:txBody>
      <dsp:txXfrm>
        <a:off x="4740698" y="1819249"/>
        <a:ext cx="2114182" cy="896925"/>
      </dsp:txXfrm>
    </dsp:sp>
    <dsp:sp modelId="{AA4E28F7-DBCD-4904-93B6-2BF0D43B0FEA}">
      <dsp:nvSpPr>
        <dsp:cNvPr id="0" name=""/>
        <dsp:cNvSpPr/>
      </dsp:nvSpPr>
      <dsp:spPr>
        <a:xfrm>
          <a:off x="7223261" y="1819249"/>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40B622-56E0-4E92-9850-0B916B53E220}">
      <dsp:nvSpPr>
        <dsp:cNvPr id="0" name=""/>
        <dsp:cNvSpPr/>
      </dsp:nvSpPr>
      <dsp:spPr>
        <a:xfrm>
          <a:off x="7411616" y="2007603"/>
          <a:ext cx="520217" cy="520217"/>
        </a:xfrm>
        <a:prstGeom prst="rect">
          <a:avLst/>
        </a:prstGeom>
        <a:blipFill>
          <a:blip xmlns:r="http://schemas.openxmlformats.org/officeDocument/2006/relationships" r:embed="rId14"/>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945650-4ACC-4685-B2B6-77363BEF812F}">
      <dsp:nvSpPr>
        <dsp:cNvPr id="0" name=""/>
        <dsp:cNvSpPr/>
      </dsp:nvSpPr>
      <dsp:spPr>
        <a:xfrm>
          <a:off x="8312386" y="1819249"/>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dirty="0">
              <a:hlinkClick xmlns:r="http://schemas.openxmlformats.org/officeDocument/2006/relationships" r:id="rId15"/>
            </a:rPr>
            <a:t>Azure Blueprint for CMMC Level 3</a:t>
          </a:r>
          <a:endParaRPr lang="en-US" sz="1700" kern="1200" dirty="0"/>
        </a:p>
      </dsp:txBody>
      <dsp:txXfrm>
        <a:off x="8312386" y="1819249"/>
        <a:ext cx="2114182" cy="896925"/>
      </dsp:txXfrm>
    </dsp:sp>
    <dsp:sp modelId="{3F4036F1-287A-4D10-85E5-315F426C1B18}">
      <dsp:nvSpPr>
        <dsp:cNvPr id="0" name=""/>
        <dsp:cNvSpPr/>
      </dsp:nvSpPr>
      <dsp:spPr>
        <a:xfrm>
          <a:off x="79887" y="3487197"/>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74CDF4-5D3D-4F0F-807E-FE3E698047A8}">
      <dsp:nvSpPr>
        <dsp:cNvPr id="0" name=""/>
        <dsp:cNvSpPr/>
      </dsp:nvSpPr>
      <dsp:spPr>
        <a:xfrm>
          <a:off x="268241" y="3675551"/>
          <a:ext cx="520217" cy="520217"/>
        </a:xfrm>
        <a:prstGeom prst="rect">
          <a:avLst/>
        </a:prstGeom>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43AFB-C88F-4951-B0DB-8CB65BC3A56E}">
      <dsp:nvSpPr>
        <dsp:cNvPr id="0" name=""/>
        <dsp:cNvSpPr/>
      </dsp:nvSpPr>
      <dsp:spPr>
        <a:xfrm>
          <a:off x="1169011" y="3487197"/>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18"/>
            </a:rPr>
            <a:t>Azure Security Benchmark Foundation</a:t>
          </a:r>
          <a:endParaRPr lang="en-US" sz="1700" kern="1200"/>
        </a:p>
      </dsp:txBody>
      <dsp:txXfrm>
        <a:off x="1169011" y="3487197"/>
        <a:ext cx="2114182" cy="896925"/>
      </dsp:txXfrm>
    </dsp:sp>
    <dsp:sp modelId="{7B46FA19-ECED-4E4B-B148-7D23944BD838}">
      <dsp:nvSpPr>
        <dsp:cNvPr id="0" name=""/>
        <dsp:cNvSpPr/>
      </dsp:nvSpPr>
      <dsp:spPr>
        <a:xfrm>
          <a:off x="3651574" y="3487197"/>
          <a:ext cx="896925" cy="896925"/>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7E0FE8-1D14-4949-808E-33FF261A17ED}">
      <dsp:nvSpPr>
        <dsp:cNvPr id="0" name=""/>
        <dsp:cNvSpPr/>
      </dsp:nvSpPr>
      <dsp:spPr>
        <a:xfrm>
          <a:off x="3839928" y="3675551"/>
          <a:ext cx="520217" cy="520217"/>
        </a:xfrm>
        <a:prstGeom prst="rect">
          <a:avLst/>
        </a:prstGeom>
        <a:blipFill>
          <a:blip xmlns:r="http://schemas.openxmlformats.org/officeDocument/2006/relationships" r:embed="rId19">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827F05-78C4-4EA6-AEC8-462D1584D4E9}">
      <dsp:nvSpPr>
        <dsp:cNvPr id="0" name=""/>
        <dsp:cNvSpPr/>
      </dsp:nvSpPr>
      <dsp:spPr>
        <a:xfrm>
          <a:off x="4740698" y="3487197"/>
          <a:ext cx="2114182" cy="8969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hlinkClick xmlns:r="http://schemas.openxmlformats.org/officeDocument/2006/relationships" r:id="rId20"/>
            </a:rPr>
            <a:t>Microsoft Cybersecurity Reference Architecture</a:t>
          </a:r>
          <a:endParaRPr lang="en-US" sz="1700" kern="1200"/>
        </a:p>
      </dsp:txBody>
      <dsp:txXfrm>
        <a:off x="4740698" y="3487197"/>
        <a:ext cx="2114182" cy="89692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62BC18-3DA5-4DF5-8115-076A00277D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Segoe UI Semilight" panose="020B0402040204020203" pitchFamily="34" charset="0"/>
            </a:endParaRPr>
          </a:p>
        </p:txBody>
      </p:sp>
      <p:sp>
        <p:nvSpPr>
          <p:cNvPr id="3" name="Date Placeholder 2">
            <a:extLst>
              <a:ext uri="{FF2B5EF4-FFF2-40B4-BE49-F238E27FC236}">
                <a16:creationId xmlns:a16="http://schemas.microsoft.com/office/drawing/2014/main" id="{3E19C96C-BAAD-4E53-ACCB-4B90C946DE7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548A24-C56A-4BE0-9172-DA36F384F868}" type="datetimeFigureOut">
              <a:rPr lang="en-US" smtClean="0">
                <a:latin typeface="Segoe UI Semilight" panose="020B0402040204020203" pitchFamily="34" charset="0"/>
              </a:rPr>
              <a:t>5/5/2021</a:t>
            </a:fld>
            <a:endParaRPr lang="en-US">
              <a:latin typeface="Segoe UI Semilight" panose="020B0402040204020203" pitchFamily="34" charset="0"/>
            </a:endParaRPr>
          </a:p>
        </p:txBody>
      </p:sp>
      <p:sp>
        <p:nvSpPr>
          <p:cNvPr id="4" name="Footer Placeholder 3">
            <a:extLst>
              <a:ext uri="{FF2B5EF4-FFF2-40B4-BE49-F238E27FC236}">
                <a16:creationId xmlns:a16="http://schemas.microsoft.com/office/drawing/2014/main" id="{A2949BE4-6F9D-4317-ADC6-53E97FD3B2E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Segoe UI Semilight" panose="020B0402040204020203" pitchFamily="34" charset="0"/>
            </a:endParaRPr>
          </a:p>
        </p:txBody>
      </p:sp>
      <p:sp>
        <p:nvSpPr>
          <p:cNvPr id="5" name="Slide Number Placeholder 4">
            <a:extLst>
              <a:ext uri="{FF2B5EF4-FFF2-40B4-BE49-F238E27FC236}">
                <a16:creationId xmlns:a16="http://schemas.microsoft.com/office/drawing/2014/main" id="{888E8C96-695E-4E91-BE0E-6FB5F41F47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937230-8883-4BD5-8454-CD65FE32A05E}" type="slidenum">
              <a:rPr lang="en-US" smtClean="0">
                <a:latin typeface="Segoe UI Semilight" panose="020B0402040204020203" pitchFamily="34" charset="0"/>
              </a:rPr>
              <a:t>‹#›</a:t>
            </a:fld>
            <a:endParaRPr lang="en-US">
              <a:latin typeface="Segoe UI Semilight" panose="020B0402040204020203" pitchFamily="34" charset="0"/>
            </a:endParaRPr>
          </a:p>
        </p:txBody>
      </p:sp>
    </p:spTree>
    <p:extLst>
      <p:ext uri="{BB962C8B-B14F-4D97-AF65-F5344CB8AC3E}">
        <p14:creationId xmlns:p14="http://schemas.microsoft.com/office/powerpoint/2010/main" val="389027776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Segoe UI Semilight" panose="020B0402040204020203" pitchFamily="34"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Segoe UI Semilight" panose="020B0402040204020203" pitchFamily="34" charset="0"/>
              </a:defRPr>
            </a:lvl1pPr>
          </a:lstStyle>
          <a:p>
            <a:fld id="{9546BF17-B81B-4CC5-9795-411921197692}" type="datetimeFigureOut">
              <a:rPr lang="en-US" smtClean="0"/>
              <a:t>5/5/2021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Segoe UI Semilight" panose="020B0402040204020203"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Segoe UI Semilight" panose="020B0402040204020203" pitchFamily="34" charset="0"/>
              </a:defRPr>
            </a:lvl1pPr>
          </a:lstStyle>
          <a:p>
            <a:fld id="{FE834A1B-EAC7-4819-827C-E68C724B82E9}" type="slidenum">
              <a:rPr lang="en-US" smtClean="0"/>
              <a:pPr/>
              <a:t>‹#›</a:t>
            </a:fld>
            <a:endParaRPr lang="en-US"/>
          </a:p>
        </p:txBody>
      </p:sp>
    </p:spTree>
    <p:extLst>
      <p:ext uri="{BB962C8B-B14F-4D97-AF65-F5344CB8AC3E}">
        <p14:creationId xmlns:p14="http://schemas.microsoft.com/office/powerpoint/2010/main" val="290279731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Segoe UI Semilight" panose="020B0402040204020203" pitchFamily="34" charset="0"/>
        <a:ea typeface="+mn-ea"/>
        <a:cs typeface="+mn-cs"/>
      </a:defRPr>
    </a:lvl1pPr>
    <a:lvl2pPr marL="457200" algn="l" defTabSz="914400" rtl="0" eaLnBrk="1" latinLnBrk="0" hangingPunct="1">
      <a:defRPr sz="1200" kern="1200">
        <a:solidFill>
          <a:schemeClr val="tx1"/>
        </a:solidFill>
        <a:latin typeface="Segoe UI Semilight" panose="020B0402040204020203" pitchFamily="34" charset="0"/>
        <a:ea typeface="+mn-ea"/>
        <a:cs typeface="+mn-cs"/>
      </a:defRPr>
    </a:lvl2pPr>
    <a:lvl3pPr marL="914400" algn="l" defTabSz="914400" rtl="0" eaLnBrk="1" latinLnBrk="0" hangingPunct="1">
      <a:defRPr sz="1200" kern="1200">
        <a:solidFill>
          <a:schemeClr val="tx1"/>
        </a:solidFill>
        <a:latin typeface="Segoe UI Semilight" panose="020B0402040204020203" pitchFamily="34" charset="0"/>
        <a:ea typeface="+mn-ea"/>
        <a:cs typeface="+mn-cs"/>
      </a:defRPr>
    </a:lvl3pPr>
    <a:lvl4pPr marL="1371600" algn="l" defTabSz="914400" rtl="0" eaLnBrk="1" latinLnBrk="0" hangingPunct="1">
      <a:defRPr sz="1200" kern="1200">
        <a:solidFill>
          <a:schemeClr val="tx1"/>
        </a:solidFill>
        <a:latin typeface="Segoe UI Semilight" panose="020B0402040204020203" pitchFamily="34" charset="0"/>
        <a:ea typeface="+mn-ea"/>
        <a:cs typeface="+mn-cs"/>
      </a:defRPr>
    </a:lvl4pPr>
    <a:lvl5pPr marL="1828800" algn="l" defTabSz="914400" rtl="0" eaLnBrk="1" latinLnBrk="0" hangingPunct="1">
      <a:defRPr sz="1200" kern="1200">
        <a:solidFill>
          <a:schemeClr val="tx1"/>
        </a:solidFill>
        <a:latin typeface="Segoe UI Semilight" panose="020B040204020402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zure.microsoft.com/en-us/blog/announcing-new-azure-government-capabilities-for-classified-mission-critical-workload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F97AC7-0919-4CF8-B65E-3326095DE4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3365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Cybersecurity breaches are not theoretical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9852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917864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a:t>Open action items are typically tracked in a POA&amp;M (Plan of Action and Milestones) document.</a:t>
            </a:r>
          </a:p>
          <a:p>
            <a:pPr marL="685800" lvl="1" indent="-228600">
              <a:buFont typeface="+mj-lt"/>
              <a:buAutoNum type="arabicPeriod"/>
            </a:pPr>
            <a:r>
              <a:rPr lang="en-US"/>
              <a:t>POA&amp;M is pronounced “</a:t>
            </a:r>
            <a:r>
              <a:rPr lang="en-US" err="1"/>
              <a:t>poe</a:t>
            </a:r>
            <a:r>
              <a:rPr lang="en-US"/>
              <a:t>–am” – as in Edgar Allen </a:t>
            </a:r>
            <a:r>
              <a:rPr lang="en-US" b="1"/>
              <a:t>Poe</a:t>
            </a:r>
            <a:r>
              <a:rPr lang="en-US" b="0"/>
              <a:t> and I </a:t>
            </a:r>
            <a:r>
              <a:rPr lang="en-US" b="1"/>
              <a:t>am</a:t>
            </a:r>
            <a:r>
              <a:rPr lang="en-US" b="0"/>
              <a:t> hungry</a:t>
            </a:r>
          </a:p>
          <a:p>
            <a:pPr marL="685800" lvl="1" indent="-228600">
              <a:buFont typeface="+mj-lt"/>
              <a:buAutoNum type="arabicPeriod"/>
            </a:pPr>
            <a:r>
              <a:rPr lang="en-US" b="0"/>
              <a:t>The document describes tasks needed in order to meet outstanding compliance requirements</a:t>
            </a:r>
          </a:p>
          <a:p>
            <a:pPr marL="685800" lvl="1" indent="-228600">
              <a:buFont typeface="+mj-lt"/>
              <a:buAutoNum type="arabicPeriod"/>
            </a:pPr>
            <a:r>
              <a:rPr lang="en-US"/>
              <a:t>It is relatively common for companies to have open POA&amp;M items (regardless that they should be closing them in a timely manner)</a:t>
            </a:r>
          </a:p>
          <a:p>
            <a:pPr marL="685800" lvl="1" indent="-228600">
              <a:buFont typeface="+mj-lt"/>
              <a:buAutoNum type="arabicPeriod"/>
            </a:pPr>
            <a:r>
              <a:rPr lang="en-US" b="0"/>
              <a:t>CMMC does </a:t>
            </a:r>
            <a:r>
              <a:rPr lang="en-US" b="1"/>
              <a:t>not</a:t>
            </a:r>
            <a:r>
              <a:rPr lang="en-US" b="0"/>
              <a:t> allow for open items – i.e., companies will likely need to take on work that they may have been holding off for a while due to complexity/costs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411955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a:t>Intent of this slide is to provide a simple, high-level overview of some of the key regulatory/compliance-related elements that are most relevant to our CMMC campaign</a:t>
            </a:r>
          </a:p>
          <a:p>
            <a:pPr marL="228600" lvl="0" indent="-228600">
              <a:buFont typeface="+mj-lt"/>
              <a:buAutoNum type="arabicPeriod"/>
            </a:pPr>
            <a:r>
              <a:rPr lang="en-US"/>
              <a:t>Should not be necessary to be intimately familiar with all the above</a:t>
            </a:r>
          </a:p>
          <a:p>
            <a:pPr marL="228600" lvl="0" indent="-228600">
              <a:buFont typeface="+mj-lt"/>
              <a:buAutoNum type="arabicPeriod"/>
            </a:pPr>
            <a:r>
              <a:rPr lang="en-US"/>
              <a:t>Just need to be familiar with the terms and how they generally fit together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654812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CMMC formally adopted on Nov 30, 2020 as part of an update to DFARS 7012</a:t>
            </a:r>
          </a:p>
          <a:p>
            <a:pPr marL="685800" lvl="1" indent="-228600">
              <a:buFont typeface="+mj-lt"/>
              <a:buAutoNum type="arabicPeriod"/>
            </a:pPr>
            <a:r>
              <a:rPr lang="en-US"/>
              <a:t>https://www.federalregister.gov/documents/2020/09/29/2020-21123/defense-federal-acquisition-regulation-supplement-assessing-contractor-implementation-of</a:t>
            </a:r>
          </a:p>
          <a:p>
            <a:pPr marL="1143000" lvl="2" indent="-228600">
              <a:buFont typeface="+mj-lt"/>
              <a:buAutoNum type="arabicPeriod"/>
            </a:pPr>
            <a:r>
              <a:rPr lang="en-US"/>
              <a:t>Note, this also requires DIBs to record their NIST 800-171 assessment scores in the government’s SPRS system</a:t>
            </a:r>
          </a:p>
          <a:p>
            <a:pPr marL="685800" lvl="1" indent="-228600">
              <a:buFont typeface="+mj-lt"/>
              <a:buAutoNum type="arabicPeriod"/>
            </a:pPr>
            <a:r>
              <a:rPr lang="en-US"/>
              <a:t>Builds upon existing NIST 800-171 by introducing additional practices, 5 levels of maturity, and enforcement via 3</a:t>
            </a:r>
            <a:r>
              <a:rPr lang="en-US" baseline="30000"/>
              <a:t>rd</a:t>
            </a:r>
            <a:r>
              <a:rPr lang="en-US"/>
              <a:t> party audits</a:t>
            </a:r>
          </a:p>
          <a:p>
            <a:pPr marL="1143000" marR="0" lvl="2"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The 3</a:t>
            </a:r>
            <a:r>
              <a:rPr lang="en-US" baseline="30000"/>
              <a:t>rd</a:t>
            </a:r>
            <a:r>
              <a:rPr lang="en-US"/>
              <a:t> party audit is among the most significant aspects of CMMC; previous compliance requirements were more based upon the “honor system”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Applies to any company that stores/handles FCI data</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If a company is 100% COTS (commercial off the shelf) and has no visibility into FCI (and by implication CUI or ITAR), then CMMC is not applicable</a:t>
            </a:r>
          </a:p>
          <a:p>
            <a:pPr marL="228600" lvl="0" indent="-228600">
              <a:buFont typeface="+mj-lt"/>
              <a:buAutoNum type="arabicPeriod"/>
            </a:pPr>
            <a:endParaRPr lang="en-US"/>
          </a:p>
          <a:p>
            <a:pPr marL="228600" indent="-228600">
              <a:buFont typeface="+mj-lt"/>
              <a:buAutoNum type="arabicPeriod"/>
            </a:pPr>
            <a:r>
              <a:rPr lang="en-US"/>
              <a:t>CMMC will rollout over the next 5 years</a:t>
            </a:r>
          </a:p>
          <a:p>
            <a:pPr marL="685800" lvl="1" indent="-228600">
              <a:buFont typeface="+mj-lt"/>
              <a:buAutoNum type="arabicPeriod"/>
            </a:pPr>
            <a:r>
              <a:rPr lang="en-US"/>
              <a:t>Limited pilot contracts in 2021</a:t>
            </a:r>
          </a:p>
          <a:p>
            <a:pPr marL="685800" lvl="1" indent="-228600">
              <a:buFont typeface="+mj-lt"/>
              <a:buAutoNum type="arabicPeriod"/>
            </a:pPr>
            <a:r>
              <a:rPr lang="en-US"/>
              <a:t>New awards begin requiring CMMC in 2022</a:t>
            </a:r>
          </a:p>
          <a:p>
            <a:pPr marL="685800" lvl="1" indent="-228600">
              <a:buFont typeface="+mj-lt"/>
              <a:buAutoNum type="arabicPeriod"/>
            </a:pPr>
            <a:r>
              <a:rPr lang="en-US"/>
              <a:t>And so on till 2025 where expectation is all awards will include it (due to renewals, application of new TOs, etc.)</a:t>
            </a:r>
            <a:br>
              <a:rPr lang="en-US"/>
            </a:br>
            <a:endParaRPr lang="en-US"/>
          </a:p>
          <a:p>
            <a:pPr marL="228600" lvl="0" indent="-228600">
              <a:buFont typeface="+mj-lt"/>
              <a:buAutoNum type="arabicPeriod"/>
            </a:pPr>
            <a:r>
              <a:rPr lang="en-US"/>
              <a:t>Applies to all primes and their subs contracting with the DoD</a:t>
            </a:r>
          </a:p>
          <a:p>
            <a:pPr marL="685800" lvl="1" indent="-228600">
              <a:buFont typeface="+mj-lt"/>
              <a:buAutoNum type="arabicPeriod"/>
            </a:pPr>
            <a:r>
              <a:rPr lang="en-US"/>
              <a:t>“Flow down” requirements mean prime contractors are expected to apply relevant CMMC requirements to their sub contractors, all the way down the supply chain</a:t>
            </a:r>
          </a:p>
          <a:p>
            <a:pPr marL="685800" lvl="1" indent="-228600">
              <a:buFont typeface="+mj-lt"/>
              <a:buAutoNum type="arabicPeriod"/>
            </a:pPr>
            <a:r>
              <a:rPr lang="en-US"/>
              <a:t>Estimate </a:t>
            </a:r>
            <a:r>
              <a:rPr lang="en-US" b="1"/>
              <a:t>50K</a:t>
            </a:r>
            <a:r>
              <a:rPr lang="en-US" b="0"/>
              <a:t> of the 350K will be CMMC level 3 (which makes them strong candidates to move to the cloud)</a:t>
            </a:r>
            <a:endParaRPr lang="en-US"/>
          </a:p>
          <a:p>
            <a:pPr marL="228600" lvl="0" indent="-228600">
              <a:buFont typeface="+mj-lt"/>
              <a:buAutoNum type="arabicPeriod"/>
            </a:pPr>
            <a:endParaRPr lang="en-US"/>
          </a:p>
          <a:p>
            <a:pPr marL="228600" lvl="0" indent="-228600">
              <a:buFont typeface="+mj-lt"/>
              <a:buAutoNum type="arabicPeriod"/>
            </a:pPr>
            <a:r>
              <a:rPr lang="en-US"/>
              <a:t>DIBs will be audited via certified 3</a:t>
            </a:r>
            <a:r>
              <a:rPr lang="en-US" baseline="30000"/>
              <a:t>rd</a:t>
            </a:r>
            <a:r>
              <a:rPr lang="en-US"/>
              <a:t> party assessor organizations (C3PAOs) to validate compliance</a:t>
            </a:r>
          </a:p>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564180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b="0" i="0"/>
              <a:t>Maturity model is meant to span people, process, and technology</a:t>
            </a:r>
          </a:p>
          <a:p>
            <a:pPr marL="228600" indent="-228600">
              <a:buFont typeface="+mj-lt"/>
              <a:buAutoNum type="arabicPeriod"/>
            </a:pPr>
            <a:r>
              <a:rPr lang="en-US" b="0" i="0"/>
              <a:t>Continuous (not a one-time or periodic concern)</a:t>
            </a:r>
          </a:p>
          <a:p>
            <a:pPr marL="685800" lvl="1" indent="-228600">
              <a:buFont typeface="+mj-lt"/>
              <a:buAutoNum type="arabicPeriod"/>
            </a:pPr>
            <a:r>
              <a:rPr lang="en-US" b="0" i="0"/>
              <a:t>Need to integrate this as a core part of doing business with the DoD (and government in general)</a:t>
            </a:r>
          </a:p>
          <a:p>
            <a:pPr marL="228600" lvl="0" indent="-228600">
              <a:buFont typeface="+mj-lt"/>
              <a:buAutoNum type="arabicPeriod"/>
            </a:pPr>
            <a:endParaRPr lang="en-US" b="0" i="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B6B2C7-2BE9-4FDC-B67A-E13BAD6698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031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a:t>Levels 2 and 4 are considered transitional levels. It’s not expected that contracts will require them. They will instead prescribe levels 1, 3, or 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4203412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82" b="1" i="1" kern="1200">
                <a:solidFill>
                  <a:schemeClr val="tx1"/>
                </a:solidFill>
                <a:effectLst/>
                <a:latin typeface="Segoe UI Light" pitchFamily="34" charset="0"/>
                <a:ea typeface="+mn-ea"/>
                <a:cs typeface="+mn-cs"/>
              </a:rPr>
              <a:t>Slide guidance: </a:t>
            </a:r>
            <a:r>
              <a:rPr lang="en-US" sz="882" i="1" kern="1200">
                <a:solidFill>
                  <a:schemeClr val="tx1"/>
                </a:solidFill>
                <a:effectLst/>
                <a:latin typeface="Segoe UI Light" pitchFamily="34" charset="0"/>
                <a:ea typeface="+mn-ea"/>
                <a:cs typeface="+mn-cs"/>
              </a:rPr>
              <a:t>Optional slide if you want to go deeper into the shared responsibility model.</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When customers leverage only on-premises IT infrastructure, they have complete responsibility to protect the data and to implement the controls necessary to be compliant with applicable regulatory standards. </a:t>
            </a:r>
          </a:p>
          <a:p>
            <a:endParaRPr lang="en-US" sz="882"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Light" pitchFamily="34" charset="0"/>
                <a:ea typeface="+mn-ea"/>
                <a:cs typeface="+mn-cs"/>
              </a:rPr>
              <a:t>Customers using cloud services lessen their burden (sometimes considerably) because the cloud represents a shared responsibility between the customer and the cloud service provider. For example, if you use SaaS like Microsoft 365 or Office 365, Microsoft helps you take care of majority of the controls including physical infrastructure and networking, so customers don’t need to spend resources building their own datacenter or setting up network controls. </a:t>
            </a:r>
            <a:r>
              <a:rPr lang="en-US" sz="882" kern="1200">
                <a:solidFill>
                  <a:schemeClr val="tx1"/>
                </a:solidFill>
                <a:effectLst/>
                <a:latin typeface="Segoe UI Light" pitchFamily="34" charset="0"/>
                <a:ea typeface="+mn-ea"/>
                <a:cs typeface="+mn-cs"/>
              </a:rPr>
              <a:t> Work with us and we will begin by guiding you on what matters for your compliance when working with the DoD.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&lt;click to next slide&gt;</a:t>
            </a: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1650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21</a:t>
            </a:fld>
            <a:endParaRPr lang="en-US"/>
          </a:p>
        </p:txBody>
      </p:sp>
    </p:spTree>
    <p:extLst>
      <p:ext uri="{BB962C8B-B14F-4D97-AF65-F5344CB8AC3E}">
        <p14:creationId xmlns:p14="http://schemas.microsoft.com/office/powerpoint/2010/main" val="585150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203414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015179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673840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a:t>Open action items are typically tracked in a POA&amp;M (Plan of Action and Milestones) document.</a:t>
            </a:r>
          </a:p>
          <a:p>
            <a:pPr marL="685800" lvl="1" indent="-228600">
              <a:buFont typeface="+mj-lt"/>
              <a:buAutoNum type="arabicPeriod"/>
            </a:pPr>
            <a:r>
              <a:rPr lang="en-US"/>
              <a:t>POA&amp;M is pronounced “</a:t>
            </a:r>
            <a:r>
              <a:rPr lang="en-US" err="1"/>
              <a:t>poe</a:t>
            </a:r>
            <a:r>
              <a:rPr lang="en-US"/>
              <a:t>–am” – as in Edgar Allen </a:t>
            </a:r>
            <a:r>
              <a:rPr lang="en-US" b="1"/>
              <a:t>Poe</a:t>
            </a:r>
            <a:r>
              <a:rPr lang="en-US" b="0"/>
              <a:t> and I </a:t>
            </a:r>
            <a:r>
              <a:rPr lang="en-US" b="1"/>
              <a:t>am</a:t>
            </a:r>
            <a:r>
              <a:rPr lang="en-US" b="0"/>
              <a:t> hungry</a:t>
            </a:r>
          </a:p>
          <a:p>
            <a:pPr marL="685800" lvl="1" indent="-228600">
              <a:buFont typeface="+mj-lt"/>
              <a:buAutoNum type="arabicPeriod"/>
            </a:pPr>
            <a:r>
              <a:rPr lang="en-US" b="0"/>
              <a:t>The document describes tasks needed in order to meet outstanding compliance requirements</a:t>
            </a:r>
          </a:p>
          <a:p>
            <a:pPr marL="685800" lvl="1" indent="-228600">
              <a:buFont typeface="+mj-lt"/>
              <a:buAutoNum type="arabicPeriod"/>
            </a:pPr>
            <a:r>
              <a:rPr lang="en-US"/>
              <a:t>It is relatively common for companies to have open POA&amp;M items (regardless that they should be closing them in a timely manner)</a:t>
            </a:r>
          </a:p>
          <a:p>
            <a:pPr marL="685800" lvl="1" indent="-228600">
              <a:buFont typeface="+mj-lt"/>
              <a:buAutoNum type="arabicPeriod"/>
            </a:pPr>
            <a:r>
              <a:rPr lang="en-US" b="0"/>
              <a:t>CMMC does </a:t>
            </a:r>
            <a:r>
              <a:rPr lang="en-US" b="1"/>
              <a:t>not</a:t>
            </a:r>
            <a:r>
              <a:rPr lang="en-US" b="0"/>
              <a:t> allow for open items – i.e., companies will likely need to take on work that they may have been holding off for a while due to complexity/costs</a:t>
            </a:r>
          </a:p>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363430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Identified target DIBs via publicly accessible US government spending data</a:t>
            </a:r>
          </a:p>
          <a:p>
            <a:pPr marL="685800" lvl="1" indent="-228600">
              <a:buFont typeface="+mj-lt"/>
              <a:buAutoNum type="arabicPeriod"/>
            </a:pPr>
            <a:r>
              <a:rPr lang="en-US"/>
              <a:t>https://www.usaspending.gov/</a:t>
            </a:r>
          </a:p>
          <a:p>
            <a:pPr marL="685800" lvl="1" indent="-228600">
              <a:buFont typeface="+mj-lt"/>
              <a:buAutoNum type="arabicPeriod"/>
            </a:pPr>
            <a:r>
              <a:rPr lang="en-US"/>
              <a:t>Identified prime and sub contractor awardees in FY20 as of mid-Jan 2021</a:t>
            </a:r>
          </a:p>
          <a:p>
            <a:pPr marL="1143000" lvl="2" indent="-228600">
              <a:buFont typeface="+mj-lt"/>
              <a:buAutoNum type="arabicPeriod"/>
            </a:pPr>
            <a:r>
              <a:rPr lang="en-US"/>
              <a:t>11,184 awardees</a:t>
            </a:r>
          </a:p>
          <a:p>
            <a:pPr marL="685800" lvl="1" indent="-228600">
              <a:buFont typeface="+mj-lt"/>
              <a:buAutoNum type="arabicPeriod"/>
            </a:pPr>
            <a:r>
              <a:rPr lang="en-US"/>
              <a:t>Matched against MS sales data to identify</a:t>
            </a:r>
          </a:p>
          <a:p>
            <a:pPr marL="1143000" lvl="2" indent="-228600">
              <a:buFont typeface="+mj-lt"/>
              <a:buAutoNum type="arabicPeriod"/>
            </a:pPr>
            <a:r>
              <a:rPr lang="en-US"/>
              <a:t>Any managed accounts, already in a sales motion, or part of no-contact list were removed</a:t>
            </a:r>
          </a:p>
          <a:p>
            <a:pPr marL="1143000" lvl="2" indent="-228600">
              <a:buFont typeface="+mj-lt"/>
              <a:buAutoNum type="arabicPeriod"/>
            </a:pPr>
            <a:r>
              <a:rPr lang="en-US" b="1"/>
              <a:t>9,336 remained available to contact</a:t>
            </a:r>
            <a:endParaRPr lang="en-US" b="0"/>
          </a:p>
          <a:p>
            <a:pPr marL="685800" lvl="1" indent="-228600">
              <a:buFont typeface="+mj-lt"/>
              <a:buAutoNum type="arabicPeriod"/>
            </a:pPr>
            <a:r>
              <a:rPr lang="en-US"/>
              <a:t>Of the 9,336:</a:t>
            </a:r>
          </a:p>
          <a:p>
            <a:pPr marL="1143000" lvl="2" indent="-228600">
              <a:buFont typeface="+mj-lt"/>
              <a:buAutoNum type="arabicPeriod"/>
            </a:pPr>
            <a:r>
              <a:rPr lang="en-US"/>
              <a:t>2,729 matched as unmanaged SMBs</a:t>
            </a:r>
          </a:p>
          <a:p>
            <a:pPr marL="1600200" lvl="3" indent="-228600">
              <a:buFont typeface="+mj-lt"/>
              <a:buAutoNum type="arabicPeriod"/>
            </a:pPr>
            <a:r>
              <a:rPr lang="en-US"/>
              <a:t>Higher confidence</a:t>
            </a:r>
          </a:p>
          <a:p>
            <a:pPr marL="1600200" lvl="3" indent="-228600">
              <a:buFont typeface="+mj-lt"/>
              <a:buAutoNum type="arabicPeriod"/>
            </a:pPr>
            <a:r>
              <a:rPr lang="en-US"/>
              <a:t>Able to identify incumbent partners</a:t>
            </a:r>
          </a:p>
          <a:p>
            <a:pPr marL="1143000" lvl="2" indent="-228600">
              <a:buFont typeface="+mj-lt"/>
              <a:buAutoNum type="arabicPeriod"/>
            </a:pPr>
            <a:r>
              <a:rPr lang="en-US"/>
              <a:t>6,607 un-matched = not in MS sales however could be a broader type of customer</a:t>
            </a:r>
          </a:p>
          <a:p>
            <a:pPr marL="685800" lvl="1" indent="-228600">
              <a:buFont typeface="+mj-lt"/>
              <a:buAutoNum type="arabicPeriod"/>
            </a:pPr>
            <a:endParaRPr lang="en-US"/>
          </a:p>
          <a:p>
            <a:pPr marL="1143000" lvl="2"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34A1B-EAC7-4819-827C-E68C724B82E9}"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345349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28</a:t>
            </a:fld>
            <a:endParaRPr lang="en-US"/>
          </a:p>
        </p:txBody>
      </p:sp>
    </p:spTree>
    <p:extLst>
      <p:ext uri="{BB962C8B-B14F-4D97-AF65-F5344CB8AC3E}">
        <p14:creationId xmlns:p14="http://schemas.microsoft.com/office/powerpoint/2010/main" val="4133838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792506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i="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5/5/2021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9724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i="0"/>
              <a:t>Easy Button = Microsoft Cloud</a:t>
            </a:r>
          </a:p>
          <a:p>
            <a:pPr marL="171450" lvl="0" indent="-171450">
              <a:buFont typeface="Arial" panose="020B0604020202020204" pitchFamily="34" charset="0"/>
              <a:buChar char="•"/>
            </a:pPr>
            <a:r>
              <a:rPr lang="en-US" b="0" i="0"/>
              <a:t>Reciprocity where adoption of Azure and M365 includes inherited controls</a:t>
            </a:r>
          </a:p>
          <a:p>
            <a:pPr marL="384432" lvl="1" indent="-171450">
              <a:buFont typeface="Arial" panose="020B0604020202020204" pitchFamily="34" charset="0"/>
              <a:buChar char="•"/>
            </a:pPr>
            <a:r>
              <a:rPr lang="en-US" b="0" i="0"/>
              <a:t>Certified by C3PAO’s</a:t>
            </a:r>
          </a:p>
          <a:p>
            <a:pPr marL="171450" lvl="0" indent="-171450">
              <a:buFont typeface="Arial" panose="020B0604020202020204" pitchFamily="34" charset="0"/>
              <a:buChar char="•"/>
            </a:pPr>
            <a:endParaRPr lang="en-US" b="0" i="0"/>
          </a:p>
          <a:p>
            <a:pPr marL="171450" lvl="0" indent="-171450">
              <a:buFont typeface="Arial" panose="020B0604020202020204" pitchFamily="34" charset="0"/>
              <a:buChar char="•"/>
            </a:pPr>
            <a:r>
              <a:rPr lang="en-US" b="0" i="0"/>
              <a:t>Microsoft is a complete cloud solution</a:t>
            </a:r>
          </a:p>
          <a:p>
            <a:pPr marL="384432" lvl="1" indent="-171450">
              <a:buFont typeface="Arial" panose="020B0604020202020204" pitchFamily="34" charset="0"/>
              <a:buChar char="•"/>
            </a:pPr>
            <a:r>
              <a:rPr lang="en-US" b="0" i="0"/>
              <a:t>IaaS, PaaS, SaaS</a:t>
            </a:r>
          </a:p>
          <a:p>
            <a:pPr marL="384432" lvl="1" indent="-171450">
              <a:buFont typeface="Arial" panose="020B0604020202020204" pitchFamily="34" charset="0"/>
              <a:buChar char="•"/>
            </a:pPr>
            <a:r>
              <a:rPr lang="en-US" b="0" i="0"/>
              <a:t>No need to cobble together disparate solutions</a:t>
            </a:r>
          </a:p>
          <a:p>
            <a:pPr marL="171450" lvl="0" indent="-171450">
              <a:buFont typeface="Arial" panose="020B0604020202020204" pitchFamily="34" charset="0"/>
              <a:buChar char="•"/>
            </a:pPr>
            <a:endParaRPr lang="en-US" b="0" i="0"/>
          </a:p>
          <a:p>
            <a:pPr marL="171450" lvl="0" indent="-171450">
              <a:buFont typeface="Arial" panose="020B0604020202020204" pitchFamily="34" charset="0"/>
              <a:buChar char="•"/>
            </a:pPr>
            <a:r>
              <a:rPr lang="en-US" b="0" i="0"/>
              <a:t>Comprehensive reference architectures and blueprints</a:t>
            </a:r>
          </a:p>
          <a:p>
            <a:pPr marL="0" lvl="0" indent="0">
              <a:buFont typeface="Arial" panose="020B0604020202020204" pitchFamily="34" charset="0"/>
              <a:buNone/>
            </a:pPr>
            <a:endParaRPr lang="en-US" b="0" i="0"/>
          </a:p>
          <a:p>
            <a:pPr marL="0" lvl="0" indent="0">
              <a:buFont typeface="Arial" panose="020B0604020202020204" pitchFamily="34" charset="0"/>
              <a:buNone/>
            </a:pPr>
            <a:r>
              <a:rPr lang="en-US" b="1" i="0"/>
              <a:t>Managed Service Providers</a:t>
            </a:r>
          </a:p>
          <a:p>
            <a:pPr marL="171450" lvl="0" indent="-171450">
              <a:buFont typeface="Arial" panose="020B0604020202020204" pitchFamily="34" charset="0"/>
              <a:buChar char="•"/>
            </a:pPr>
            <a:r>
              <a:rPr lang="en-US" b="0" i="0"/>
              <a:t>Scale play by arming/enabling partners to go after the thousands of small DIB companies that can’t do this on their own</a:t>
            </a:r>
          </a:p>
          <a:p>
            <a:pPr marL="384432" lvl="1" indent="-171450">
              <a:buFont typeface="Arial" panose="020B0604020202020204" pitchFamily="34" charset="0"/>
              <a:buChar char="•"/>
            </a:pPr>
            <a:r>
              <a:rPr lang="en-US" b="0" i="0"/>
              <a:t>DIBs with ten’s of employees or generally &lt;500 employees</a:t>
            </a:r>
          </a:p>
          <a:p>
            <a:pPr marL="384432" lvl="1" indent="-171450">
              <a:buFont typeface="Arial" panose="020B0604020202020204" pitchFamily="34" charset="0"/>
              <a:buChar char="•"/>
            </a:pPr>
            <a:r>
              <a:rPr lang="en-US" b="0" i="0"/>
              <a:t>Don’t have dedicated IT/cybersecurity staff</a:t>
            </a:r>
          </a:p>
          <a:p>
            <a:pPr marL="384432" lvl="1" indent="-171450">
              <a:buFont typeface="Arial" panose="020B0604020202020204" pitchFamily="34" charset="0"/>
              <a:buChar char="•"/>
            </a:pPr>
            <a:r>
              <a:rPr lang="en-US" b="0" i="0"/>
              <a:t>May have limited cloud presence</a:t>
            </a:r>
          </a:p>
          <a:p>
            <a:pPr marL="499521" lvl="2" indent="-171450">
              <a:buFont typeface="Arial" panose="020B0604020202020204" pitchFamily="34" charset="0"/>
              <a:buChar char="•"/>
            </a:pPr>
            <a:r>
              <a:rPr lang="en-US" b="1" i="0"/>
              <a:t>Great candidates for a partner to modernize their companies by moving to the Microsoft cloud</a:t>
            </a:r>
          </a:p>
          <a:p>
            <a:pPr marL="171450" lvl="0" indent="-171450">
              <a:buFont typeface="Arial" panose="020B0604020202020204" pitchFamily="34" charset="0"/>
              <a:buChar char="•"/>
            </a:pPr>
            <a:r>
              <a:rPr lang="en-US" b="0" i="0"/>
              <a:t>Host/managed on behalf of the small DIBs </a:t>
            </a:r>
            <a:r>
              <a:rPr lang="en-US" b="1" i="0"/>
              <a:t>using the Microsoft cloud</a:t>
            </a:r>
          </a:p>
          <a:p>
            <a:pPr marL="171450" lvl="0" indent="-171450">
              <a:buFont typeface="Arial" panose="020B0604020202020204" pitchFamily="34" charset="0"/>
              <a:buChar char="•"/>
            </a:pPr>
            <a:r>
              <a:rPr lang="en-US" b="0" i="0"/>
              <a:t>Win-win… we showcase partners via the marketplace, https://aka.ms/azuregovdocs, etc.</a:t>
            </a:r>
          </a:p>
          <a:p>
            <a:pPr marL="384432" lvl="1" indent="-171450">
              <a:buFont typeface="Arial" panose="020B0604020202020204" pitchFamily="34" charset="0"/>
              <a:buChar char="•"/>
            </a:pPr>
            <a:r>
              <a:rPr lang="en-US" b="0" i="0"/>
              <a:t>Potentially enable a Compliance or Cybersecurity-like partner specialization</a:t>
            </a:r>
          </a:p>
          <a:p>
            <a:pPr marL="384432" lvl="1" indent="-171450">
              <a:buFont typeface="Arial" panose="020B0604020202020204" pitchFamily="34" charset="0"/>
              <a:buChar char="•"/>
            </a:pPr>
            <a:endParaRPr lang="en-US" b="0" i="0"/>
          </a:p>
          <a:p>
            <a:pPr marL="0" lvl="0" indent="0">
              <a:buFont typeface="Arial" panose="020B0604020202020204" pitchFamily="34" charset="0"/>
              <a:buNone/>
            </a:pPr>
            <a:r>
              <a:rPr lang="en-US" b="1" i="0"/>
              <a:t>What we are NOT focusing on</a:t>
            </a:r>
          </a:p>
          <a:p>
            <a:pPr marL="171450" lvl="0" indent="-171450">
              <a:buFont typeface="Arial" panose="020B0604020202020204" pitchFamily="34" charset="0"/>
              <a:buChar char="•"/>
            </a:pPr>
            <a:r>
              <a:rPr lang="en-US" b="0" i="0"/>
              <a:t>While there may be a very small number of strategic plays with large partners, this program is not focused on that segment</a:t>
            </a:r>
          </a:p>
          <a:p>
            <a:pPr marL="384432" lvl="1" indent="-171450">
              <a:buFont typeface="Arial" panose="020B0604020202020204" pitchFamily="34" charset="0"/>
              <a:buChar char="•"/>
            </a:pPr>
            <a:r>
              <a:rPr lang="en-US" b="0" i="0"/>
              <a:t>These customers are generally self-sufficient that can do this in-house or have existing partner relationships</a:t>
            </a:r>
          </a:p>
          <a:p>
            <a:pPr marL="384432" lvl="1" indent="-171450">
              <a:buFont typeface="Arial" panose="020B0604020202020204" pitchFamily="34" charset="0"/>
              <a:buChar char="•"/>
            </a:pPr>
            <a:r>
              <a:rPr lang="en-US" b="0" i="0"/>
              <a:t>Our limited Azure Global staffing cannot scale to meet the high-touch needs of these customers</a:t>
            </a:r>
          </a:p>
          <a:p>
            <a:pPr marL="384432" lvl="1" indent="-171450">
              <a:buFont typeface="Arial" panose="020B0604020202020204" pitchFamily="34" charset="0"/>
              <a:buChar char="•"/>
            </a:pPr>
            <a:r>
              <a:rPr lang="en-US" b="0" i="0"/>
              <a:t>Instead, we’ll apply our above strategy which focuses on the smaller DIBs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5/5/2021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7877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1" dirty="0"/>
              <a:t>Suggested Script: </a:t>
            </a:r>
            <a:r>
              <a:rPr lang="en-US" sz="1200" b="0" i="0" u="none" strike="noStrike" kern="1200" dirty="0">
                <a:solidFill>
                  <a:schemeClr val="tx1"/>
                </a:solidFill>
                <a:effectLst/>
                <a:latin typeface="+mn-lt"/>
                <a:ea typeface="+mn-ea"/>
                <a:cs typeface="+mn-cs"/>
              </a:rPr>
              <a:t>To help all types of organizations adhere to global, regional, and industry-specific requirements governing controlled data, Microsoft offers the most comprehensive set of certifications and attestations of any cloud service provider.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Our strong and continuous commitment to delivering services that comply with these US regulatory and security requirements is core to Microsoft’s sovereign cloud offering. With this commitment, your organization can trust that Microsoft’s cloud and our technology tools will help you manage your compliance obligations in an ever-changing landscape of regulations and standards.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Each one of these compliance standards represents hundreds or thousands of security and compliance requirements and controls that you may be required to meet. These requirements are complicated and sifting through all this is overwhelming for most organizations.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But instead of you taking on the full burden to keep up with all these requirements, Microsoft does most of the work for you through our investments in obtaining these certifications and taking our cloud platform and capabilities through third-party audits and regulatory approvals.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&lt;click to next slide&gt;</a:t>
            </a:r>
            <a:endParaRPr lang="en-US" sz="1200" dirty="0">
              <a:ln w="3175">
                <a:noFill/>
              </a:ln>
              <a:solidFill>
                <a:srgbClr val="000000"/>
              </a:solidFill>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91B39CB-E1FC-4708-9675-7FCA9FC0AD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1685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We can’t easily leverage just any partner for this campaign</a:t>
            </a:r>
          </a:p>
          <a:p>
            <a:pPr marL="228600" indent="-228600">
              <a:buFont typeface="+mj-lt"/>
              <a:buAutoNum type="arabicPeriod"/>
            </a:pPr>
            <a:endParaRPr lang="en-US"/>
          </a:p>
          <a:p>
            <a:pPr marL="228600" indent="-228600">
              <a:buFont typeface="+mj-lt"/>
              <a:buAutoNum type="arabicPeriod"/>
            </a:pPr>
            <a:r>
              <a:rPr lang="en-US"/>
              <a:t>Need partners that:</a:t>
            </a:r>
          </a:p>
          <a:p>
            <a:pPr marL="685800" lvl="1" indent="-228600">
              <a:buFont typeface="+mj-lt"/>
              <a:buAutoNum type="arabicPeriod"/>
            </a:pPr>
            <a:r>
              <a:rPr lang="en-US"/>
              <a:t>Familiar with working in the defense space, especially the regulations they and their customers need to meet</a:t>
            </a:r>
          </a:p>
          <a:p>
            <a:pPr marL="685800" lvl="1" indent="-228600">
              <a:buFont typeface="+mj-lt"/>
              <a:buAutoNum type="arabicPeriod"/>
            </a:pPr>
            <a:r>
              <a:rPr lang="en-US"/>
              <a:t>Specifically familiar with CMMC to drive the right activities in that space</a:t>
            </a:r>
          </a:p>
          <a:p>
            <a:pPr marL="1143000" lvl="2" indent="-228600">
              <a:buFont typeface="+mj-lt"/>
              <a:buAutoNum type="arabicPeriod"/>
            </a:pPr>
            <a:r>
              <a:rPr lang="en-US"/>
              <a:t>Our CMMC partners are CMMC Registered Provider Organizations (RPO), or in the process of becoming one – RPO is a formal designation that implies reasonable competence in providing CMMC services</a:t>
            </a:r>
          </a:p>
          <a:p>
            <a:pPr marL="1143000" lvl="2" indent="-228600">
              <a:buFont typeface="+mj-lt"/>
              <a:buAutoNum type="arabicPeriod"/>
            </a:pPr>
            <a:endParaRPr lang="en-US"/>
          </a:p>
          <a:p>
            <a:pPr marL="228600" lvl="0" indent="-228600">
              <a:buFont typeface="+mj-lt"/>
              <a:buAutoNum type="arabicPeriod"/>
            </a:pPr>
            <a:r>
              <a:rPr lang="en-US"/>
              <a:t>In many cases, we will see multiple partners through the course of a CMMC engagement</a:t>
            </a:r>
          </a:p>
          <a:p>
            <a:pPr marL="685800" lvl="1" indent="-228600">
              <a:buFont typeface="+mj-lt"/>
              <a:buAutoNum type="arabicPeriod"/>
            </a:pPr>
            <a:r>
              <a:rPr lang="en-US"/>
              <a:t>Incumbent partners may continue to provide whatever services they have been</a:t>
            </a:r>
          </a:p>
          <a:p>
            <a:pPr marL="685800" lvl="1" indent="-228600">
              <a:buFont typeface="+mj-lt"/>
              <a:buAutoNum type="arabicPeriod"/>
            </a:pPr>
            <a:r>
              <a:rPr lang="en-US"/>
              <a:t>Resellers, especially AOSG for M365, to provide licensing</a:t>
            </a:r>
          </a:p>
          <a:p>
            <a:pPr marL="685800" lvl="1" indent="-228600">
              <a:buFont typeface="+mj-lt"/>
              <a:buAutoNum type="arabicPeriod"/>
            </a:pPr>
            <a:r>
              <a:rPr lang="en-US"/>
              <a:t>CMMC-qualified partners to help with assessments, addressing remediation items</a:t>
            </a:r>
          </a:p>
          <a:p>
            <a:pPr marL="685800" lvl="1" indent="-228600">
              <a:buFont typeface="+mj-lt"/>
              <a:buAutoNum type="arabicPeriod"/>
            </a:pPr>
            <a:r>
              <a:rPr lang="en-US"/>
              <a:t>Manage service providers to provide ongoing/continuous compliance</a:t>
            </a: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8436598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b="0"/>
              <a:t>Can expect multiple partners to play a role in helping a customer through their CMMC journey</a:t>
            </a:r>
          </a:p>
          <a:p>
            <a:pPr marL="685800" lvl="1" indent="-228600">
              <a:buFont typeface="+mj-lt"/>
              <a:buAutoNum type="arabicPeriod"/>
            </a:pPr>
            <a:r>
              <a:rPr lang="en-US" b="0"/>
              <a:t>Not all partners can do “everything”</a:t>
            </a:r>
          </a:p>
          <a:p>
            <a:pPr marL="1143000" lvl="2" indent="-228600">
              <a:buFont typeface="+mj-lt"/>
              <a:buAutoNum type="arabicPeriod"/>
            </a:pPr>
            <a:r>
              <a:rPr lang="en-US" b="0"/>
              <a:t>In fact, partners that claim they can do everything may not have the depth in every aspect as partners that choose to focus in certain areas</a:t>
            </a:r>
          </a:p>
          <a:p>
            <a:pPr marL="228600" lvl="0" indent="-228600">
              <a:buFont typeface="+mj-lt"/>
              <a:buAutoNum type="arabicPeriod"/>
            </a:pPr>
            <a:r>
              <a:rPr lang="en-US" b="0"/>
              <a:t>Managed service providers (and potentially other partners) </a:t>
            </a:r>
            <a:r>
              <a:rPr lang="en-US" b="1"/>
              <a:t>need to be CMMC compliant</a:t>
            </a:r>
            <a:r>
              <a:rPr lang="en-US" b="0"/>
              <a:t>, too</a:t>
            </a:r>
          </a:p>
          <a:p>
            <a:pPr marL="685800" lvl="1" indent="-228600">
              <a:buFont typeface="+mj-lt"/>
              <a:buAutoNum type="arabicPeriod"/>
            </a:pPr>
            <a:r>
              <a:rPr lang="en-US" b="0"/>
              <a:t>Any partner that has exposure to FCI/CUI will need to meet CMMC compliance requirements just like the DIBs</a:t>
            </a:r>
          </a:p>
          <a:p>
            <a:pPr marL="228600" lvl="0" indent="-228600">
              <a:buFont typeface="+mj-lt"/>
              <a:buAutoNum type="arabicPeriod"/>
            </a:pP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90683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2089017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2545006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42205553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2355491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5/5/2021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45814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b="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94220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a:t>Historically, organizations that had to meet government requirements had limited cloud options and were “stuck” on-prem. They would stand-up purpose-built environments for their government business.</a:t>
            </a:r>
          </a:p>
          <a:p>
            <a:pPr marL="685800" lvl="1" indent="-228600">
              <a:buFont typeface="+mj-lt"/>
              <a:buAutoNum type="arabicPeriod"/>
            </a:pPr>
            <a:r>
              <a:rPr lang="en-US"/>
              <a:t>Now, we have Azure Government, GCC and GCC High, etc.</a:t>
            </a:r>
          </a:p>
        </p:txBody>
      </p:sp>
      <p:sp>
        <p:nvSpPr>
          <p:cNvPr id="4" name="Slide Number Placeholder 3"/>
          <p:cNvSpPr>
            <a:spLocks noGrp="1"/>
          </p:cNvSpPr>
          <p:nvPr>
            <p:ph type="sldNum" sz="quarter" idx="5"/>
          </p:nvPr>
        </p:nvSpPr>
        <p:spPr/>
        <p:txBody>
          <a:bodyPr/>
          <a:lstStyle/>
          <a:p>
            <a:fld id="{FE834A1B-EAC7-4819-827C-E68C724B82E9}" type="slidenum">
              <a:rPr lang="en-US" smtClean="0"/>
              <a:pPr/>
              <a:t>43</a:t>
            </a:fld>
            <a:endParaRPr lang="en-US"/>
          </a:p>
        </p:txBody>
      </p:sp>
    </p:spTree>
    <p:extLst>
      <p:ext uri="{BB962C8B-B14F-4D97-AF65-F5344CB8AC3E}">
        <p14:creationId xmlns:p14="http://schemas.microsoft.com/office/powerpoint/2010/main" val="15169603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F65DFC-80F3-4ED8-B4A5-D22686DE82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9262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DF65DFC-80F3-4ED8-B4A5-D22686DE82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3309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7455874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121"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Our Government customers asked for all the robust features and services of Azure Public, while providing a number of features specific to securing government data. To that end, we designed the Azure Government.</a:t>
            </a:r>
          </a:p>
          <a:p>
            <a:pPr marL="0" marR="0" lvl="0" indent="0" algn="l" defTabSz="932121" rtl="0" eaLnBrk="1" fontAlgn="auto" latinLnBrk="0" hangingPunct="1">
              <a:lnSpc>
                <a:spcPct val="90000"/>
              </a:lnSpc>
              <a:spcBef>
                <a:spcPts val="0"/>
              </a:spcBef>
              <a:spcAft>
                <a:spcPts val="340"/>
              </a:spcAft>
              <a:buClrTx/>
              <a:buSzTx/>
              <a:buFontTx/>
              <a:buNone/>
              <a:tabLst/>
              <a:defRPr/>
            </a:pPr>
            <a:endParaRPr lang="en-US" sz="1200" kern="1200" dirty="0">
              <a:solidFill>
                <a:schemeClr val="tx1"/>
              </a:solidFill>
              <a:effectLst/>
              <a:latin typeface="Segoe UI Light" pitchFamily="34" charset="0"/>
              <a:ea typeface="+mn-ea"/>
              <a:cs typeface="+mn-cs"/>
            </a:endParaRPr>
          </a:p>
          <a:p>
            <a:pPr lvl="0"/>
            <a:r>
              <a:rPr lang="en-US" sz="1200" kern="1200" spc="0" dirty="0">
                <a:solidFill>
                  <a:schemeClr val="tx2"/>
                </a:solidFill>
                <a:latin typeface="Segoe UI Light" pitchFamily="34" charset="0"/>
                <a:ea typeface="+mn-ea"/>
                <a:cs typeface="Segoe UI Semibold" panose="020B0702040204020203" pitchFamily="34" charset="0"/>
              </a:rPr>
              <a:t>Azure GOV is a dedicated government-community cloud </a:t>
            </a:r>
            <a:r>
              <a:rPr lang="en-US" sz="1200" kern="1200" spc="0" dirty="0">
                <a:solidFill>
                  <a:schemeClr val="tx2"/>
                </a:solidFill>
                <a:latin typeface="Segoe UI Light" pitchFamily="34" charset="0"/>
                <a:ea typeface="+mn-ea"/>
                <a:cs typeface="+mn-cs"/>
              </a:rPr>
              <a:t>that extends the </a:t>
            </a:r>
            <a:r>
              <a:rPr lang="en-IN" sz="1200" kern="1200" spc="0" dirty="0">
                <a:ln>
                  <a:noFill/>
                </a:ln>
                <a:solidFill>
                  <a:schemeClr val="tx2"/>
                </a:solidFill>
                <a:latin typeface="Segoe UI Light" pitchFamily="34" charset="0"/>
                <a:ea typeface="+mn-ea"/>
                <a:cs typeface="+mn-cs"/>
              </a:rPr>
              <a:t>world-class security and control of Azure for Government customers. </a:t>
            </a:r>
            <a:r>
              <a:rPr lang="en-US" sz="1200" kern="1200" dirty="0">
                <a:solidFill>
                  <a:schemeClr val="tx1"/>
                </a:solidFill>
                <a:effectLst/>
                <a:latin typeface="Segoe UI Light" pitchFamily="34" charset="0"/>
                <a:ea typeface="+mn-ea"/>
                <a:cs typeface="+mn-cs"/>
              </a:rPr>
              <a:t>Only US federal, State, local and tribal governments and their partners have access to this dedicated instance that is operated by screened US citizens. </a:t>
            </a:r>
          </a:p>
          <a:p>
            <a:pPr lvl="0"/>
            <a:endParaRPr lang="en-US" sz="1200" kern="1200" dirty="0">
              <a:solidFill>
                <a:schemeClr val="tx1"/>
              </a:solidFill>
              <a:effectLst/>
              <a:latin typeface="Segoe UI Light" pitchFamily="34" charset="0"/>
              <a:ea typeface="+mn-ea"/>
              <a:cs typeface="+mn-cs"/>
            </a:endParaRPr>
          </a:p>
          <a:p>
            <a:pPr lvl="0"/>
            <a:r>
              <a:rPr lang="en-US" sz="1200" b="1" kern="1200" dirty="0">
                <a:solidFill>
                  <a:schemeClr val="tx1"/>
                </a:solidFill>
                <a:effectLst/>
                <a:latin typeface="Segoe UI Light" pitchFamily="34" charset="0"/>
                <a:ea typeface="+mn-ea"/>
                <a:cs typeface="+mn-cs"/>
              </a:rPr>
              <a:t>Hybrid flexibility:</a:t>
            </a:r>
            <a:r>
              <a:rPr lang="en-US" sz="1200" kern="1200" dirty="0">
                <a:solidFill>
                  <a:schemeClr val="tx1"/>
                </a:solidFill>
                <a:effectLst/>
                <a:latin typeface="Segoe UI Light" pitchFamily="34" charset="0"/>
                <a:ea typeface="+mn-ea"/>
                <a:cs typeface="+mn-cs"/>
              </a:rPr>
              <a:t> Customers can choose to maintain some data and functionality on-premises and control the timing and implementation of digital transformation.</a:t>
            </a:r>
          </a:p>
          <a:p>
            <a:pPr lvl="0"/>
            <a:endParaRPr lang="en-US" sz="1200"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142911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US" dirty="0"/>
              <a:t>During COVID, unlike many segments that have had to pull back/reduce budget, the US federal government has expanded</a:t>
            </a:r>
          </a:p>
          <a:p>
            <a:pPr marL="685800" lvl="1" indent="-228600">
              <a:buFont typeface="+mj-lt"/>
              <a:buAutoNum type="arabicPeriod"/>
            </a:pPr>
            <a:r>
              <a:rPr lang="en-US" dirty="0"/>
              <a:t>Cybersecurity, specifically, has increased budget (this crosses political lines and remains a top priority for the administration)</a:t>
            </a:r>
          </a:p>
          <a:p>
            <a:pPr marL="228600" lvl="0" indent="-228600">
              <a:buFont typeface="+mj-lt"/>
              <a:buAutoNum type="arabicPeriod"/>
            </a:pPr>
            <a:endParaRPr lang="en-US" dirty="0"/>
          </a:p>
          <a:p>
            <a:pPr marL="228600" lvl="0" indent="-228600">
              <a:buFont typeface="+mj-lt"/>
              <a:buAutoNum type="arabicPeriod"/>
            </a:pPr>
            <a:r>
              <a:rPr lang="en-US" dirty="0"/>
              <a:t>The DoD does not manufacture/provide its own equipment – </a:t>
            </a:r>
            <a:r>
              <a:rPr lang="en-US" b="1" dirty="0"/>
              <a:t>commercial</a:t>
            </a:r>
            <a:r>
              <a:rPr lang="en-US" b="0" dirty="0"/>
              <a:t> companies do:</a:t>
            </a:r>
          </a:p>
          <a:p>
            <a:pPr marL="685800" lvl="1" indent="-228600">
              <a:buFont typeface="+mj-lt"/>
              <a:buAutoNum type="arabicPeriod"/>
            </a:pPr>
            <a:r>
              <a:rPr lang="en-US" b="0" dirty="0"/>
              <a:t>Planes, tanks, ships</a:t>
            </a:r>
          </a:p>
          <a:p>
            <a:pPr marL="685800" lvl="1" indent="-228600">
              <a:buFont typeface="+mj-lt"/>
              <a:buAutoNum type="arabicPeriod"/>
            </a:pPr>
            <a:r>
              <a:rPr lang="en-US" b="0" dirty="0"/>
              <a:t>Drones, helicopters, trucks</a:t>
            </a:r>
          </a:p>
          <a:p>
            <a:pPr marL="685800" lvl="1" indent="-228600">
              <a:buFont typeface="+mj-lt"/>
              <a:buAutoNum type="arabicPeriod"/>
            </a:pPr>
            <a:r>
              <a:rPr lang="en-US" b="0" dirty="0"/>
              <a:t>Computers, radios, satellites</a:t>
            </a:r>
          </a:p>
          <a:p>
            <a:pPr marL="685800" lvl="1" indent="-228600">
              <a:buFont typeface="+mj-lt"/>
              <a:buAutoNum type="arabicPeriod"/>
            </a:pPr>
            <a:r>
              <a:rPr lang="en-US" dirty="0"/>
              <a:t>Buildings, roads, uniforms</a:t>
            </a:r>
          </a:p>
          <a:p>
            <a:pPr marL="685800" lvl="1" indent="-228600">
              <a:buFont typeface="+mj-lt"/>
              <a:buAutoNum type="arabicPeriod"/>
            </a:pPr>
            <a:r>
              <a:rPr lang="en-US" dirty="0"/>
              <a:t>Food, water, medical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290588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Segoe UI Light" pitchFamily="34" charset="0"/>
                <a:ea typeface="+mn-ea"/>
                <a:cs typeface="+mn-cs"/>
              </a:rPr>
              <a:t>Microsoft is announcing several important advances. We are adding two more regions to the Azure Government region count, bringing the number of dedicated regions to a total of eight. As </a:t>
            </a:r>
            <a:r>
              <a:rPr lang="en-US" sz="1200" b="0" i="0" u="none" strike="noStrike" kern="1200" dirty="0">
                <a:solidFill>
                  <a:schemeClr val="tx1"/>
                </a:solidFill>
                <a:effectLst/>
                <a:latin typeface="Segoe UI Light" pitchFamily="34" charset="0"/>
                <a:ea typeface="+mn-ea"/>
                <a:cs typeface="+mn-cs"/>
                <a:hlinkClick r:id="rId3"/>
              </a:rPr>
              <a:t>announced last fall</a:t>
            </a:r>
            <a:r>
              <a:rPr lang="en-US" sz="1200" b="0" i="0" u="none" strike="noStrike" kern="1200" dirty="0">
                <a:solidFill>
                  <a:schemeClr val="tx1"/>
                </a:solidFill>
                <a:effectLst/>
                <a:latin typeface="Segoe UI Light" pitchFamily="34" charset="0"/>
                <a:ea typeface="+mn-ea"/>
                <a:cs typeface="+mn-cs"/>
              </a:rPr>
              <a:t>, these regions will be enabled for data classified Secret and provide commercial-grade hyperscale cloud services with the highest availability, deepest compliance, and fastest innovation available to support the most critical of U.S. Government missions.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u="none" strike="noStrike" kern="1200" dirty="0">
                <a:solidFill>
                  <a:schemeClr val="tx1"/>
                </a:solidFill>
                <a:effectLst/>
                <a:latin typeface="Segoe UI Light" pitchFamily="34" charset="0"/>
                <a:ea typeface="+mn-ea"/>
                <a:cs typeface="+mn-cs"/>
              </a:rPr>
              <a:t>Government customers can take advantage of growing connectivity options with two new ExpressRoute sites coming soon at San Antonio and Phoenix, providing choice and convenience when connecting between on-premises and virtual resources in the cloud and enabling reliable connection for scenarios like data migration, disaster recovery or other high-availability needs.  We have added key networking services such as </a:t>
            </a:r>
            <a:r>
              <a:rPr lang="en-US" sz="1200" b="0" i="0" u="none" strike="noStrike" kern="1200" dirty="0" err="1">
                <a:solidFill>
                  <a:schemeClr val="tx1"/>
                </a:solidFill>
                <a:effectLst/>
                <a:latin typeface="Segoe UI Light" pitchFamily="34" charset="0"/>
                <a:ea typeface="+mn-ea"/>
                <a:cs typeface="+mn-cs"/>
              </a:rPr>
              <a:t>VNet</a:t>
            </a:r>
            <a:r>
              <a:rPr lang="en-US" sz="1200" b="0" i="0" u="none" strike="noStrike" kern="1200" dirty="0">
                <a:solidFill>
                  <a:schemeClr val="tx1"/>
                </a:solidFill>
                <a:effectLst/>
                <a:latin typeface="Segoe UI Light" pitchFamily="34" charset="0"/>
                <a:ea typeface="+mn-ea"/>
                <a:cs typeface="+mn-cs"/>
              </a:rPr>
              <a:t> service endpoints for storage and SQL and Network Watcher for more secure building of applications and monitoring.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834A1B-EAC7-4819-827C-E68C724B82E9}"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23220200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882" b="1" i="1" kern="1200">
                <a:solidFill>
                  <a:schemeClr val="tx1"/>
                </a:solidFill>
                <a:effectLst/>
                <a:latin typeface="Segoe UI Light" pitchFamily="34" charset="0"/>
                <a:ea typeface="+mn-ea"/>
                <a:cs typeface="+mn-cs"/>
              </a:rPr>
              <a:t>Slide guidance: </a:t>
            </a:r>
            <a:r>
              <a:rPr lang="en-US" sz="882" i="1" kern="1200">
                <a:solidFill>
                  <a:schemeClr val="tx1"/>
                </a:solidFill>
                <a:effectLst/>
                <a:latin typeface="Segoe UI Light" pitchFamily="34" charset="0"/>
                <a:ea typeface="+mn-ea"/>
                <a:cs typeface="+mn-cs"/>
              </a:rPr>
              <a:t>Optional slide if you want to go deeper into the shared responsibility model.</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When customers leverage only on-premises IT infrastructure, they have complete responsibility to protect the data and to implement the controls necessary to be compliant with applicable regulatory standards. </a:t>
            </a:r>
          </a:p>
          <a:p>
            <a:endParaRPr lang="en-US" sz="882" kern="120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Light" pitchFamily="34" charset="0"/>
                <a:ea typeface="+mn-ea"/>
                <a:cs typeface="+mn-cs"/>
              </a:rPr>
              <a:t>Customers using cloud services lessen their burden (sometimes considerably) because the cloud represents a shared responsibility between the customer and the cloud service provider. For example, if you use SaaS like Microsoft 365 or Office 365, Microsoft helps you take care of majority of the controls including physical infrastructure and networking, so customers don’t need to spend resources building their own datacenter or setting up network controls. </a:t>
            </a:r>
            <a:r>
              <a:rPr lang="en-US" sz="882" kern="1200">
                <a:solidFill>
                  <a:schemeClr val="tx1"/>
                </a:solidFill>
                <a:effectLst/>
                <a:latin typeface="Segoe UI Light" pitchFamily="34" charset="0"/>
                <a:ea typeface="+mn-ea"/>
                <a:cs typeface="+mn-cs"/>
              </a:rPr>
              <a:t> Work with us and we will begin by guiding you on what matters for your compliance when working with the DoD.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&lt;click to next slide&gt;</a:t>
            </a: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4883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sz="1200" dirty="0">
                <a:effectLst/>
                <a:latin typeface="Calibri" panose="020F0502020204030204" pitchFamily="34" charset="0"/>
                <a:ea typeface="Times New Roman" panose="02020603050405020304" pitchFamily="18" charset="0"/>
              </a:rPr>
              <a:t>We _</a:t>
            </a:r>
            <a:r>
              <a:rPr lang="en-US" sz="1200" i="1" dirty="0">
                <a:effectLst/>
                <a:latin typeface="Calibri" panose="020F0502020204030204" pitchFamily="34" charset="0"/>
                <a:ea typeface="Times New Roman" panose="02020603050405020304" pitchFamily="18" charset="0"/>
              </a:rPr>
              <a:t>enable</a:t>
            </a:r>
            <a:r>
              <a:rPr lang="en-US" sz="1200" dirty="0">
                <a:effectLst/>
                <a:latin typeface="Calibri" panose="020F0502020204030204" pitchFamily="34" charset="0"/>
                <a:ea typeface="Times New Roman" panose="02020603050405020304" pitchFamily="18" charset="0"/>
              </a:rPr>
              <a:t>_ compliance rather than _</a:t>
            </a:r>
            <a:r>
              <a:rPr lang="en-US" sz="1200" i="1" dirty="0">
                <a:effectLst/>
                <a:latin typeface="Calibri" panose="020F0502020204030204" pitchFamily="34" charset="0"/>
                <a:ea typeface="Times New Roman" panose="02020603050405020304" pitchFamily="18" charset="0"/>
              </a:rPr>
              <a:t>provide</a:t>
            </a:r>
            <a:r>
              <a:rPr lang="en-US" sz="1200" dirty="0">
                <a:effectLst/>
                <a:latin typeface="Calibri" panose="020F0502020204030204" pitchFamily="34" charset="0"/>
                <a:ea typeface="Times New Roman" panose="02020603050405020304" pitchFamily="18" charset="0"/>
              </a:rPr>
              <a:t>_ compliance</a:t>
            </a:r>
            <a:endParaRPr lang="en-US" sz="12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200" dirty="0">
                <a:effectLst/>
                <a:latin typeface="Calibri" panose="020F0502020204030204" pitchFamily="34" charset="0"/>
                <a:ea typeface="Times New Roman" panose="02020603050405020304" pitchFamily="18" charset="0"/>
              </a:rPr>
              <a:t>We provide _</a:t>
            </a:r>
            <a:r>
              <a:rPr lang="en-US" sz="1200" i="1" dirty="0">
                <a:effectLst/>
                <a:latin typeface="Calibri" panose="020F0502020204030204" pitchFamily="34" charset="0"/>
                <a:ea typeface="Times New Roman" panose="02020603050405020304" pitchFamily="18" charset="0"/>
              </a:rPr>
              <a:t>capabilities</a:t>
            </a:r>
            <a:r>
              <a:rPr lang="en-US" sz="1200" dirty="0">
                <a:effectLst/>
                <a:latin typeface="Calibri" panose="020F0502020204030204" pitchFamily="34" charset="0"/>
                <a:ea typeface="Times New Roman" panose="02020603050405020304" pitchFamily="18" charset="0"/>
              </a:rPr>
              <a:t>_ and customers use them to implement _</a:t>
            </a:r>
            <a:r>
              <a:rPr lang="en-US" sz="1200" i="1" dirty="0">
                <a:effectLst/>
                <a:latin typeface="Calibri" panose="020F0502020204030204" pitchFamily="34" charset="0"/>
                <a:ea typeface="Times New Roman" panose="02020603050405020304" pitchFamily="18" charset="0"/>
              </a:rPr>
              <a:t>practices</a:t>
            </a:r>
            <a:r>
              <a:rPr lang="en-US" sz="1200" dirty="0">
                <a:effectLst/>
                <a:latin typeface="Calibri" panose="020F0502020204030204" pitchFamily="34" charset="0"/>
                <a:ea typeface="Times New Roman" panose="02020603050405020304" pitchFamily="18" charset="0"/>
              </a:rPr>
              <a:t>_ (in CMMC language)</a:t>
            </a:r>
            <a:endParaRPr lang="en-US" sz="12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Calibri" panose="020F0502020204030204" pitchFamily="34" charset="0"/>
              <a:buChar char="-"/>
            </a:pPr>
            <a:r>
              <a:rPr lang="en-US" sz="1200" dirty="0">
                <a:effectLst/>
                <a:latin typeface="Calibri" panose="020F0502020204030204" pitchFamily="34" charset="0"/>
                <a:ea typeface="Times New Roman" panose="02020603050405020304" pitchFamily="18" charset="0"/>
              </a:rPr>
              <a:t>Achieving a control _</a:t>
            </a:r>
            <a:r>
              <a:rPr lang="en-US" sz="1200" i="1" dirty="0">
                <a:effectLst/>
                <a:latin typeface="Calibri" panose="020F0502020204030204" pitchFamily="34" charset="0"/>
                <a:ea typeface="Times New Roman" panose="02020603050405020304" pitchFamily="18" charset="0"/>
              </a:rPr>
              <a:t>objective</a:t>
            </a:r>
            <a:r>
              <a:rPr lang="en-US" sz="1200" dirty="0">
                <a:effectLst/>
                <a:latin typeface="Calibri" panose="020F0502020204030204" pitchFamily="34" charset="0"/>
                <a:ea typeface="Times New Roman" panose="02020603050405020304" pitchFamily="18" charset="0"/>
              </a:rPr>
              <a:t>_ can be vastly more effective than satisfying a control _</a:t>
            </a:r>
            <a:r>
              <a:rPr lang="en-US" sz="1200" i="1" dirty="0">
                <a:effectLst/>
                <a:latin typeface="Calibri" panose="020F0502020204030204" pitchFamily="34" charset="0"/>
                <a:ea typeface="Times New Roman" panose="02020603050405020304" pitchFamily="18" charset="0"/>
              </a:rPr>
              <a:t>requirement</a:t>
            </a:r>
            <a:r>
              <a:rPr lang="en-US" sz="1200" dirty="0">
                <a:effectLst/>
                <a:latin typeface="Calibri" panose="020F0502020204030204" pitchFamily="34" charset="0"/>
                <a:ea typeface="Times New Roman" panose="02020603050405020304" pitchFamily="18" charset="0"/>
              </a:rPr>
              <a:t>_ </a:t>
            </a:r>
            <a:endParaRPr lang="en-US" sz="12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Slide guidance: more information on the shared responsibility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Compliance in the cloud is not just a check of the box. As your cloud service provider, Microsoft partners with your organization to meet your security, compliance, and privacy needs under a </a:t>
            </a:r>
            <a:r>
              <a:rPr lang="en-US" b="1" dirty="0"/>
              <a:t>shared responsibility model</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It’s important to note: When data resides on-premises (meaning your own datacenters), you are 100% responsible to meet all regulatory requirements. When you move to Microsoft’s Cloud, Microsoft implements and manages the larger part of the platform controls. </a:t>
            </a:r>
            <a:endParaRPr lang="en-US" dirty="0"/>
          </a:p>
          <a:p>
            <a:endParaRPr lang="en-US" dirty="0"/>
          </a:p>
          <a:p>
            <a:r>
              <a:rPr lang="en-US" dirty="0"/>
              <a:t>For example, we’ve built over 1,000 controls in our Office 365 control framework that </a:t>
            </a:r>
            <a:r>
              <a:rPr lang="en-US" b="1" dirty="0"/>
              <a:t>enable us to stay up to date with ever-evolving industry standards and regulatory requirements in the numerous compliance certifications that Microsoft 365 meets</a:t>
            </a:r>
            <a:r>
              <a:rPr lang="en-US" dirty="0"/>
              <a:t>. </a:t>
            </a:r>
            <a:r>
              <a:rPr lang="en-US" b="1" dirty="0"/>
              <a:t>But compliance in the Microsoft cloud is also a shared responsibility between Microsoft and its customers</a:t>
            </a:r>
            <a:r>
              <a:rPr lang="en-US" dirty="0"/>
              <a:t>. We work to ensure that we meet industry and international standards, and our customers are responsible for ensuring they have the correct processes in place to protect data within the Microsoft Cloud in a manner that helps them meet compliance requirements.</a:t>
            </a:r>
          </a:p>
          <a:p>
            <a:endParaRPr lang="en-US" dirty="0"/>
          </a:p>
          <a:p>
            <a:r>
              <a:rPr lang="en-US" sz="1200" b="0" i="0" u="none" strike="noStrike" kern="1200" baseline="0" dirty="0">
                <a:solidFill>
                  <a:schemeClr val="tx1"/>
                </a:solidFill>
                <a:latin typeface="+mn-lt"/>
                <a:ea typeface="+mn-ea"/>
                <a:cs typeface="+mn-cs"/>
              </a:rPr>
              <a:t>We not only provide continuous compliance on our end, but we also provide transparency, tools, and recommendations to help our customers manage continuous compliance on their end.  Further, we engage deeply with regulators to educate them about our cloud services and get their feedback, so we can improve our services accordingly and continuously. </a:t>
            </a:r>
          </a:p>
          <a:p>
            <a:endParaRPr lang="en-US"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&lt;click to next slide&gt;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1" dirty="0"/>
              <a:t>*Disclaimer: Customer Lockbox is coming soon to GCC High. Check the roadmap on </a:t>
            </a:r>
            <a:r>
              <a:rPr lang="en-US" b="0" i="1" dirty="0" err="1"/>
              <a:t>OnRamp</a:t>
            </a:r>
            <a:r>
              <a:rPr lang="en-US" b="0" i="1" dirty="0"/>
              <a:t> for the latest information on availability: </a:t>
            </a:r>
            <a:r>
              <a:rPr lang="en-US" b="0" dirty="0"/>
              <a:t>Internal source: https://microsoft.sharepoint.com/sites/Infopedia_G03/officeonramp/SitePages/Office365USGov.aspx#Apps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2F97AC7-0919-4CF8-B65E-3326095DE4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9965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DF65DFC-80F3-4ED8-B4A5-D22686DE8220}"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8405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5/5/2021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65140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5/5/2021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31121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That’s why we re-imagined the SIEM + SOAR tool to introduce a new cloud-native solution called Microsoft Azure Sentinel - providing intelligent security analytics at cloud scale for your entire enterprise.</a:t>
            </a:r>
          </a:p>
          <a:p>
            <a:r>
              <a:rPr lang="en-US" sz="1200" kern="1200">
                <a:solidFill>
                  <a:schemeClr val="tx1"/>
                </a:solidFill>
                <a:effectLst/>
                <a:latin typeface="+mn-lt"/>
                <a:ea typeface="+mn-ea"/>
                <a:cs typeface="+mn-cs"/>
              </a:rPr>
              <a:t> Azure Sentinel makes it easy to collect security data across your entire hybrid organization from devices, users, apps, servers and any cloud, it uses the power of artificial intelligence to ensure you are identifying real threats quickly, and unleashes you from the burden of traditional SIEMs by eliminating the need to spend time on setting up, maintaining and scaling infrastructure. </a:t>
            </a:r>
          </a:p>
          <a:p>
            <a:r>
              <a:rPr lang="en-US" sz="1200" kern="1200">
                <a:solidFill>
                  <a:schemeClr val="tx1"/>
                </a:solidFill>
                <a:effectLst/>
                <a:latin typeface="+mn-lt"/>
                <a:ea typeface="+mn-ea"/>
                <a:cs typeface="+mn-cs"/>
              </a:rPr>
              <a:t>Since it is built on Azure, it offers limitless cloud scale and speed, scaling automatically to address your needs. </a:t>
            </a:r>
          </a:p>
          <a:p>
            <a:r>
              <a:rPr lang="en-US" sz="1200" kern="1200">
                <a:solidFill>
                  <a:schemeClr val="tx1"/>
                </a:solidFill>
                <a:effectLst/>
                <a:latin typeface="+mn-lt"/>
                <a:ea typeface="+mn-ea"/>
                <a:cs typeface="+mn-cs"/>
              </a:rPr>
              <a:t>Traditional SIEMs have also proven to be expensive to own and operate, often requiring you to commit upfront and incur high cost for infrastructure maintenance and data ingestion. With Azure Sentinel there will be no upfront costs, you will only pay for what you use, and we are offering free Office 365 activity data import to help you reduce security costs significantly</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36EE9F-37DA-4803-97B9-12D69F3858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7170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512961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931563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745531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4908414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5/5/2021 8:34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615107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070709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US Department of Defense (DoD)</a:t>
            </a:r>
          </a:p>
          <a:p>
            <a:pPr marL="685800" lvl="1" indent="-228600">
              <a:buFont typeface="+mj-lt"/>
              <a:buAutoNum type="arabicPeriod"/>
            </a:pPr>
            <a:r>
              <a:rPr lang="en-US" dirty="0"/>
              <a:t>Over 2.8 million employees (1.3M+ are active duty service members)</a:t>
            </a:r>
          </a:p>
          <a:p>
            <a:pPr marL="685800" lvl="1" indent="-228600">
              <a:buFont typeface="+mj-lt"/>
              <a:buAutoNum type="arabicPeriod"/>
            </a:pPr>
            <a:r>
              <a:rPr lang="en-US" dirty="0"/>
              <a:t>FY19 budget was $695 billion</a:t>
            </a:r>
            <a:br>
              <a:rPr lang="en-US" dirty="0"/>
            </a:br>
            <a:endParaRPr lang="en-US" dirty="0"/>
          </a:p>
          <a:p>
            <a:pPr marL="228600" lvl="0" indent="-228600">
              <a:buFont typeface="+mj-lt"/>
              <a:buAutoNum type="arabicPeriod"/>
            </a:pPr>
            <a:r>
              <a:rPr lang="en-US" dirty="0"/>
              <a:t>Defense Industrial Base (DIB)</a:t>
            </a:r>
          </a:p>
          <a:p>
            <a:pPr marL="685800" lvl="1" indent="-228600">
              <a:buFont typeface="+mj-lt"/>
              <a:buAutoNum type="arabicPeriod"/>
            </a:pPr>
            <a:r>
              <a:rPr lang="en-US" dirty="0"/>
              <a:t>The </a:t>
            </a:r>
            <a:r>
              <a:rPr lang="en-US" b="1" dirty="0"/>
              <a:t>350K commercial</a:t>
            </a:r>
            <a:r>
              <a:rPr lang="en-US" dirty="0"/>
              <a:t> companies that make up the supply chain for the DoD</a:t>
            </a:r>
          </a:p>
          <a:p>
            <a:pPr marL="685800" lvl="1" indent="-228600">
              <a:buFont typeface="+mj-lt"/>
              <a:buAutoNum type="arabicPeriod"/>
            </a:pPr>
            <a:r>
              <a:rPr lang="en-US" dirty="0"/>
              <a:t>Heavily represented by the Aerospace and Defense sector although the full scope encompasses almost all sectors</a:t>
            </a:r>
          </a:p>
          <a:p>
            <a:pPr marL="685800" lvl="1" indent="-228600">
              <a:buFont typeface="+mj-lt"/>
              <a:buAutoNum type="arabicPeriod"/>
            </a:pPr>
            <a:r>
              <a:rPr lang="en-US" dirty="0"/>
              <a:t>Largest primes (Lockheed Martin, General Dynamics, Raytheon) down to 20-50 person companies</a:t>
            </a:r>
          </a:p>
          <a:p>
            <a:pPr marL="1143000" lvl="2" indent="-228600">
              <a:buFont typeface="+mj-lt"/>
              <a:buAutoNum type="arabicPeriod"/>
            </a:pPr>
            <a:r>
              <a:rPr lang="en-US" dirty="0"/>
              <a:t>Consider small manufacturing companies building the widgets that are assembled into weapons systems like jet fighters, naval ships, tanks, etc.</a:t>
            </a:r>
          </a:p>
          <a:p>
            <a:pPr marL="1143000" lvl="2" indent="-228600">
              <a:buFont typeface="+mj-lt"/>
              <a:buAutoNum type="arabicPeriod"/>
            </a:pPr>
            <a:r>
              <a:rPr lang="en-US" dirty="0"/>
              <a:t>Even includes food services and everything else required to operate a 2.8M person organization</a:t>
            </a:r>
          </a:p>
          <a:p>
            <a:pPr marL="1143000" lvl="2" indent="-228600">
              <a:buFont typeface="+mj-lt"/>
              <a:buAutoNum type="arabicPeriod"/>
            </a:pPr>
            <a:endParaRPr lang="en-US" dirty="0"/>
          </a:p>
          <a:p>
            <a:pPr marL="228600" lvl="0" indent="-228600">
              <a:buFont typeface="+mj-lt"/>
              <a:buAutoNum type="arabicPeriod"/>
            </a:pPr>
            <a:r>
              <a:rPr lang="en-US" dirty="0"/>
              <a:t>Why do we care?</a:t>
            </a:r>
          </a:p>
          <a:p>
            <a:pPr marL="685800" lvl="1" indent="-228600">
              <a:buFont typeface="+mj-lt"/>
              <a:buAutoNum type="arabicPeriod"/>
            </a:pPr>
            <a:r>
              <a:rPr lang="en-US" dirty="0"/>
              <a:t>The DoD and its supply chain are under constant attack from nation states and other bad actors</a:t>
            </a:r>
          </a:p>
          <a:p>
            <a:pPr marL="685800" lvl="1" indent="-228600">
              <a:buFont typeface="+mj-lt"/>
              <a:buAutoNum type="arabicPeriod"/>
            </a:pPr>
            <a:r>
              <a:rPr lang="en-US" dirty="0"/>
              <a:t>Theft of sensitive information (e.g. weapon systems designs) poses risks to national security and significant monetary losses</a:t>
            </a:r>
          </a:p>
          <a:p>
            <a:pPr marL="685800" lvl="1" indent="-228600">
              <a:buFont typeface="+mj-lt"/>
              <a:buAutoNum type="arabicPeriod"/>
            </a:pPr>
            <a:r>
              <a:rPr lang="en-US" dirty="0"/>
              <a:t>Accenture 2019 study estimated $5.1T of revenue at risk over the next 5 years</a:t>
            </a:r>
            <a:br>
              <a:rPr lang="en-US" dirty="0"/>
            </a:br>
            <a:endParaRPr lang="en-US" dirty="0"/>
          </a:p>
          <a:p>
            <a:pPr marL="228600" lvl="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44595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284817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C39014-7291-434A-806E-DF0E8CB73245}" type="slidenum">
              <a:rPr kumimoji="0" lang="en-US" sz="1200" b="0" i="0" u="none" strike="noStrike" kern="1200" cap="none" spc="0" normalizeH="0" baseline="0" noProof="0" smtClean="0">
                <a:ln>
                  <a:noFill/>
                </a:ln>
                <a:solidFill>
                  <a:prstClr val="black"/>
                </a:solidFill>
                <a:effectLst/>
                <a:uLnTx/>
                <a:uFillTx/>
                <a:latin typeface="Segoe UI Semilight" panose="020B04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3235750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5.xml"/><Relationship Id="rId1" Type="http://schemas.openxmlformats.org/officeDocument/2006/relationships/tags" Target="../tags/tag9.xml"/><Relationship Id="rId4" Type="http://schemas.openxmlformats.org/officeDocument/2006/relationships/image" Target="../media/image21.emf"/></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5.xml"/><Relationship Id="rId1" Type="http://schemas.openxmlformats.org/officeDocument/2006/relationships/tags" Target="../tags/tag10.xml"/><Relationship Id="rId4" Type="http://schemas.openxmlformats.org/officeDocument/2006/relationships/image" Target="../media/image22.emf"/></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5.xml"/><Relationship Id="rId1" Type="http://schemas.openxmlformats.org/officeDocument/2006/relationships/tags" Target="../tags/tag11.xml"/><Relationship Id="rId4" Type="http://schemas.openxmlformats.org/officeDocument/2006/relationships/image" Target="../media/image22.emf"/></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6.xml"/><Relationship Id="rId1" Type="http://schemas.openxmlformats.org/officeDocument/2006/relationships/tags" Target="../tags/tag13.xml"/><Relationship Id="rId5" Type="http://schemas.openxmlformats.org/officeDocument/2006/relationships/image" Target="../media/image14.jpeg"/><Relationship Id="rId4" Type="http://schemas.openxmlformats.org/officeDocument/2006/relationships/image" Target="../media/image1.emf"/></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6.xml"/><Relationship Id="rId1" Type="http://schemas.openxmlformats.org/officeDocument/2006/relationships/tags" Target="../tags/tag14.xml"/><Relationship Id="rId4" Type="http://schemas.openxmlformats.org/officeDocument/2006/relationships/image" Target="../media/image22.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5.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8.xml"/><Relationship Id="rId1" Type="http://schemas.openxmlformats.org/officeDocument/2006/relationships/tags" Target="../tags/tag16.xml"/><Relationship Id="rId5" Type="http://schemas.openxmlformats.org/officeDocument/2006/relationships/image" Target="../media/image14.jpeg"/><Relationship Id="rId4" Type="http://schemas.openxmlformats.org/officeDocument/2006/relationships/image" Target="../media/image1.emf"/></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8.xml"/><Relationship Id="rId1" Type="http://schemas.openxmlformats.org/officeDocument/2006/relationships/tags" Target="../tags/tag17.xml"/><Relationship Id="rId4" Type="http://schemas.openxmlformats.org/officeDocument/2006/relationships/image" Target="../media/image21.emf"/></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8.xml"/><Relationship Id="rId1" Type="http://schemas.openxmlformats.org/officeDocument/2006/relationships/tags" Target="../tags/tag18.xml"/><Relationship Id="rId4" Type="http://schemas.openxmlformats.org/officeDocument/2006/relationships/image" Target="../media/image22.emf"/></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5.xml"/><Relationship Id="rId4" Type="http://schemas.openxmlformats.org/officeDocument/2006/relationships/image" Target="../media/image1.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5.xml"/><Relationship Id="rId1" Type="http://schemas.openxmlformats.org/officeDocument/2006/relationships/tags" Target="../tags/tag7.xml"/><Relationship Id="rId5" Type="http://schemas.openxmlformats.org/officeDocument/2006/relationships/image" Target="../media/image14.jpeg"/><Relationship Id="rId4" Type="http://schemas.openxmlformats.org/officeDocument/2006/relationships/image" Target="../media/image1.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5.xml"/><Relationship Id="rId1" Type="http://schemas.openxmlformats.org/officeDocument/2006/relationships/tags" Target="../tags/tag8.xml"/><Relationship Id="rId5" Type="http://schemas.openxmlformats.org/officeDocument/2006/relationships/image" Target="../media/image14.jpeg"/><Relationship Id="rId4" Type="http://schemas.openxmlformats.org/officeDocument/2006/relationships/image" Target="../media/image1.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hapter Title Accent 2">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FC90E5-5EAE-4D2D-86D4-1188623CC519}"/>
              </a:ext>
            </a:extLst>
          </p:cNvPr>
          <p:cNvSpPr/>
          <p:nvPr userDrawn="1"/>
        </p:nvSpPr>
        <p:spPr bwMode="auto">
          <a:xfrm>
            <a:off x="0" y="0"/>
            <a:ext cx="4562168"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5" name="Text Placeholder 4"/>
          <p:cNvSpPr>
            <a:spLocks noGrp="1"/>
          </p:cNvSpPr>
          <p:nvPr>
            <p:ph type="body" sz="quarter" idx="12" hasCustomPrompt="1"/>
          </p:nvPr>
        </p:nvSpPr>
        <p:spPr>
          <a:xfrm>
            <a:off x="269301" y="3878574"/>
            <a:ext cx="3207021" cy="1792326"/>
          </a:xfrm>
          <a:noFill/>
        </p:spPr>
        <p:txBody>
          <a:bodyPr lIns="164592" tIns="109728" rIns="164592" bIns="109728">
            <a:noAutofit/>
          </a:bodyPr>
          <a:lstStyle>
            <a:lvl1pPr marL="0" indent="0">
              <a:spcBef>
                <a:spcPts val="0"/>
              </a:spcBef>
              <a:buNone/>
              <a:defRPr sz="2000" spc="0" baseline="0">
                <a:gradFill>
                  <a:gsLst>
                    <a:gs pos="91000">
                      <a:schemeClr val="tx1"/>
                    </a:gs>
                    <a:gs pos="0">
                      <a:schemeClr val="tx1"/>
                    </a:gs>
                  </a:gsLst>
                  <a:lin ang="5400000" scaled="0"/>
                </a:gradFill>
                <a:latin typeface="+mn-lt"/>
              </a:defRPr>
            </a:lvl1pPr>
          </a:lstStyle>
          <a:p>
            <a:pPr lvl="0"/>
            <a:r>
              <a:rPr lang="en-US"/>
              <a:t>Speaker name</a:t>
            </a:r>
          </a:p>
        </p:txBody>
      </p:sp>
      <p:sp>
        <p:nvSpPr>
          <p:cNvPr id="3" name="Text Placeholder 2">
            <a:extLst>
              <a:ext uri="{FF2B5EF4-FFF2-40B4-BE49-F238E27FC236}">
                <a16:creationId xmlns:a16="http://schemas.microsoft.com/office/drawing/2014/main" id="{A81A7DA1-9773-46AE-9BB6-067DFA19483A}"/>
              </a:ext>
            </a:extLst>
          </p:cNvPr>
          <p:cNvSpPr>
            <a:spLocks noGrp="1"/>
          </p:cNvSpPr>
          <p:nvPr>
            <p:ph type="body" sz="quarter" idx="13" hasCustomPrompt="1"/>
          </p:nvPr>
        </p:nvSpPr>
        <p:spPr>
          <a:xfrm>
            <a:off x="269303" y="2084187"/>
            <a:ext cx="4005072" cy="1792326"/>
          </a:xfrm>
        </p:spPr>
        <p:txBody>
          <a:bodyPr>
            <a:noAutofit/>
          </a:bodyPr>
          <a:lstStyle>
            <a:lvl1pPr marL="0" indent="0">
              <a:lnSpc>
                <a:spcPct val="100000"/>
              </a:lnSpc>
              <a:spcBef>
                <a:spcPts val="0"/>
              </a:spcBef>
              <a:spcAft>
                <a:spcPts val="3000"/>
              </a:spcAft>
              <a:buFontTx/>
              <a:buNone/>
              <a:defRPr sz="4000"/>
            </a:lvl1pPr>
          </a:lstStyle>
          <a:p>
            <a:pPr lvl="0"/>
            <a:r>
              <a:rPr lang="en-US"/>
              <a:t>Chapter Title</a:t>
            </a:r>
            <a:endParaRPr lang="en-IN"/>
          </a:p>
        </p:txBody>
      </p:sp>
      <p:sp>
        <p:nvSpPr>
          <p:cNvPr id="8" name="Footer Placeholder 2">
            <a:extLst>
              <a:ext uri="{FF2B5EF4-FFF2-40B4-BE49-F238E27FC236}">
                <a16:creationId xmlns:a16="http://schemas.microsoft.com/office/drawing/2014/main" id="{B8D7791D-04CF-4055-AC70-2CEA90BD68E8}"/>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bg1"/>
                </a:solidFill>
              </a:defRPr>
            </a:lvl1pPr>
          </a:lstStyle>
          <a:p>
            <a:r>
              <a:rPr lang="en-US"/>
              <a:t>Microsoft Internal Only</a:t>
            </a:r>
          </a:p>
        </p:txBody>
      </p:sp>
    </p:spTree>
    <p:extLst>
      <p:ext uri="{BB962C8B-B14F-4D97-AF65-F5344CB8AC3E}">
        <p14:creationId xmlns:p14="http://schemas.microsoft.com/office/powerpoint/2010/main" val="3620845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Footer Placeholder 2">
            <a:extLst>
              <a:ext uri="{FF2B5EF4-FFF2-40B4-BE49-F238E27FC236}">
                <a16:creationId xmlns:a16="http://schemas.microsoft.com/office/drawing/2014/main" id="{C913092C-9321-4790-AA48-539D74EA732F}"/>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Tree>
    <p:extLst>
      <p:ext uri="{BB962C8B-B14F-4D97-AF65-F5344CB8AC3E}">
        <p14:creationId xmlns:p14="http://schemas.microsoft.com/office/powerpoint/2010/main" val="215005005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1"/>
          </p:nvPr>
        </p:nvSpPr>
        <p:spPr>
          <a:xfrm>
            <a:off x="838200" y="6356350"/>
            <a:ext cx="2743200" cy="365125"/>
          </a:xfrm>
        </p:spPr>
        <p:txBody>
          <a:bodyPr/>
          <a:lstStyle/>
          <a:p>
            <a:fld id="{1762DF99-5211-4E7A-A2C8-8C0D1F3C61CB}" type="datetimeFigureOut">
              <a:rPr lang="en-US" smtClean="0"/>
              <a:t>5/5/2021</a:t>
            </a:fld>
            <a:endParaRPr lang="en-US"/>
          </a:p>
        </p:txBody>
      </p:sp>
      <p:sp>
        <p:nvSpPr>
          <p:cNvPr id="9" name="Footer Placeholder 4"/>
          <p:cNvSpPr>
            <a:spLocks noGrp="1"/>
          </p:cNvSpPr>
          <p:nvPr>
            <p:ph type="ftr" sz="quarter" idx="12"/>
          </p:nvPr>
        </p:nvSpPr>
        <p:spPr>
          <a:xfrm>
            <a:off x="4038600" y="6356350"/>
            <a:ext cx="4114800" cy="365125"/>
          </a:xfrm>
        </p:spPr>
        <p:txBody>
          <a:bodyPr/>
          <a:lstStyle/>
          <a:p>
            <a:endParaRPr lang="en-US"/>
          </a:p>
        </p:txBody>
      </p:sp>
      <p:sp>
        <p:nvSpPr>
          <p:cNvPr id="10" name="Slide Number Placeholder 5"/>
          <p:cNvSpPr>
            <a:spLocks noGrp="1"/>
          </p:cNvSpPr>
          <p:nvPr>
            <p:ph type="sldNum" sz="quarter" idx="13"/>
          </p:nvPr>
        </p:nvSpPr>
        <p:spPr>
          <a:xfrm>
            <a:off x="8610600" y="6356350"/>
            <a:ext cx="2743200" cy="365125"/>
          </a:xfrm>
        </p:spPr>
        <p:txBody>
          <a:bodyPr/>
          <a:lstStyle/>
          <a:p>
            <a:fld id="{4FEF59B2-D714-44C5-98D1-886C2A6F80A9}" type="slidenum">
              <a:rPr lang="en-US" smtClean="0"/>
              <a:t>‹#›</a:t>
            </a:fld>
            <a:endParaRPr lang="en-US"/>
          </a:p>
        </p:txBody>
      </p:sp>
    </p:spTree>
    <p:extLst>
      <p:ext uri="{BB962C8B-B14F-4D97-AF65-F5344CB8AC3E}">
        <p14:creationId xmlns:p14="http://schemas.microsoft.com/office/powerpoint/2010/main" val="281695954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1725534"/>
            <a:ext cx="9285514" cy="3406937"/>
          </a:xfrm>
        </p:spPr>
        <p:txBody>
          <a:bodyPr lIns="0" anchor="ctr"/>
          <a:lstStyle>
            <a:lvl1pPr>
              <a:defRPr sz="5398">
                <a:solidFill>
                  <a:schemeClr val="bg1"/>
                </a:solidFill>
              </a:defRPr>
            </a:lvl1pPr>
          </a:lstStyle>
          <a:p>
            <a:r>
              <a:rPr lang="en-US"/>
              <a:t>Section title</a:t>
            </a:r>
          </a:p>
        </p:txBody>
      </p:sp>
    </p:spTree>
    <p:extLst>
      <p:ext uri="{BB962C8B-B14F-4D97-AF65-F5344CB8AC3E}">
        <p14:creationId xmlns:p14="http://schemas.microsoft.com/office/powerpoint/2010/main" val="4264251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91" y="1591"/>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91" y="1591"/>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0856668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9"/>
            <a:ext cx="11653523" cy="217290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329238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200768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4055" indent="0">
              <a:buNone/>
              <a:defRPr/>
            </a:lvl3pPr>
            <a:lvl4pPr marL="448109" indent="0">
              <a:buNone/>
              <a:defRPr/>
            </a:lvl4pPr>
            <a:lvl5pPr marL="67216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3962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37927620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1477098"/>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1"/>
          </p:nvPr>
        </p:nvSpPr>
        <p:spPr>
          <a:xfrm>
            <a:off x="838201" y="6356351"/>
            <a:ext cx="2743200" cy="365125"/>
          </a:xfrm>
        </p:spPr>
        <p:txBody>
          <a:bodyPr/>
          <a:lstStyle/>
          <a:p>
            <a:fld id="{1762DF99-5211-4E7A-A2C8-8C0D1F3C61CB}" type="datetimeFigureOut">
              <a:rPr lang="en-US" smtClean="0"/>
              <a:t>5/5/2021</a:t>
            </a:fld>
            <a:endParaRPr lang="en-US"/>
          </a:p>
        </p:txBody>
      </p:sp>
      <p:sp>
        <p:nvSpPr>
          <p:cNvPr id="9" name="Footer Placeholder 4"/>
          <p:cNvSpPr>
            <a:spLocks noGrp="1"/>
          </p:cNvSpPr>
          <p:nvPr>
            <p:ph type="ftr" sz="quarter" idx="12"/>
          </p:nvPr>
        </p:nvSpPr>
        <p:spPr>
          <a:xfrm>
            <a:off x="4038600" y="6356351"/>
            <a:ext cx="4114800" cy="365125"/>
          </a:xfrm>
        </p:spPr>
        <p:txBody>
          <a:bodyPr/>
          <a:lstStyle/>
          <a:p>
            <a:endParaRPr lang="en-US"/>
          </a:p>
        </p:txBody>
      </p:sp>
      <p:sp>
        <p:nvSpPr>
          <p:cNvPr id="10" name="Slide Number Placeholder 5"/>
          <p:cNvSpPr>
            <a:spLocks noGrp="1"/>
          </p:cNvSpPr>
          <p:nvPr>
            <p:ph type="sldNum" sz="quarter" idx="13"/>
          </p:nvPr>
        </p:nvSpPr>
        <p:spPr>
          <a:xfrm>
            <a:off x="8610600" y="6356351"/>
            <a:ext cx="2743200" cy="365125"/>
          </a:xfrm>
        </p:spPr>
        <p:txBody>
          <a:bodyPr/>
          <a:lstStyle/>
          <a:p>
            <a:fld id="{4FEF59B2-D714-44C5-98D1-886C2A6F80A9}" type="slidenum">
              <a:rPr lang="en-US" smtClean="0"/>
              <a:t>‹#›</a:t>
            </a:fld>
            <a:endParaRPr lang="en-US"/>
          </a:p>
        </p:txBody>
      </p:sp>
    </p:spTree>
    <p:extLst>
      <p:ext uri="{BB962C8B-B14F-4D97-AF65-F5344CB8AC3E}">
        <p14:creationId xmlns:p14="http://schemas.microsoft.com/office/powerpoint/2010/main" val="17990736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1662057"/>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685" indent="0">
              <a:buNone/>
              <a:defRPr sz="2000">
                <a:gradFill>
                  <a:gsLst>
                    <a:gs pos="100000">
                      <a:schemeClr val="bg2"/>
                    </a:gs>
                    <a:gs pos="0">
                      <a:schemeClr val="bg2"/>
                    </a:gs>
                  </a:gsLst>
                  <a:lin ang="5400000" scaled="0"/>
                </a:gradFill>
              </a:defRPr>
            </a:lvl3pPr>
            <a:lvl4pPr marL="457025" indent="0">
              <a:buNone/>
              <a:defRPr sz="2000">
                <a:gradFill>
                  <a:gsLst>
                    <a:gs pos="100000">
                      <a:schemeClr val="bg2"/>
                    </a:gs>
                    <a:gs pos="0">
                      <a:schemeClr val="bg2"/>
                    </a:gs>
                  </a:gsLst>
                  <a:lin ang="5400000" scaled="0"/>
                </a:gradFill>
              </a:defRPr>
            </a:lvl4pPr>
            <a:lvl5pPr marL="69347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012"/>
            <a:fld id="{727B4C2D-45E2-4621-8491-2995EB46A674}" type="slidenum">
              <a:rPr lang="en-US" smtClean="0">
                <a:gradFill>
                  <a:gsLst>
                    <a:gs pos="100000">
                      <a:srgbClr val="797A7D"/>
                    </a:gs>
                    <a:gs pos="0">
                      <a:srgbClr val="797A7D"/>
                    </a:gs>
                  </a:gsLst>
                  <a:lin ang="5400000" scaled="0"/>
                </a:gradFill>
              </a:rPr>
              <a:pPr defTabSz="914012"/>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29277212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no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213222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6116218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9777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4038600" y="6356351"/>
            <a:ext cx="4114800" cy="365125"/>
          </a:xfrm>
          <a:prstGeom prst="rect">
            <a:avLst/>
          </a:prstGeom>
        </p:spPr>
        <p:txBody>
          <a:bodyPr/>
          <a:lstStyle/>
          <a:p>
            <a:r>
              <a:rPr lang="en-US">
                <a:solidFill>
                  <a:srgbClr val="505050"/>
                </a:solidFill>
              </a:rPr>
              <a:t>Microsoft Internal &amp; Partner Use Only</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2529172167"/>
      </p:ext>
    </p:extLst>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620432"/>
            <a:ext cx="11306469" cy="403137"/>
          </a:xfrm>
        </p:spPr>
        <p:txBody>
          <a:bodyPr wrap="square" lIns="0" tIns="0" rIns="0" bIns="0">
            <a:spAutoFit/>
          </a:bodyPr>
          <a:lstStyle>
            <a:lvl1pPr>
              <a:lnSpc>
                <a:spcPts val="3074"/>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2603991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4038600" y="6356352"/>
            <a:ext cx="4114800" cy="365125"/>
          </a:xfrm>
          <a:prstGeom prst="rect">
            <a:avLst/>
          </a:prstGeom>
        </p:spPr>
        <p:txBody>
          <a:bodyPr/>
          <a:lstStyle/>
          <a:p>
            <a:r>
              <a:rPr lang="en-US">
                <a:solidFill>
                  <a:srgbClr val="505050"/>
                </a:solidFill>
              </a:rPr>
              <a:t>Microsoft Internal &amp; Partner Use Only</a:t>
            </a:r>
          </a:p>
        </p:txBody>
      </p:sp>
      <p:sp>
        <p:nvSpPr>
          <p:cNvPr id="4" name="Slide Number Placeholder 3"/>
          <p:cNvSpPr>
            <a:spLocks noGrp="1"/>
          </p:cNvSpPr>
          <p:nvPr>
            <p:ph type="sldNum" sz="quarter" idx="11"/>
          </p:nvPr>
        </p:nvSpPr>
        <p:spPr>
          <a:xfrm>
            <a:off x="8610600" y="6356352"/>
            <a:ext cx="2743200" cy="365125"/>
          </a:xfrm>
          <a:prstGeom prst="rect">
            <a:avLst/>
          </a:prstGeom>
        </p:spPr>
        <p:txBody>
          <a:bodyPr/>
          <a:lstStyle/>
          <a:p>
            <a:pPr defTabSz="914016"/>
            <a:fld id="{27258FFF-F925-446B-8502-81C933981705}" type="slidenum">
              <a:rPr lang="en-US" smtClean="0">
                <a:solidFill>
                  <a:srgbClr val="505050"/>
                </a:solidFill>
              </a:rPr>
              <a:pPr defTabSz="914016"/>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1"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3476854339"/>
      </p:ext>
    </p:extLst>
  </p:cSld>
  <p:clrMapOvr>
    <a:masterClrMapping/>
  </p:clrMapOvr>
  <p:transition spd="med">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6" y="339575"/>
            <a:ext cx="11336038" cy="758022"/>
          </a:xfrm>
          <a:prstGeom prst="rect">
            <a:avLst/>
          </a:prstGeom>
        </p:spPr>
        <p:txBody>
          <a:bodyPr vert="horz" wrap="square" lIns="0" tIns="164592" rIns="0" bIns="0" rtlCol="0" anchor="t">
            <a:noAutofit/>
          </a:bodyPr>
          <a:lstStyle>
            <a:lvl1pPr>
              <a:defRPr>
                <a:gradFill>
                  <a:gsLst>
                    <a:gs pos="1250">
                      <a:schemeClr val="tx2"/>
                    </a:gs>
                    <a:gs pos="100000">
                      <a:schemeClr val="tx2"/>
                    </a:gs>
                  </a:gsLst>
                  <a:lin ang="5400000" scaled="0"/>
                </a:gradFill>
              </a:defRPr>
            </a:lvl1pPr>
          </a:lstStyle>
          <a:p>
            <a:r>
              <a:rPr lang="en-US"/>
              <a:t>Title</a:t>
            </a:r>
          </a:p>
        </p:txBody>
      </p:sp>
    </p:spTree>
    <p:extLst>
      <p:ext uri="{BB962C8B-B14F-4D97-AF65-F5344CB8AC3E}">
        <p14:creationId xmlns:p14="http://schemas.microsoft.com/office/powerpoint/2010/main" val="216146253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1"/>
          </p:nvPr>
        </p:nvSpPr>
        <p:spPr>
          <a:xfrm>
            <a:off x="838200" y="6356350"/>
            <a:ext cx="2743200" cy="365125"/>
          </a:xfrm>
        </p:spPr>
        <p:txBody>
          <a:bodyPr/>
          <a:lstStyle/>
          <a:p>
            <a:fld id="{1762DF99-5211-4E7A-A2C8-8C0D1F3C61CB}" type="datetimeFigureOut">
              <a:rPr lang="en-US" smtClean="0"/>
              <a:t>5/5/2021</a:t>
            </a:fld>
            <a:endParaRPr lang="en-US"/>
          </a:p>
        </p:txBody>
      </p:sp>
      <p:sp>
        <p:nvSpPr>
          <p:cNvPr id="5" name="Footer Placeholder 4"/>
          <p:cNvSpPr>
            <a:spLocks noGrp="1"/>
          </p:cNvSpPr>
          <p:nvPr>
            <p:ph type="ftr" sz="quarter" idx="12"/>
          </p:nvPr>
        </p:nvSpPr>
        <p:spPr>
          <a:xfrm>
            <a:off x="4038600" y="6356350"/>
            <a:ext cx="4114800" cy="365125"/>
          </a:xfrm>
        </p:spPr>
        <p:txBody>
          <a:bodyPr/>
          <a:lstStyle/>
          <a:p>
            <a:endParaRPr lang="en-US"/>
          </a:p>
        </p:txBody>
      </p:sp>
      <p:sp>
        <p:nvSpPr>
          <p:cNvPr id="7" name="Slide Number Placeholder 5"/>
          <p:cNvSpPr>
            <a:spLocks noGrp="1"/>
          </p:cNvSpPr>
          <p:nvPr>
            <p:ph type="sldNum" sz="quarter" idx="13"/>
          </p:nvPr>
        </p:nvSpPr>
        <p:spPr>
          <a:xfrm>
            <a:off x="8610600" y="6356350"/>
            <a:ext cx="2743200" cy="365125"/>
          </a:xfrm>
        </p:spPr>
        <p:txBody>
          <a:bodyPr/>
          <a:lstStyle/>
          <a:p>
            <a:fld id="{4FEF59B2-D714-44C5-98D1-886C2A6F80A9}" type="slidenum">
              <a:rPr lang="en-US" smtClean="0"/>
              <a:t>‹#›</a:t>
            </a:fld>
            <a:endParaRPr lang="en-US"/>
          </a:p>
        </p:txBody>
      </p:sp>
    </p:spTree>
    <p:extLst>
      <p:ext uri="{BB962C8B-B14F-4D97-AF65-F5344CB8AC3E}">
        <p14:creationId xmlns:p14="http://schemas.microsoft.com/office/powerpoint/2010/main" val="90530529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218850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3485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27610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1"/>
          </p:nvPr>
        </p:nvSpPr>
        <p:spPr>
          <a:xfrm>
            <a:off x="838201" y="6356351"/>
            <a:ext cx="2743200" cy="365125"/>
          </a:xfrm>
        </p:spPr>
        <p:txBody>
          <a:bodyPr/>
          <a:lstStyle/>
          <a:p>
            <a:fld id="{1762DF99-5211-4E7A-A2C8-8C0D1F3C61CB}" type="datetimeFigureOut">
              <a:rPr lang="en-US" smtClean="0"/>
              <a:t>5/5/2021</a:t>
            </a:fld>
            <a:endParaRPr lang="en-US"/>
          </a:p>
        </p:txBody>
      </p:sp>
      <p:sp>
        <p:nvSpPr>
          <p:cNvPr id="5" name="Footer Placeholder 4"/>
          <p:cNvSpPr>
            <a:spLocks noGrp="1"/>
          </p:cNvSpPr>
          <p:nvPr>
            <p:ph type="ftr" sz="quarter" idx="12"/>
          </p:nvPr>
        </p:nvSpPr>
        <p:spPr>
          <a:xfrm>
            <a:off x="4038600" y="6356351"/>
            <a:ext cx="4114800" cy="365125"/>
          </a:xfrm>
        </p:spPr>
        <p:txBody>
          <a:bodyPr/>
          <a:lstStyle/>
          <a:p>
            <a:endParaRPr lang="en-US"/>
          </a:p>
        </p:txBody>
      </p:sp>
      <p:sp>
        <p:nvSpPr>
          <p:cNvPr id="7" name="Slide Number Placeholder 5"/>
          <p:cNvSpPr>
            <a:spLocks noGrp="1"/>
          </p:cNvSpPr>
          <p:nvPr>
            <p:ph type="sldNum" sz="quarter" idx="13"/>
          </p:nvPr>
        </p:nvSpPr>
        <p:spPr>
          <a:xfrm>
            <a:off x="8610600" y="6356351"/>
            <a:ext cx="2743200" cy="365125"/>
          </a:xfrm>
        </p:spPr>
        <p:txBody>
          <a:bodyPr/>
          <a:lstStyle/>
          <a:p>
            <a:fld id="{4FEF59B2-D714-44C5-98D1-886C2A6F80A9}" type="slidenum">
              <a:rPr lang="en-US" smtClean="0"/>
              <a:t>‹#›</a:t>
            </a:fld>
            <a:endParaRPr lang="en-US"/>
          </a:p>
        </p:txBody>
      </p:sp>
    </p:spTree>
    <p:extLst>
      <p:ext uri="{BB962C8B-B14F-4D97-AF65-F5344CB8AC3E}">
        <p14:creationId xmlns:p14="http://schemas.microsoft.com/office/powerpoint/2010/main" val="78994094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_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43035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340018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E8A50-BFA7-4E56-A19D-63A2D9A95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id="{F5AA14C3-8B7A-4BF9-ABA0-7FBB557C95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id="{118DD4FB-130B-408B-A09E-5CCE1524F789}"/>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5" name="Footer Placeholder 4">
            <a:extLst>
              <a:ext uri="{FF2B5EF4-FFF2-40B4-BE49-F238E27FC236}">
                <a16:creationId xmlns:a16="http://schemas.microsoft.com/office/drawing/2014/main" id="{F8A3529F-4E82-4AB2-B5F6-8EEFEE504D8A}"/>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0C4F933E-7C8F-4C7B-9516-924417FC18EC}"/>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295176479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67435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68402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photo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A5C573-3BB6-4C8C-A580-6AD1D5A845E7}"/>
              </a:ext>
            </a:extLst>
          </p:cNvPr>
          <p:cNvPicPr>
            <a:picLocks noChangeAspect="1"/>
          </p:cNvPicPr>
          <p:nvPr/>
        </p:nvPicPr>
        <p:blipFill rotWithShape="1">
          <a:blip r:embed="rId2"/>
          <a:srcRect b="15686"/>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6AC60-F906-4C8C-8867-56ED7B5DBB2C}"/>
              </a:ext>
            </a:extLst>
          </p:cNvPr>
          <p:cNvSpPr/>
          <p:nvPr/>
        </p:nvSpPr>
        <p:spPr bwMode="auto">
          <a:xfrm>
            <a:off x="0" y="0"/>
            <a:ext cx="9401560" cy="6858000"/>
          </a:xfrm>
          <a:prstGeom prst="rect">
            <a:avLst/>
          </a:prstGeom>
          <a:gradFill flip="none" rotWithShape="1">
            <a:gsLst>
              <a:gs pos="25000">
                <a:schemeClr val="bg2">
                  <a:alpha val="86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897435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90559225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46779188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409681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92143411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D82B9CE-9883-4A99-BB66-1C0B7EEF4F7C}"/>
              </a:ext>
            </a:extLst>
          </p:cNvPr>
          <p:cNvGraphicFramePr>
            <a:graphicFrameLocks noChangeAspect="1"/>
          </p:cNvGraphicFramePr>
          <p:nvPr>
            <p:custDataLst>
              <p:tags r:id="rId1"/>
            </p:custDataLst>
            <p:extLst>
              <p:ext uri="{D42A27DB-BD31-4B8C-83A1-F6EECF244321}">
                <p14:modId xmlns:p14="http://schemas.microsoft.com/office/powerpoint/2010/main" val="167579246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2" name="Object 1" hidden="1">
                        <a:extLst>
                          <a:ext uri="{FF2B5EF4-FFF2-40B4-BE49-F238E27FC236}">
                            <a16:creationId xmlns:a16="http://schemas.microsoft.com/office/drawing/2014/main" id="{7D82B9CE-9883-4A99-BB66-1C0B7EEF4F7C}"/>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Picture Placeholder 3"/>
          <p:cNvSpPr>
            <a:spLocks noGrp="1"/>
          </p:cNvSpPr>
          <p:nvPr>
            <p:ph type="pic" sz="quarter" idx="10" hasCustomPrompt="1"/>
          </p:nvPr>
        </p:nvSpPr>
        <p:spPr>
          <a:xfrm>
            <a:off x="6209610" y="0"/>
            <a:ext cx="5982390" cy="6858000"/>
          </a:xfrm>
          <a:blipFill dpi="0" rotWithShape="1">
            <a:blip r:embed="rId5"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235862173"/>
      </p:ext>
    </p:extLst>
  </p:cSld>
  <p:clrMapOvr>
    <a:masterClrMapping/>
  </p:clrMapOvr>
  <p:transition>
    <p:fade/>
  </p:transition>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2750689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52368987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7C78E-8A9A-45E9-8472-E48A446AA5A9}"/>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44986B71-6BB0-4F13-8571-5FB788423E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8AAA7E49-22E5-45FF-BD3B-2FF6744AF526}"/>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5" name="Footer Placeholder 4">
            <a:extLst>
              <a:ext uri="{FF2B5EF4-FFF2-40B4-BE49-F238E27FC236}">
                <a16:creationId xmlns:a16="http://schemas.microsoft.com/office/drawing/2014/main" id="{8204C181-3B2A-4AD9-BCC6-6A75C2BF31F0}"/>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2CB52BD-CAFD-4E8D-8085-5716231482E5}"/>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16879396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Graphic layout: three columns graphic and text">
    <p:spTree>
      <p:nvGrpSpPr>
        <p:cNvPr id="1" name=""/>
        <p:cNvGrpSpPr/>
        <p:nvPr/>
      </p:nvGrpSpPr>
      <p:grpSpPr>
        <a:xfrm>
          <a:off x="0" y="0"/>
          <a:ext cx="0" cy="0"/>
          <a:chOff x="0" y="0"/>
          <a:chExt cx="0" cy="0"/>
        </a:xfrm>
      </p:grpSpPr>
      <p:sp>
        <p:nvSpPr>
          <p:cNvPr id="3" name="Rectangle 2"/>
          <p:cNvSpPr/>
          <p:nvPr/>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54404144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4597274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1871277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16701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460023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962605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58709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34430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268641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1_Title with photo and til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p:spPr>
      </p:pic>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2435808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91D20-B228-4308-834B-8353B15D98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id="{06044144-148B-4693-949A-CF49AB0306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05D6CC-AA1D-4F4C-82C0-E1B7FA118FCB}"/>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5" name="Footer Placeholder 4">
            <a:extLst>
              <a:ext uri="{FF2B5EF4-FFF2-40B4-BE49-F238E27FC236}">
                <a16:creationId xmlns:a16="http://schemas.microsoft.com/office/drawing/2014/main" id="{BA95D8D1-18F1-4DBD-9809-B0DFB28BA884}"/>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6613AA29-A8B5-4262-BBDB-59579CAFC5D2}"/>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284875409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84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9381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679214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05782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1"/>
            <a:ext cx="11306469" cy="403136"/>
          </a:xfrm>
        </p:spPr>
        <p:txBody>
          <a:bodyPr wrap="square" lIns="0" tIns="0" rIns="0" bIns="0">
            <a:spAutoFit/>
          </a:bodyPr>
          <a:lstStyle>
            <a:lvl1pPr>
              <a:lnSpc>
                <a:spcPts val="307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703" indent="0">
              <a:buNone/>
              <a:defRPr/>
            </a:lvl2pPr>
            <a:lvl3pPr marL="439402" indent="0">
              <a:buNone/>
              <a:defRPr/>
            </a:lvl3pPr>
            <a:lvl4pPr marL="659105" indent="0">
              <a:buNone/>
              <a:defRPr/>
            </a:lvl4pPr>
            <a:lvl5pPr marL="87880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7" y="2707601"/>
            <a:ext cx="4758209" cy="2383473"/>
          </a:xfrm>
        </p:spPr>
        <p:txBody>
          <a:bodyPr lIns="0" tIns="0" rIns="0" bIns="0"/>
          <a:lstStyle>
            <a:lvl1pPr marL="274626" indent="-274626">
              <a:lnSpc>
                <a:spcPts val="1731"/>
              </a:lnSpc>
              <a:spcBef>
                <a:spcPts val="0"/>
              </a:spcBef>
              <a:buFont typeface="Arial" panose="020B0604020202020204" pitchFamily="34" charset="0"/>
              <a:buChar char="•"/>
              <a:defRPr sz="1372" b="0" i="0">
                <a:solidFill>
                  <a:schemeClr val="tx1"/>
                </a:solidFill>
                <a:latin typeface="+mn-lt"/>
              </a:defRPr>
            </a:lvl1pPr>
            <a:lvl2pPr marL="0" indent="0">
              <a:lnSpc>
                <a:spcPts val="1731"/>
              </a:lnSpc>
              <a:spcBef>
                <a:spcPts val="0"/>
              </a:spcBef>
              <a:buNone/>
              <a:defRPr sz="1345">
                <a:solidFill>
                  <a:schemeClr val="tx1"/>
                </a:solidFill>
              </a:defRPr>
            </a:lvl2pPr>
            <a:lvl3pPr marL="439402" indent="0">
              <a:buNone/>
              <a:defRPr/>
            </a:lvl3pPr>
            <a:lvl4pPr marL="659105" indent="0">
              <a:buNone/>
              <a:defRPr/>
            </a:lvl4pPr>
            <a:lvl5pPr marL="87880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668149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grpSp>
        <p:nvGrpSpPr>
          <p:cNvPr id="4" name="Group 3">
            <a:extLst>
              <a:ext uri="{FF2B5EF4-FFF2-40B4-BE49-F238E27FC236}">
                <a16:creationId xmlns:a16="http://schemas.microsoft.com/office/drawing/2014/main" id="{7913F4E2-2904-4678-8934-834143FD3D27}"/>
              </a:ext>
            </a:extLst>
          </p:cNvPr>
          <p:cNvGrpSpPr>
            <a:grpSpLocks noChangeAspect="1"/>
          </p:cNvGrpSpPr>
          <p:nvPr userDrawn="1"/>
        </p:nvGrpSpPr>
        <p:grpSpPr bwMode="black">
          <a:xfrm>
            <a:off x="268929" y="342543"/>
            <a:ext cx="1277761" cy="274320"/>
            <a:chOff x="457200" y="1643393"/>
            <a:chExt cx="4492753" cy="964540"/>
          </a:xfrm>
        </p:grpSpPr>
        <p:pic>
          <p:nvPicPr>
            <p:cNvPr id="6" name="Picture 5">
              <a:extLst>
                <a:ext uri="{FF2B5EF4-FFF2-40B4-BE49-F238E27FC236}">
                  <a16:creationId xmlns:a16="http://schemas.microsoft.com/office/drawing/2014/main" id="{6CFE9ED9-2A5F-4AB1-8FD7-73471DF475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EE552FBF-DA91-459D-89EB-FDA39E47489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45941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B104-5D34-43DA-84F7-F1B0D720C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D0940-C0A3-4336-B163-6DE5AE31FF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4EEFE-BAB3-45B5-BD35-B86BB2023CB7}"/>
              </a:ext>
            </a:extLst>
          </p:cNvPr>
          <p:cNvSpPr>
            <a:spLocks noGrp="1"/>
          </p:cNvSpPr>
          <p:nvPr>
            <p:ph type="dt" sz="half" idx="10"/>
          </p:nvPr>
        </p:nvSpPr>
        <p:spPr/>
        <p:txBody>
          <a:bodyPr/>
          <a:lstStyle/>
          <a:p>
            <a:fld id="{FF80F40D-9A30-4818-9D49-8F12CC497EE0}" type="datetimeFigureOut">
              <a:rPr lang="en-US" smtClean="0"/>
              <a:t>5/5/2021</a:t>
            </a:fld>
            <a:endParaRPr lang="en-US"/>
          </a:p>
        </p:txBody>
      </p:sp>
      <p:sp>
        <p:nvSpPr>
          <p:cNvPr id="5" name="Footer Placeholder 4">
            <a:extLst>
              <a:ext uri="{FF2B5EF4-FFF2-40B4-BE49-F238E27FC236}">
                <a16:creationId xmlns:a16="http://schemas.microsoft.com/office/drawing/2014/main" id="{F00CFDC4-6E2F-4675-8279-03F91BF9E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9BB6D-1038-4C2A-AE00-9479932CD718}"/>
              </a:ext>
            </a:extLst>
          </p:cNvPr>
          <p:cNvSpPr>
            <a:spLocks noGrp="1"/>
          </p:cNvSpPr>
          <p:nvPr>
            <p:ph type="sldNum" sz="quarter" idx="12"/>
          </p:nvPr>
        </p:nvSpPr>
        <p:spPr/>
        <p:txBody>
          <a:bodyPr/>
          <a:lstStyle/>
          <a:p>
            <a:fld id="{6786F304-C66E-48B2-ADB3-FA81692AAD4A}" type="slidenum">
              <a:rPr lang="en-US" smtClean="0"/>
              <a:t>‹#›</a:t>
            </a:fld>
            <a:endParaRPr lang="en-US"/>
          </a:p>
        </p:txBody>
      </p:sp>
    </p:spTree>
    <p:extLst>
      <p:ext uri="{BB962C8B-B14F-4D97-AF65-F5344CB8AC3E}">
        <p14:creationId xmlns:p14="http://schemas.microsoft.com/office/powerpoint/2010/main" val="225418702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1"/>
          </p:nvPr>
        </p:nvSpPr>
        <p:spPr>
          <a:xfrm>
            <a:off x="838200" y="6356350"/>
            <a:ext cx="2743200" cy="365125"/>
          </a:xfrm>
        </p:spPr>
        <p:txBody>
          <a:bodyPr/>
          <a:lstStyle/>
          <a:p>
            <a:fld id="{1762DF99-5211-4E7A-A2C8-8C0D1F3C61CB}" type="datetimeFigureOut">
              <a:rPr lang="en-US" smtClean="0"/>
              <a:t>5/5/2021</a:t>
            </a:fld>
            <a:endParaRPr lang="en-US"/>
          </a:p>
        </p:txBody>
      </p:sp>
      <p:sp>
        <p:nvSpPr>
          <p:cNvPr id="9" name="Footer Placeholder 4"/>
          <p:cNvSpPr>
            <a:spLocks noGrp="1"/>
          </p:cNvSpPr>
          <p:nvPr>
            <p:ph type="ftr" sz="quarter" idx="12"/>
          </p:nvPr>
        </p:nvSpPr>
        <p:spPr>
          <a:xfrm>
            <a:off x="4038600" y="6356350"/>
            <a:ext cx="4114800" cy="365125"/>
          </a:xfrm>
        </p:spPr>
        <p:txBody>
          <a:bodyPr/>
          <a:lstStyle/>
          <a:p>
            <a:endParaRPr lang="en-US"/>
          </a:p>
        </p:txBody>
      </p:sp>
      <p:sp>
        <p:nvSpPr>
          <p:cNvPr id="10" name="Slide Number Placeholder 5"/>
          <p:cNvSpPr>
            <a:spLocks noGrp="1"/>
          </p:cNvSpPr>
          <p:nvPr>
            <p:ph type="sldNum" sz="quarter" idx="13"/>
          </p:nvPr>
        </p:nvSpPr>
        <p:spPr>
          <a:xfrm>
            <a:off x="8610600" y="6356350"/>
            <a:ext cx="2743200" cy="365125"/>
          </a:xfrm>
        </p:spPr>
        <p:txBody>
          <a:bodyPr/>
          <a:lstStyle/>
          <a:p>
            <a:fld id="{4FEF59B2-D714-44C5-98D1-886C2A6F80A9}" type="slidenum">
              <a:rPr lang="en-US" smtClean="0"/>
              <a:t>‹#›</a:t>
            </a:fld>
            <a:endParaRPr lang="en-US"/>
          </a:p>
        </p:txBody>
      </p:sp>
    </p:spTree>
    <p:extLst>
      <p:ext uri="{BB962C8B-B14F-4D97-AF65-F5344CB8AC3E}">
        <p14:creationId xmlns:p14="http://schemas.microsoft.com/office/powerpoint/2010/main" val="46423008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25442007"/>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Only no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425162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373973632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8BE4-614C-45E2-AA95-D7F32CFD067A}"/>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id="{FF506956-54C1-45C8-9B17-8250D735840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id="{3920C986-73A0-4CBC-A38E-72F3286C09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id="{70EB623A-EC99-44DB-80FA-631AA2F57F41}"/>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6" name="Footer Placeholder 5">
            <a:extLst>
              <a:ext uri="{FF2B5EF4-FFF2-40B4-BE49-F238E27FC236}">
                <a16:creationId xmlns:a16="http://schemas.microsoft.com/office/drawing/2014/main" id="{E594B008-3638-4378-8CED-2910AD4924AA}"/>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1CA8A05A-C8AC-4BED-A514-0F09DFCF3137}"/>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101294639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4038600" y="6356351"/>
            <a:ext cx="4114800" cy="365125"/>
          </a:xfrm>
          <a:prstGeom prst="rect">
            <a:avLst/>
          </a:prstGeom>
        </p:spPr>
        <p:txBody>
          <a:bodyPr/>
          <a:lstStyle/>
          <a:p>
            <a:r>
              <a:rPr lang="en-US">
                <a:solidFill>
                  <a:srgbClr val="505050"/>
                </a:solidFill>
              </a:rPr>
              <a:t>Microsoft Internal &amp; Partner Use Only</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3744442466"/>
      </p:ext>
    </p:extLst>
  </p:cSld>
  <p:clrMapOvr>
    <a:masterClrMapping/>
  </p:clrMapOvr>
  <p:transition spd="med">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339575"/>
            <a:ext cx="11336038" cy="758022"/>
          </a:xfrm>
          <a:prstGeom prst="rect">
            <a:avLst/>
          </a:prstGeom>
        </p:spPr>
        <p:txBody>
          <a:bodyPr vert="horz" wrap="square" lIns="0" tIns="164592" rIns="0" bIns="0" rtlCol="0" anchor="t">
            <a:noAutofit/>
          </a:bodyPr>
          <a:lstStyle>
            <a:lvl1pPr>
              <a:defRPr>
                <a:gradFill>
                  <a:gsLst>
                    <a:gs pos="1250">
                      <a:schemeClr val="tx2"/>
                    </a:gs>
                    <a:gs pos="100000">
                      <a:schemeClr val="tx2"/>
                    </a:gs>
                  </a:gsLst>
                  <a:lin ang="5400000" scaled="0"/>
                </a:gradFill>
              </a:defRPr>
            </a:lvl1pPr>
          </a:lstStyle>
          <a:p>
            <a:r>
              <a:rPr lang="en-US"/>
              <a:t>Title</a:t>
            </a:r>
          </a:p>
        </p:txBody>
      </p:sp>
    </p:spTree>
    <p:extLst>
      <p:ext uri="{BB962C8B-B14F-4D97-AF65-F5344CB8AC3E}">
        <p14:creationId xmlns:p14="http://schemas.microsoft.com/office/powerpoint/2010/main" val="330449495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1"/>
          </p:nvPr>
        </p:nvSpPr>
        <p:spPr>
          <a:xfrm>
            <a:off x="838200" y="6356350"/>
            <a:ext cx="2743200" cy="365125"/>
          </a:xfrm>
        </p:spPr>
        <p:txBody>
          <a:bodyPr/>
          <a:lstStyle/>
          <a:p>
            <a:fld id="{1762DF99-5211-4E7A-A2C8-8C0D1F3C61CB}" type="datetimeFigureOut">
              <a:rPr lang="en-US" smtClean="0"/>
              <a:t>5/5/2021</a:t>
            </a:fld>
            <a:endParaRPr lang="en-US"/>
          </a:p>
        </p:txBody>
      </p:sp>
      <p:sp>
        <p:nvSpPr>
          <p:cNvPr id="5" name="Footer Placeholder 4"/>
          <p:cNvSpPr>
            <a:spLocks noGrp="1"/>
          </p:cNvSpPr>
          <p:nvPr>
            <p:ph type="ftr" sz="quarter" idx="12"/>
          </p:nvPr>
        </p:nvSpPr>
        <p:spPr>
          <a:xfrm>
            <a:off x="4038600" y="6356350"/>
            <a:ext cx="4114800" cy="365125"/>
          </a:xfrm>
        </p:spPr>
        <p:txBody>
          <a:bodyPr/>
          <a:lstStyle/>
          <a:p>
            <a:endParaRPr lang="en-US"/>
          </a:p>
        </p:txBody>
      </p:sp>
      <p:sp>
        <p:nvSpPr>
          <p:cNvPr id="7" name="Slide Number Placeholder 5"/>
          <p:cNvSpPr>
            <a:spLocks noGrp="1"/>
          </p:cNvSpPr>
          <p:nvPr>
            <p:ph type="sldNum" sz="quarter" idx="13"/>
          </p:nvPr>
        </p:nvSpPr>
        <p:spPr>
          <a:xfrm>
            <a:off x="8610600" y="6356350"/>
            <a:ext cx="2743200" cy="365125"/>
          </a:xfrm>
        </p:spPr>
        <p:txBody>
          <a:bodyPr/>
          <a:lstStyle/>
          <a:p>
            <a:fld id="{4FEF59B2-D714-44C5-98D1-886C2A6F80A9}" type="slidenum">
              <a:rPr lang="en-US" smtClean="0"/>
              <a:t>‹#›</a:t>
            </a:fld>
            <a:endParaRPr lang="en-US"/>
          </a:p>
        </p:txBody>
      </p:sp>
    </p:spTree>
    <p:extLst>
      <p:ext uri="{BB962C8B-B14F-4D97-AF65-F5344CB8AC3E}">
        <p14:creationId xmlns:p14="http://schemas.microsoft.com/office/powerpoint/2010/main" val="424861106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2741974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394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040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51402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43438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2718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9795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2990-9C4B-4C60-8566-0FF6D760E042}"/>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id="{A1294D3A-6386-4C64-ACB9-F390034CF1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DD3C25-1713-4176-993B-BA00991893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id="{57BC12FF-23AD-4C04-A424-DDBEBF27AB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8AF606-522E-4EE8-AABE-6F18D9450B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id="{180DABFF-88F2-4125-9B5E-1493D60A1278}"/>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8" name="Footer Placeholder 7">
            <a:extLst>
              <a:ext uri="{FF2B5EF4-FFF2-40B4-BE49-F238E27FC236}">
                <a16:creationId xmlns:a16="http://schemas.microsoft.com/office/drawing/2014/main" id="{1C2A55F3-3DA2-4522-AC0D-31E193938069}"/>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id="{30F9B2EE-3092-4873-A1DE-3E869364A678}"/>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386386643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47251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681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968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328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987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0059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8641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1056208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80344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0143832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2F1A0-7CA6-4011-A4EE-8E9F1F454B96}"/>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id="{73C359E3-5F1E-4B26-B618-E7C0E9704F45}"/>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4" name="Footer Placeholder 3">
            <a:extLst>
              <a:ext uri="{FF2B5EF4-FFF2-40B4-BE49-F238E27FC236}">
                <a16:creationId xmlns:a16="http://schemas.microsoft.com/office/drawing/2014/main" id="{A6C27D52-B354-4338-B4C0-97BF07DC9C50}"/>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id="{500AA59A-F78E-45B1-9A77-E7FC01960253}"/>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4956099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75703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0265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92209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957212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15751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956400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3627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05042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183404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2323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FCC19C-D5AE-4748-A447-D129912CDE5B}"/>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3" name="Footer Placeholder 2">
            <a:extLst>
              <a:ext uri="{FF2B5EF4-FFF2-40B4-BE49-F238E27FC236}">
                <a16:creationId xmlns:a16="http://schemas.microsoft.com/office/drawing/2014/main" id="{71E2171F-240E-4601-B79A-8DE3B8BC252B}"/>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id="{2B9C5D5C-F820-4FD1-A367-300A3CC48013}"/>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398633566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20837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4917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5842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0491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64141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58496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777742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154444011"/>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014149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351048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A0D4D-AC48-468E-B1D0-5AF490646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id="{1AEF9670-B8CC-463A-8255-A074247BCA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id="{AB1C48CB-A149-4CED-A489-BAECA94632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7DEF26-4E91-4329-A050-CCF692515A1B}"/>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6" name="Footer Placeholder 5">
            <a:extLst>
              <a:ext uri="{FF2B5EF4-FFF2-40B4-BE49-F238E27FC236}">
                <a16:creationId xmlns:a16="http://schemas.microsoft.com/office/drawing/2014/main" id="{938FF079-1B39-4163-8D97-275938B20EF7}"/>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9C4971A6-33A7-4F52-BCB4-84D2C460C158}"/>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313187357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167747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photo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A5C573-3BB6-4C8C-A580-6AD1D5A845E7}"/>
              </a:ext>
            </a:extLst>
          </p:cNvPr>
          <p:cNvPicPr>
            <a:picLocks noChangeAspect="1"/>
          </p:cNvPicPr>
          <p:nvPr/>
        </p:nvPicPr>
        <p:blipFill rotWithShape="1">
          <a:blip r:embed="rId2"/>
          <a:srcRect b="15686"/>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6AC60-F906-4C8C-8867-56ED7B5DBB2C}"/>
              </a:ext>
            </a:extLst>
          </p:cNvPr>
          <p:cNvSpPr/>
          <p:nvPr/>
        </p:nvSpPr>
        <p:spPr bwMode="auto">
          <a:xfrm>
            <a:off x="0" y="0"/>
            <a:ext cx="9401560" cy="6858000"/>
          </a:xfrm>
          <a:prstGeom prst="rect">
            <a:avLst/>
          </a:prstGeom>
          <a:gradFill flip="none" rotWithShape="1">
            <a:gsLst>
              <a:gs pos="25000">
                <a:schemeClr val="bg2">
                  <a:alpha val="86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692556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8690086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82499778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2398600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0625719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D82B9CE-9883-4A99-BB66-1C0B7EEF4F7C}"/>
              </a:ext>
            </a:extLst>
          </p:cNvPr>
          <p:cNvGraphicFramePr>
            <a:graphicFrameLocks noChangeAspect="1"/>
          </p:cNvGraphicFramePr>
          <p:nvPr>
            <p:custDataLst>
              <p:tags r:id="rId1"/>
            </p:custDataLst>
            <p:extLst>
              <p:ext uri="{D42A27DB-BD31-4B8C-83A1-F6EECF244321}">
                <p14:modId xmlns:p14="http://schemas.microsoft.com/office/powerpoint/2010/main" val="9896546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2" name="Object 1" hidden="1">
                        <a:extLst>
                          <a:ext uri="{FF2B5EF4-FFF2-40B4-BE49-F238E27FC236}">
                            <a16:creationId xmlns:a16="http://schemas.microsoft.com/office/drawing/2014/main" id="{7D82B9CE-9883-4A99-BB66-1C0B7EEF4F7C}"/>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Picture Placeholder 3"/>
          <p:cNvSpPr>
            <a:spLocks noGrp="1"/>
          </p:cNvSpPr>
          <p:nvPr>
            <p:ph type="pic" sz="quarter" idx="10" hasCustomPrompt="1"/>
          </p:nvPr>
        </p:nvSpPr>
        <p:spPr>
          <a:xfrm>
            <a:off x="6209610" y="0"/>
            <a:ext cx="5982390" cy="6858000"/>
          </a:xfrm>
          <a:blipFill dpi="0" rotWithShape="1">
            <a:blip r:embed="rId5"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646651333"/>
      </p:ext>
    </p:extLst>
  </p:cSld>
  <p:clrMapOvr>
    <a:masterClrMapping/>
  </p:clrMapOvr>
  <p:transition>
    <p:fade/>
  </p:transition>
  <p:extLst>
    <p:ext uri="{DCECCB84-F9BA-43D5-87BE-67443E8EF086}">
      <p15:sldGuideLst xmlns:p15="http://schemas.microsoft.com/office/powerpoint/2012/main"/>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16877977"/>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25011927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Graphic layout: three columns graphic and text">
    <p:spTree>
      <p:nvGrpSpPr>
        <p:cNvPr id="1" name=""/>
        <p:cNvGrpSpPr/>
        <p:nvPr/>
      </p:nvGrpSpPr>
      <p:grpSpPr>
        <a:xfrm>
          <a:off x="0" y="0"/>
          <a:ext cx="0" cy="0"/>
          <a:chOff x="0" y="0"/>
          <a:chExt cx="0" cy="0"/>
        </a:xfrm>
      </p:grpSpPr>
      <p:sp>
        <p:nvSpPr>
          <p:cNvPr id="3" name="Rectangle 2"/>
          <p:cNvSpPr/>
          <p:nvPr/>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8641240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C69F0D7-A01C-40D5-9155-B9B274B73298}"/>
              </a:ext>
            </a:extLst>
          </p:cNvPr>
          <p:cNvGraphicFramePr>
            <a:graphicFrameLocks noChangeAspect="1"/>
          </p:cNvGraphicFramePr>
          <p:nvPr userDrawn="1">
            <p:custDataLst>
              <p:tags r:id="rId1"/>
            </p:custDataLst>
            <p:extLst>
              <p:ext uri="{D42A27DB-BD31-4B8C-83A1-F6EECF244321}">
                <p14:modId xmlns:p14="http://schemas.microsoft.com/office/powerpoint/2010/main" val="71461151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C69F0D7-A01C-40D5-9155-B9B274B73298}"/>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FD83EC4B-53A6-497D-AF8A-D5A9D00EDB43}"/>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
        <p:nvSpPr>
          <p:cNvPr id="6" name="Slide Number Placeholder 3">
            <a:extLst>
              <a:ext uri="{FF2B5EF4-FFF2-40B4-BE49-F238E27FC236}">
                <a16:creationId xmlns:a16="http://schemas.microsoft.com/office/drawing/2014/main" id="{5DB83BD3-A965-4D22-BA91-5B9901A84EFB}"/>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4624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BDB5-25CD-41EF-A735-D4E5744166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id="{08D5F335-34F4-45D4-BED8-8F5EDE4E7D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id="{30B0147F-9454-4E1E-B29B-494DACA223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24496-7B95-47A1-A51F-EDED6E01ADEA}"/>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6" name="Footer Placeholder 5">
            <a:extLst>
              <a:ext uri="{FF2B5EF4-FFF2-40B4-BE49-F238E27FC236}">
                <a16:creationId xmlns:a16="http://schemas.microsoft.com/office/drawing/2014/main" id="{1B6F99EC-C1D8-4609-B278-83D980C2296D}"/>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id="{4DA246CA-85B4-4BBC-AC91-5782157AFD55}"/>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335144096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0985094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21333034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488206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809322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8540312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33130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568490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570533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1_Title with photo and til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p:spPr>
      </p:pic>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196500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84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0614322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656E-841A-4CE3-98D8-613432CB5B5E}"/>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534D43BD-CCAB-41D0-A7E2-493908E6BD1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FC4A1A5F-5BD7-4512-9800-5397F90D1441}"/>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5" name="Footer Placeholder 4">
            <a:extLst>
              <a:ext uri="{FF2B5EF4-FFF2-40B4-BE49-F238E27FC236}">
                <a16:creationId xmlns:a16="http://schemas.microsoft.com/office/drawing/2014/main" id="{C99AE1C3-2937-49A9-AC72-FC6235885143}"/>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C4AEC851-5ECE-472F-A987-FDAEEA268E2E}"/>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288378768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48504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6282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1"/>
            <a:ext cx="11306469" cy="403136"/>
          </a:xfrm>
        </p:spPr>
        <p:txBody>
          <a:bodyPr wrap="square" lIns="0" tIns="0" rIns="0" bIns="0">
            <a:spAutoFit/>
          </a:bodyPr>
          <a:lstStyle>
            <a:lvl1pPr>
              <a:lnSpc>
                <a:spcPts val="307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703" indent="0">
              <a:buNone/>
              <a:defRPr/>
            </a:lvl2pPr>
            <a:lvl3pPr marL="439402" indent="0">
              <a:buNone/>
              <a:defRPr/>
            </a:lvl3pPr>
            <a:lvl4pPr marL="659105" indent="0">
              <a:buNone/>
              <a:defRPr/>
            </a:lvl4pPr>
            <a:lvl5pPr marL="87880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7" y="2707601"/>
            <a:ext cx="4758209" cy="2383473"/>
          </a:xfrm>
        </p:spPr>
        <p:txBody>
          <a:bodyPr lIns="0" tIns="0" rIns="0" bIns="0"/>
          <a:lstStyle>
            <a:lvl1pPr marL="274626" indent="-274626">
              <a:lnSpc>
                <a:spcPts val="1731"/>
              </a:lnSpc>
              <a:spcBef>
                <a:spcPts val="0"/>
              </a:spcBef>
              <a:buFont typeface="Arial" panose="020B0604020202020204" pitchFamily="34" charset="0"/>
              <a:buChar char="•"/>
              <a:defRPr sz="1372" b="0" i="0">
                <a:solidFill>
                  <a:schemeClr val="tx1"/>
                </a:solidFill>
                <a:latin typeface="+mn-lt"/>
              </a:defRPr>
            </a:lvl1pPr>
            <a:lvl2pPr marL="0" indent="0">
              <a:lnSpc>
                <a:spcPts val="1731"/>
              </a:lnSpc>
              <a:spcBef>
                <a:spcPts val="0"/>
              </a:spcBef>
              <a:buNone/>
              <a:defRPr sz="1345">
                <a:solidFill>
                  <a:schemeClr val="tx1"/>
                </a:solidFill>
              </a:defRPr>
            </a:lvl2pPr>
            <a:lvl3pPr marL="439402" indent="0">
              <a:buNone/>
              <a:defRPr/>
            </a:lvl3pPr>
            <a:lvl4pPr marL="659105" indent="0">
              <a:buNone/>
              <a:defRPr/>
            </a:lvl4pPr>
            <a:lvl5pPr marL="87880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949508592"/>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grpSp>
        <p:nvGrpSpPr>
          <p:cNvPr id="4" name="Group 3">
            <a:extLst>
              <a:ext uri="{FF2B5EF4-FFF2-40B4-BE49-F238E27FC236}">
                <a16:creationId xmlns:a16="http://schemas.microsoft.com/office/drawing/2014/main" id="{7913F4E2-2904-4678-8934-834143FD3D27}"/>
              </a:ext>
            </a:extLst>
          </p:cNvPr>
          <p:cNvGrpSpPr>
            <a:grpSpLocks noChangeAspect="1"/>
          </p:cNvGrpSpPr>
          <p:nvPr userDrawn="1"/>
        </p:nvGrpSpPr>
        <p:grpSpPr bwMode="black">
          <a:xfrm>
            <a:off x="268929" y="342543"/>
            <a:ext cx="1277761" cy="274320"/>
            <a:chOff x="457200" y="1643393"/>
            <a:chExt cx="4492753" cy="964540"/>
          </a:xfrm>
        </p:grpSpPr>
        <p:pic>
          <p:nvPicPr>
            <p:cNvPr id="6" name="Picture 5">
              <a:extLst>
                <a:ext uri="{FF2B5EF4-FFF2-40B4-BE49-F238E27FC236}">
                  <a16:creationId xmlns:a16="http://schemas.microsoft.com/office/drawing/2014/main" id="{6CFE9ED9-2A5F-4AB1-8FD7-73471DF475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EE552FBF-DA91-459D-89EB-FDA39E47489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84742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B104-5D34-43DA-84F7-F1B0D720C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D0940-C0A3-4336-B163-6DE5AE31FF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4EEFE-BAB3-45B5-BD35-B86BB2023CB7}"/>
              </a:ext>
            </a:extLst>
          </p:cNvPr>
          <p:cNvSpPr>
            <a:spLocks noGrp="1"/>
          </p:cNvSpPr>
          <p:nvPr>
            <p:ph type="dt" sz="half" idx="10"/>
          </p:nvPr>
        </p:nvSpPr>
        <p:spPr/>
        <p:txBody>
          <a:bodyPr/>
          <a:lstStyle/>
          <a:p>
            <a:fld id="{FF80F40D-9A30-4818-9D49-8F12CC497EE0}" type="datetimeFigureOut">
              <a:rPr lang="en-US" smtClean="0"/>
              <a:t>5/5/2021</a:t>
            </a:fld>
            <a:endParaRPr lang="en-US"/>
          </a:p>
        </p:txBody>
      </p:sp>
      <p:sp>
        <p:nvSpPr>
          <p:cNvPr id="5" name="Footer Placeholder 4">
            <a:extLst>
              <a:ext uri="{FF2B5EF4-FFF2-40B4-BE49-F238E27FC236}">
                <a16:creationId xmlns:a16="http://schemas.microsoft.com/office/drawing/2014/main" id="{F00CFDC4-6E2F-4675-8279-03F91BF9E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9BB6D-1038-4C2A-AE00-9479932CD718}"/>
              </a:ext>
            </a:extLst>
          </p:cNvPr>
          <p:cNvSpPr>
            <a:spLocks noGrp="1"/>
          </p:cNvSpPr>
          <p:nvPr>
            <p:ph type="sldNum" sz="quarter" idx="12"/>
          </p:nvPr>
        </p:nvSpPr>
        <p:spPr/>
        <p:txBody>
          <a:bodyPr/>
          <a:lstStyle/>
          <a:p>
            <a:fld id="{6786F304-C66E-48B2-ADB3-FA81692AAD4A}" type="slidenum">
              <a:rPr lang="en-US" smtClean="0"/>
              <a:t>‹#›</a:t>
            </a:fld>
            <a:endParaRPr lang="en-US"/>
          </a:p>
        </p:txBody>
      </p:sp>
    </p:spTree>
    <p:extLst>
      <p:ext uri="{BB962C8B-B14F-4D97-AF65-F5344CB8AC3E}">
        <p14:creationId xmlns:p14="http://schemas.microsoft.com/office/powerpoint/2010/main" val="17061049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90" y="1590"/>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90" y="1590"/>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842183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1"/>
          </p:nvPr>
        </p:nvSpPr>
        <p:spPr>
          <a:xfrm>
            <a:off x="838200" y="6356350"/>
            <a:ext cx="2743200" cy="365125"/>
          </a:xfrm>
        </p:spPr>
        <p:txBody>
          <a:bodyPr/>
          <a:lstStyle/>
          <a:p>
            <a:fld id="{1762DF99-5211-4E7A-A2C8-8C0D1F3C61CB}" type="datetimeFigureOut">
              <a:rPr lang="en-US" smtClean="0"/>
              <a:t>5/5/2021</a:t>
            </a:fld>
            <a:endParaRPr lang="en-US"/>
          </a:p>
        </p:txBody>
      </p:sp>
      <p:sp>
        <p:nvSpPr>
          <p:cNvPr id="9" name="Footer Placeholder 4"/>
          <p:cNvSpPr>
            <a:spLocks noGrp="1"/>
          </p:cNvSpPr>
          <p:nvPr>
            <p:ph type="ftr" sz="quarter" idx="12"/>
          </p:nvPr>
        </p:nvSpPr>
        <p:spPr>
          <a:xfrm>
            <a:off x="4038600" y="6356350"/>
            <a:ext cx="4114800" cy="365125"/>
          </a:xfrm>
        </p:spPr>
        <p:txBody>
          <a:bodyPr/>
          <a:lstStyle/>
          <a:p>
            <a:endParaRPr lang="en-US"/>
          </a:p>
        </p:txBody>
      </p:sp>
      <p:sp>
        <p:nvSpPr>
          <p:cNvPr id="10" name="Slide Number Placeholder 5"/>
          <p:cNvSpPr>
            <a:spLocks noGrp="1"/>
          </p:cNvSpPr>
          <p:nvPr>
            <p:ph type="sldNum" sz="quarter" idx="13"/>
          </p:nvPr>
        </p:nvSpPr>
        <p:spPr>
          <a:xfrm>
            <a:off x="8610600" y="6356350"/>
            <a:ext cx="2743200" cy="365125"/>
          </a:xfrm>
        </p:spPr>
        <p:txBody>
          <a:bodyPr/>
          <a:lstStyle/>
          <a:p>
            <a:fld id="{4FEF59B2-D714-44C5-98D1-886C2A6F80A9}" type="slidenum">
              <a:rPr lang="en-US" smtClean="0"/>
              <a:t>‹#›</a:t>
            </a:fld>
            <a:endParaRPr lang="en-US"/>
          </a:p>
        </p:txBody>
      </p:sp>
    </p:spTree>
    <p:extLst>
      <p:ext uri="{BB962C8B-B14F-4D97-AF65-F5344CB8AC3E}">
        <p14:creationId xmlns:p14="http://schemas.microsoft.com/office/powerpoint/2010/main" val="234344354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30" indent="0">
              <a:buNone/>
              <a:defRPr sz="2000">
                <a:gradFill>
                  <a:gsLst>
                    <a:gs pos="100000">
                      <a:schemeClr val="bg2"/>
                    </a:gs>
                    <a:gs pos="0">
                      <a:schemeClr val="bg2"/>
                    </a:gs>
                  </a:gsLst>
                  <a:lin ang="5400000" scaled="0"/>
                </a:gradFill>
              </a:defRPr>
            </a:lvl3pPr>
            <a:lvl4pPr marL="457112" indent="0">
              <a:buNone/>
              <a:defRPr sz="2000">
                <a:gradFill>
                  <a:gsLst>
                    <a:gs pos="100000">
                      <a:schemeClr val="bg2"/>
                    </a:gs>
                    <a:gs pos="0">
                      <a:schemeClr val="bg2"/>
                    </a:gs>
                  </a:gsLst>
                  <a:lin ang="5400000" scaled="0"/>
                </a:gradFill>
              </a:defRPr>
            </a:lvl4pPr>
            <a:lvl5pPr marL="693604"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6" name="Slide Number Placeholder 9"/>
          <p:cNvSpPr>
            <a:spLocks noGrp="1"/>
          </p:cNvSpPr>
          <p:nvPr>
            <p:ph type="sldNum" sz="quarter" idx="12"/>
          </p:nvPr>
        </p:nvSpPr>
        <p:spPr>
          <a:xfrm>
            <a:off x="520835" y="6399557"/>
            <a:ext cx="560832" cy="219456"/>
          </a:xfrm>
          <a:prstGeom prst="rect">
            <a:avLst/>
          </a:prstGeom>
        </p:spPr>
        <p:txBody>
          <a:bodyPr lIns="121899" tIns="60949" rIns="121899" bIns="60949" anchor="ctr"/>
          <a:lstStyle>
            <a:lvl1pPr algn="l">
              <a:defRPr sz="1600">
                <a:gradFill>
                  <a:gsLst>
                    <a:gs pos="100000">
                      <a:schemeClr val="bg2"/>
                    </a:gs>
                    <a:gs pos="0">
                      <a:schemeClr val="bg2"/>
                    </a:gs>
                  </a:gsLst>
                  <a:lin ang="5400000" scaled="0"/>
                </a:gradFill>
              </a:defRPr>
            </a:lvl1pPr>
          </a:lstStyle>
          <a:p>
            <a:pPr defTabSz="914188"/>
            <a:fld id="{727B4C2D-45E2-4621-8491-2995EB46A674}" type="slidenum">
              <a:rPr lang="en-US" smtClean="0">
                <a:gradFill>
                  <a:gsLst>
                    <a:gs pos="100000">
                      <a:srgbClr val="797A7D"/>
                    </a:gs>
                    <a:gs pos="0">
                      <a:srgbClr val="797A7D"/>
                    </a:gs>
                  </a:gsLst>
                  <a:lin ang="5400000" scaled="0"/>
                </a:gradFill>
              </a:rPr>
              <a:pPr defTabSz="914188"/>
              <a:t>‹#›</a:t>
            </a:fld>
            <a:endParaRPr lang="en-US">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425894384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Only nolog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58076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7"/>
          </a:xfrm>
        </p:spPr>
        <p:txBody>
          <a:bodyPr wrap="square" lIns="0" tIns="0" rIns="0" bIns="0">
            <a:spAutoFit/>
          </a:bodyPr>
          <a:lstStyle>
            <a:lvl1pPr>
              <a:lnSpc>
                <a:spcPts val="3075"/>
              </a:lnSpc>
              <a:defRPr sz="2745" strike="noStrike">
                <a:solidFill>
                  <a:srgbClr val="2F2F2F"/>
                </a:solidFill>
              </a:defRPr>
            </a:lvl1pPr>
          </a:lstStyle>
          <a:p>
            <a:r>
              <a:rPr lang="en-US"/>
              <a:t>Title</a:t>
            </a:r>
          </a:p>
        </p:txBody>
      </p:sp>
    </p:spTree>
    <p:extLst>
      <p:ext uri="{BB962C8B-B14F-4D97-AF65-F5344CB8AC3E}">
        <p14:creationId xmlns:p14="http://schemas.microsoft.com/office/powerpoint/2010/main" val="157871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BE93B4-7058-40DE-876F-94DF1931F0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id="{39163ED4-5311-4BA4-BB1E-F0BDE854B7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991B75A6-CDBB-483D-9691-EC52EE10F498}"/>
              </a:ext>
            </a:extLst>
          </p:cNvPr>
          <p:cNvSpPr>
            <a:spLocks noGrp="1"/>
          </p:cNvSpPr>
          <p:nvPr>
            <p:ph type="dt" sz="half" idx="10"/>
          </p:nvPr>
        </p:nvSpPr>
        <p:spPr/>
        <p:txBody>
          <a:bodyPr/>
          <a:lstStyle/>
          <a:p>
            <a:fld id="{9DECDCC1-5107-46C2-AB77-E9FFF4B1F81C}" type="datetimeFigureOut">
              <a:rPr lang="es-MX" smtClean="0"/>
              <a:t>05/05/2021</a:t>
            </a:fld>
            <a:endParaRPr lang="es-MX"/>
          </a:p>
        </p:txBody>
      </p:sp>
      <p:sp>
        <p:nvSpPr>
          <p:cNvPr id="5" name="Footer Placeholder 4">
            <a:extLst>
              <a:ext uri="{FF2B5EF4-FFF2-40B4-BE49-F238E27FC236}">
                <a16:creationId xmlns:a16="http://schemas.microsoft.com/office/drawing/2014/main" id="{8F8A6147-E3C5-435C-BE30-84F028EDF806}"/>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id="{A27C3818-4C73-44EF-A513-BCD679020A8C}"/>
              </a:ext>
            </a:extLst>
          </p:cNvPr>
          <p:cNvSpPr>
            <a:spLocks noGrp="1"/>
          </p:cNvSpPr>
          <p:nvPr>
            <p:ph type="sldNum" sz="quarter" idx="12"/>
          </p:nvPr>
        </p:nvSpPr>
        <p:spPr/>
        <p:txBody>
          <a:bodyPr/>
          <a:lstStyle/>
          <a:p>
            <a:fld id="{ADC6F2C0-D7FA-4890-8ED8-6F2ED0583E9A}" type="slidenum">
              <a:rPr lang="es-MX" smtClean="0"/>
              <a:t>‹#›</a:t>
            </a:fld>
            <a:endParaRPr lang="es-MX"/>
          </a:p>
        </p:txBody>
      </p:sp>
    </p:spTree>
    <p:extLst>
      <p:ext uri="{BB962C8B-B14F-4D97-AF65-F5344CB8AC3E}">
        <p14:creationId xmlns:p14="http://schemas.microsoft.com/office/powerpoint/2010/main" val="268200607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a:xfrm>
            <a:off x="4038600" y="6356351"/>
            <a:ext cx="4114800" cy="365125"/>
          </a:xfrm>
          <a:prstGeom prst="rect">
            <a:avLst/>
          </a:prstGeom>
        </p:spPr>
        <p:txBody>
          <a:bodyPr/>
          <a:lstStyle/>
          <a:p>
            <a:r>
              <a:rPr lang="en-US">
                <a:solidFill>
                  <a:srgbClr val="505050"/>
                </a:solidFill>
              </a:rPr>
              <a:t>Microsoft Internal &amp; Partner Use Only</a:t>
            </a:r>
          </a:p>
        </p:txBody>
      </p:sp>
      <p:sp>
        <p:nvSpPr>
          <p:cNvPr id="4" name="Slide Number Placeholder 3"/>
          <p:cNvSpPr>
            <a:spLocks noGrp="1"/>
          </p:cNvSpPr>
          <p:nvPr>
            <p:ph type="sldNum" sz="quarter" idx="11"/>
          </p:nvPr>
        </p:nvSpPr>
        <p:spPr>
          <a:xfrm>
            <a:off x="8610600" y="6356351"/>
            <a:ext cx="2743200" cy="365125"/>
          </a:xfrm>
          <a:prstGeom prst="rect">
            <a:avLst/>
          </a:prstGeom>
        </p:spPr>
        <p:txBody>
          <a:bodyPr/>
          <a:lstStyle/>
          <a:p>
            <a:pPr defTabSz="914192"/>
            <a:fld id="{27258FFF-F925-446B-8502-81C933981705}" type="slidenum">
              <a:rPr lang="en-US" smtClean="0">
                <a:solidFill>
                  <a:srgbClr val="505050"/>
                </a:solidFill>
              </a:rPr>
              <a:pPr defTabSz="914192"/>
              <a:t>‹#›</a:t>
            </a:fld>
            <a:endParaRPr lang="en-US">
              <a:solidFill>
                <a:srgbClr val="505050"/>
              </a:solidFill>
            </a:endParaRPr>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4312" baseline="0">
                <a:solidFill>
                  <a:schemeClr val="accent1"/>
                </a:solidFill>
              </a:defRPr>
            </a:lvl1pPr>
          </a:lstStyle>
          <a:p>
            <a:r>
              <a:rPr lang="en-US" err="1"/>
              <a:t>Lorem</a:t>
            </a:r>
            <a:r>
              <a:rPr lang="en-US"/>
              <a:t> </a:t>
            </a:r>
            <a:r>
              <a:rPr lang="en-US" err="1"/>
              <a:t>ipsum</a:t>
            </a:r>
            <a:r>
              <a:rPr lang="en-US"/>
              <a:t> dolor sit.</a:t>
            </a:r>
          </a:p>
        </p:txBody>
      </p:sp>
    </p:spTree>
    <p:extLst>
      <p:ext uri="{BB962C8B-B14F-4D97-AF65-F5344CB8AC3E}">
        <p14:creationId xmlns:p14="http://schemas.microsoft.com/office/powerpoint/2010/main" val="191980310"/>
      </p:ext>
    </p:extLst>
  </p:cSld>
  <p:clrMapOvr>
    <a:masterClrMapping/>
  </p:clrMapOvr>
  <p:transition spd="med">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339575"/>
            <a:ext cx="11336038" cy="758022"/>
          </a:xfrm>
          <a:prstGeom prst="rect">
            <a:avLst/>
          </a:prstGeom>
        </p:spPr>
        <p:txBody>
          <a:bodyPr vert="horz" wrap="square" lIns="0" tIns="164592" rIns="0" bIns="0" rtlCol="0" anchor="t">
            <a:noAutofit/>
          </a:bodyPr>
          <a:lstStyle>
            <a:lvl1pPr>
              <a:defRPr>
                <a:gradFill>
                  <a:gsLst>
                    <a:gs pos="1250">
                      <a:schemeClr val="tx2"/>
                    </a:gs>
                    <a:gs pos="100000">
                      <a:schemeClr val="tx2"/>
                    </a:gs>
                  </a:gsLst>
                  <a:lin ang="5400000" scaled="0"/>
                </a:gradFill>
              </a:defRPr>
            </a:lvl1pPr>
          </a:lstStyle>
          <a:p>
            <a:r>
              <a:rPr lang="en-US"/>
              <a:t>Title</a:t>
            </a:r>
          </a:p>
        </p:txBody>
      </p:sp>
    </p:spTree>
    <p:extLst>
      <p:ext uri="{BB962C8B-B14F-4D97-AF65-F5344CB8AC3E}">
        <p14:creationId xmlns:p14="http://schemas.microsoft.com/office/powerpoint/2010/main" val="4021592453"/>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1"/>
          </p:nvPr>
        </p:nvSpPr>
        <p:spPr>
          <a:xfrm>
            <a:off x="838200" y="6356350"/>
            <a:ext cx="2743200" cy="365125"/>
          </a:xfrm>
        </p:spPr>
        <p:txBody>
          <a:bodyPr/>
          <a:lstStyle/>
          <a:p>
            <a:fld id="{1762DF99-5211-4E7A-A2C8-8C0D1F3C61CB}" type="datetimeFigureOut">
              <a:rPr lang="en-US" smtClean="0"/>
              <a:t>5/5/2021</a:t>
            </a:fld>
            <a:endParaRPr lang="en-US"/>
          </a:p>
        </p:txBody>
      </p:sp>
      <p:sp>
        <p:nvSpPr>
          <p:cNvPr id="5" name="Footer Placeholder 4"/>
          <p:cNvSpPr>
            <a:spLocks noGrp="1"/>
          </p:cNvSpPr>
          <p:nvPr>
            <p:ph type="ftr" sz="quarter" idx="12"/>
          </p:nvPr>
        </p:nvSpPr>
        <p:spPr>
          <a:xfrm>
            <a:off x="4038600" y="6356350"/>
            <a:ext cx="4114800" cy="365125"/>
          </a:xfrm>
        </p:spPr>
        <p:txBody>
          <a:bodyPr/>
          <a:lstStyle/>
          <a:p>
            <a:endParaRPr lang="en-US"/>
          </a:p>
        </p:txBody>
      </p:sp>
      <p:sp>
        <p:nvSpPr>
          <p:cNvPr id="7" name="Slide Number Placeholder 5"/>
          <p:cNvSpPr>
            <a:spLocks noGrp="1"/>
          </p:cNvSpPr>
          <p:nvPr>
            <p:ph type="sldNum" sz="quarter" idx="13"/>
          </p:nvPr>
        </p:nvSpPr>
        <p:spPr>
          <a:xfrm>
            <a:off x="8610600" y="6356350"/>
            <a:ext cx="2743200" cy="365125"/>
          </a:xfrm>
        </p:spPr>
        <p:txBody>
          <a:bodyPr/>
          <a:lstStyle/>
          <a:p>
            <a:fld id="{4FEF59B2-D714-44C5-98D1-886C2A6F80A9}" type="slidenum">
              <a:rPr lang="en-US" smtClean="0"/>
              <a:t>‹#›</a:t>
            </a:fld>
            <a:endParaRPr lang="en-US"/>
          </a:p>
        </p:txBody>
      </p:sp>
    </p:spTree>
    <p:extLst>
      <p:ext uri="{BB962C8B-B14F-4D97-AF65-F5344CB8AC3E}">
        <p14:creationId xmlns:p14="http://schemas.microsoft.com/office/powerpoint/2010/main" val="1749103421"/>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128736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2B044-CE29-4751-B0C0-BC1B2A1442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37DC06-82CA-4F1A-AACD-3560D4B144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E27745D-CF50-437B-B189-5D11FE787CF1}"/>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5" name="Footer Placeholder 4">
            <a:extLst>
              <a:ext uri="{FF2B5EF4-FFF2-40B4-BE49-F238E27FC236}">
                <a16:creationId xmlns:a16="http://schemas.microsoft.com/office/drawing/2014/main" id="{5311CA7F-DDA2-4328-B264-8B9D25C61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29CE57-CF1E-4BAA-8FA6-64BD2DC98AF2}"/>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36287580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B66BC-83E2-4F83-AC45-A7693EC3D0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D983C2-CCD3-4C76-B02A-21FCD1FC47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4B6D25-05F6-493A-A7E6-35494825A3C7}"/>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5" name="Footer Placeholder 4">
            <a:extLst>
              <a:ext uri="{FF2B5EF4-FFF2-40B4-BE49-F238E27FC236}">
                <a16:creationId xmlns:a16="http://schemas.microsoft.com/office/drawing/2014/main" id="{4ED4F56E-C445-485E-937F-5A166BFF6B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B0712-90C7-4694-8311-603385D6CB1D}"/>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33847158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207DB-EBB2-4F34-8D18-C2E66BDDC3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428EB3-ADF8-49AB-AB78-F2D07DC1A2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B1C6D3-561A-4A15-9349-E3D2F6454DEC}"/>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5" name="Footer Placeholder 4">
            <a:extLst>
              <a:ext uri="{FF2B5EF4-FFF2-40B4-BE49-F238E27FC236}">
                <a16:creationId xmlns:a16="http://schemas.microsoft.com/office/drawing/2014/main" id="{FAAC4B93-F77C-4FCC-B15C-3BD3A45425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BBCDDE-76EB-4FB6-88F1-0CEC4AC5B7F7}"/>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28453752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3B2BE-3E69-420D-9922-E3E56E05A8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9B4386-F236-41E2-8D05-9FAB7B85BC4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C1C031-A1B8-417E-B85A-1FF6152844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973172-B25C-4B7D-B55B-51EE9D762CD0}"/>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6" name="Footer Placeholder 5">
            <a:extLst>
              <a:ext uri="{FF2B5EF4-FFF2-40B4-BE49-F238E27FC236}">
                <a16:creationId xmlns:a16="http://schemas.microsoft.com/office/drawing/2014/main" id="{1D1F20C4-43F3-403A-A176-DFCED70F1D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EDC4D-F0BA-4A44-8944-EB9050C7C626}"/>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3931962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7CA64-2CC0-43E1-81F6-187F3539CD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953658-26A7-4318-934A-E0A9B64B93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FF872D-03C8-4356-9B8B-F7BEA3EFD2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1DA36E-EC08-4746-AB34-2C228BD69E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57E336-EFC3-4B76-920C-1E54C81F06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A37EA8-98C1-490C-961D-E394F6C4FA07}"/>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8" name="Footer Placeholder 7">
            <a:extLst>
              <a:ext uri="{FF2B5EF4-FFF2-40B4-BE49-F238E27FC236}">
                <a16:creationId xmlns:a16="http://schemas.microsoft.com/office/drawing/2014/main" id="{7024DB20-6128-47E7-9881-7B04C66127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1BDBB5-81F3-4753-ACC8-B4C1DFF6646C}"/>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543799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BBB69-3119-463B-A8E1-65EF62DDD4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0DD6DE-E7C5-45C5-B6BB-EED28BEC5628}"/>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4" name="Footer Placeholder 3">
            <a:extLst>
              <a:ext uri="{FF2B5EF4-FFF2-40B4-BE49-F238E27FC236}">
                <a16:creationId xmlns:a16="http://schemas.microsoft.com/office/drawing/2014/main" id="{EE4651B1-36C0-4F81-992A-01EF24714C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5368DA-B37A-4F55-B960-5A48E18EF98C}"/>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30386920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895E4-5AFC-4F5C-A757-0AFC81A1C3FB}"/>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3" name="Footer Placeholder 2">
            <a:extLst>
              <a:ext uri="{FF2B5EF4-FFF2-40B4-BE49-F238E27FC236}">
                <a16:creationId xmlns:a16="http://schemas.microsoft.com/office/drawing/2014/main" id="{C5B6473F-BBC3-4C95-9A28-A58DF92E04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0CFE01-82A6-45BF-BE72-F974CCC3D67F}"/>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1357971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extLst>
              <p:ext uri="{D42A27DB-BD31-4B8C-83A1-F6EECF244321}">
                <p14:modId xmlns:p14="http://schemas.microsoft.com/office/powerpoint/2010/main" val="36756941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38440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69E99-9B31-4FC6-9DE1-3AA26BBE30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4B3A73-C00D-4FBD-A80E-72DD44B84B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BCC56E-875C-4C59-9819-D78F18B44D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D640AA-2C59-4A42-AD0E-81544315D1CF}"/>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6" name="Footer Placeholder 5">
            <a:extLst>
              <a:ext uri="{FF2B5EF4-FFF2-40B4-BE49-F238E27FC236}">
                <a16:creationId xmlns:a16="http://schemas.microsoft.com/office/drawing/2014/main" id="{7F46E35D-89D5-4E5A-A07C-A606728E4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B9AE31-FDFE-4DDE-A6F7-4AD010EDFBC3}"/>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1320675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AD6A4-ECCA-489A-8290-0480C486E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3A4A31-BB27-457A-BE0B-7C2D887D1A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021A7E9-FDCC-4CB9-921A-88E9D3CB1D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EFFB8-F1D3-405B-860C-47D541351E9D}"/>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6" name="Footer Placeholder 5">
            <a:extLst>
              <a:ext uri="{FF2B5EF4-FFF2-40B4-BE49-F238E27FC236}">
                <a16:creationId xmlns:a16="http://schemas.microsoft.com/office/drawing/2014/main" id="{36E4A5D1-5B7C-4CCB-8A05-2415468412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6B2B09-1C1B-4D77-82A1-3526B0FFFDD9}"/>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39837814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44C8-74DE-498A-BB12-3A82992FF0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329C8-FF4D-48BE-AADC-3AE3DA31554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17604-E03C-4071-AA5F-905D9D9B560F}"/>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5" name="Footer Placeholder 4">
            <a:extLst>
              <a:ext uri="{FF2B5EF4-FFF2-40B4-BE49-F238E27FC236}">
                <a16:creationId xmlns:a16="http://schemas.microsoft.com/office/drawing/2014/main" id="{6699BD36-B339-41C7-B6DF-67CA42B603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542B85-CFD2-46C1-8417-7BEB7D9AD67E}"/>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1811382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9FA0EF-2721-43C3-91E0-E53ADAC080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FDF4E8-28F2-4AEF-B651-A832E0413D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44E0FB-CD1A-48DE-A87E-4C3291EA6307}"/>
              </a:ext>
            </a:extLst>
          </p:cNvPr>
          <p:cNvSpPr>
            <a:spLocks noGrp="1"/>
          </p:cNvSpPr>
          <p:nvPr>
            <p:ph type="dt" sz="half" idx="10"/>
          </p:nvPr>
        </p:nvSpPr>
        <p:spPr/>
        <p:txBody>
          <a:bodyPr/>
          <a:lstStyle/>
          <a:p>
            <a:fld id="{F9762BBB-C916-46D9-A86D-BBF32E1AFC35}" type="datetimeFigureOut">
              <a:rPr lang="en-US" smtClean="0"/>
              <a:t>5/5/2021</a:t>
            </a:fld>
            <a:endParaRPr lang="en-US"/>
          </a:p>
        </p:txBody>
      </p:sp>
      <p:sp>
        <p:nvSpPr>
          <p:cNvPr id="5" name="Footer Placeholder 4">
            <a:extLst>
              <a:ext uri="{FF2B5EF4-FFF2-40B4-BE49-F238E27FC236}">
                <a16:creationId xmlns:a16="http://schemas.microsoft.com/office/drawing/2014/main" id="{E703D60B-D20F-4A0A-9F05-CAABF0874D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FD3763-8598-4D08-A123-60C27D386E41}"/>
              </a:ext>
            </a:extLst>
          </p:cNvPr>
          <p:cNvSpPr>
            <a:spLocks noGrp="1"/>
          </p:cNvSpPr>
          <p:nvPr>
            <p:ph type="sldNum" sz="quarter" idx="12"/>
          </p:nvPr>
        </p:nvSpPr>
        <p:spPr/>
        <p:txBody>
          <a:bodyPr/>
          <a:lstStyle/>
          <a:p>
            <a:fld id="{6EC6B64E-6088-4928-BB49-8C62F9D39566}" type="slidenum">
              <a:rPr lang="en-US" smtClean="0"/>
              <a:t>‹#›</a:t>
            </a:fld>
            <a:endParaRPr lang="en-US"/>
          </a:p>
        </p:txBody>
      </p:sp>
    </p:spTree>
    <p:extLst>
      <p:ext uri="{BB962C8B-B14F-4D97-AF65-F5344CB8AC3E}">
        <p14:creationId xmlns:p14="http://schemas.microsoft.com/office/powerpoint/2010/main" val="6101239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671F2-15D8-4B9A-8CF3-212A5F1D13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E18396-6E1F-4985-9361-339E27A7A1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106FEA-0F81-41C4-93B3-9DA1C3BBEA56}"/>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5" name="Footer Placeholder 4">
            <a:extLst>
              <a:ext uri="{FF2B5EF4-FFF2-40B4-BE49-F238E27FC236}">
                <a16:creationId xmlns:a16="http://schemas.microsoft.com/office/drawing/2014/main" id="{58F44E1F-96E5-44EB-BF5A-1839BAA04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C77966-C088-4836-BB12-7E9D94C99287}"/>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6820930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54140-BF4D-4388-94F7-3EB07B96D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ED7E45-530B-480C-AD49-5D14A3BFCB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E61F13-D96C-4990-AD1C-22A77439D5CE}"/>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5" name="Footer Placeholder 4">
            <a:extLst>
              <a:ext uri="{FF2B5EF4-FFF2-40B4-BE49-F238E27FC236}">
                <a16:creationId xmlns:a16="http://schemas.microsoft.com/office/drawing/2014/main" id="{DC16070E-299D-42DA-B9AC-398EAD1EC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6239EE-957F-4A01-9DC0-1EF389F9B68A}"/>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6523318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502D3-60B6-41A5-BF5F-AEA82D3114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DCB563-9CB0-4109-9981-87ABECF21C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B32E7D9-DA99-44BE-950B-5A3D3C2672BC}"/>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5" name="Footer Placeholder 4">
            <a:extLst>
              <a:ext uri="{FF2B5EF4-FFF2-40B4-BE49-F238E27FC236}">
                <a16:creationId xmlns:a16="http://schemas.microsoft.com/office/drawing/2014/main" id="{B342CBF9-0251-49B0-A125-E7783B977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1A4B1-34D2-4A63-865B-27D6665A4C0D}"/>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199005005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AA832-8124-45EE-97F0-7F3FC882C7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76CD55-6491-467D-8B34-FA38A2528AB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955752-F3AE-464F-81E3-4FD5EF22626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FA5B22-6CF6-47AC-AB4D-01D85C71565D}"/>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6" name="Footer Placeholder 5">
            <a:extLst>
              <a:ext uri="{FF2B5EF4-FFF2-40B4-BE49-F238E27FC236}">
                <a16:creationId xmlns:a16="http://schemas.microsoft.com/office/drawing/2014/main" id="{7CDCECE6-A3F7-41DB-8FEB-744E5D5275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B105B-69F8-4A49-9E87-0B9CDCE114F3}"/>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3128017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D5BBE-0963-42C7-9D3C-A8C5DC64534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49A5E3-A89C-43E0-AB5D-95EC7442AB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13CA183-B9F1-4CB1-8B49-A8FA8A6BA31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6C572B-492F-4E40-8074-50A3F5835B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4EDBF8B-66B8-4A00-932A-96B7262682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585E53-1250-4984-9DBA-2B392855CA74}"/>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8" name="Footer Placeholder 7">
            <a:extLst>
              <a:ext uri="{FF2B5EF4-FFF2-40B4-BE49-F238E27FC236}">
                <a16:creationId xmlns:a16="http://schemas.microsoft.com/office/drawing/2014/main" id="{D3B3BDEA-A80F-4020-BBBF-B3CC0C030C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B4120F-B32B-4F5A-8BDE-1F59BBA45DDB}"/>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214418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88038-E2CC-437B-865D-F6C15AF843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5562B9-4DE4-41B3-BAFB-61C6536300CE}"/>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4" name="Footer Placeholder 3">
            <a:extLst>
              <a:ext uri="{FF2B5EF4-FFF2-40B4-BE49-F238E27FC236}">
                <a16:creationId xmlns:a16="http://schemas.microsoft.com/office/drawing/2014/main" id="{E974BAF8-DEA9-40F1-B655-58971E6FE0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4627D3-7C4B-4383-8052-8288F493F283}"/>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48656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Footer Placeholder 2">
            <a:extLst>
              <a:ext uri="{FF2B5EF4-FFF2-40B4-BE49-F238E27FC236}">
                <a16:creationId xmlns:a16="http://schemas.microsoft.com/office/drawing/2014/main" id="{066FEC39-ECAF-4D10-B882-45A7A86185F3}"/>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Tree>
    <p:extLst>
      <p:ext uri="{BB962C8B-B14F-4D97-AF65-F5344CB8AC3E}">
        <p14:creationId xmlns:p14="http://schemas.microsoft.com/office/powerpoint/2010/main" val="1006723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EFB7D8-C3BE-4657-BA80-B9A9D847C70E}"/>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3" name="Footer Placeholder 2">
            <a:extLst>
              <a:ext uri="{FF2B5EF4-FFF2-40B4-BE49-F238E27FC236}">
                <a16:creationId xmlns:a16="http://schemas.microsoft.com/office/drawing/2014/main" id="{0C053535-AB72-4652-B6C7-31C75D5B5F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932633-B77F-4FD2-A3CA-D407190C8937}"/>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29993207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D56F7-8A0F-41CE-AECC-BC4BE39ECF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C92BDD-53DD-447D-B8D3-5BEB87758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44C913-4013-458B-A456-96F853B7F3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C23A60-619B-48B1-BB8A-8D445436E79A}"/>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6" name="Footer Placeholder 5">
            <a:extLst>
              <a:ext uri="{FF2B5EF4-FFF2-40B4-BE49-F238E27FC236}">
                <a16:creationId xmlns:a16="http://schemas.microsoft.com/office/drawing/2014/main" id="{1F4FF916-C29C-42F2-A424-661C0B67E4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2A102C-6192-4A3B-BC0E-4BBD24F2EDE3}"/>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17472474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5A28E-5B6B-4E5C-A630-855A285FA2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3B271B-2174-4852-A94B-C1E6B724E8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F3F979-B2A4-4E8B-8A36-70562DF720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37B75F4-6FA3-4F04-9253-D3EF5A6A0BA9}"/>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6" name="Footer Placeholder 5">
            <a:extLst>
              <a:ext uri="{FF2B5EF4-FFF2-40B4-BE49-F238E27FC236}">
                <a16:creationId xmlns:a16="http://schemas.microsoft.com/office/drawing/2014/main" id="{45BC8EEA-66AA-4AAE-9C9D-398FAF726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F697AF-11BD-4026-AA00-8A3F2EBDF5E6}"/>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25880866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BF729-0832-42BE-A435-27651D91D9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C2E6AB-7D69-4C0A-BECA-2EEFB45877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F1B79C-6EF7-405F-B800-3C13DA2BD3DB}"/>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5" name="Footer Placeholder 4">
            <a:extLst>
              <a:ext uri="{FF2B5EF4-FFF2-40B4-BE49-F238E27FC236}">
                <a16:creationId xmlns:a16="http://schemas.microsoft.com/office/drawing/2014/main" id="{D2F08C48-8C53-4C17-A653-49473E0AE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9923F0-4D45-4354-BCD5-B3B6E93348BE}"/>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7416300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B3C0C8-348D-41E0-AC12-684E318728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C56E82-DFE9-452D-B972-F924C64C85B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1A452C-357F-479B-8FB0-9E827B275407}"/>
              </a:ext>
            </a:extLst>
          </p:cNvPr>
          <p:cNvSpPr>
            <a:spLocks noGrp="1"/>
          </p:cNvSpPr>
          <p:nvPr>
            <p:ph type="dt" sz="half" idx="10"/>
          </p:nvPr>
        </p:nvSpPr>
        <p:spPr/>
        <p:txBody>
          <a:bodyPr/>
          <a:lstStyle/>
          <a:p>
            <a:fld id="{A3D5F038-E29D-4138-A6AE-F4CBA18F934B}" type="datetimeFigureOut">
              <a:rPr lang="en-US" smtClean="0"/>
              <a:t>5/5/2021</a:t>
            </a:fld>
            <a:endParaRPr lang="en-US"/>
          </a:p>
        </p:txBody>
      </p:sp>
      <p:sp>
        <p:nvSpPr>
          <p:cNvPr id="5" name="Footer Placeholder 4">
            <a:extLst>
              <a:ext uri="{FF2B5EF4-FFF2-40B4-BE49-F238E27FC236}">
                <a16:creationId xmlns:a16="http://schemas.microsoft.com/office/drawing/2014/main" id="{D5E45E31-D227-4F3F-88C3-013ACCDD67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934B25-CC09-4D69-903C-B91B5417994D}"/>
              </a:ext>
            </a:extLst>
          </p:cNvPr>
          <p:cNvSpPr>
            <a:spLocks noGrp="1"/>
          </p:cNvSpPr>
          <p:nvPr>
            <p:ph type="sldNum" sz="quarter" idx="12"/>
          </p:nvPr>
        </p:nvSpPr>
        <p:spPr/>
        <p:txBody>
          <a:bodyPr/>
          <a:lstStyle/>
          <a:p>
            <a:fld id="{0E3A24F7-660C-4A23-81DB-85EA1142B212}" type="slidenum">
              <a:rPr lang="en-US" smtClean="0"/>
              <a:t>‹#›</a:t>
            </a:fld>
            <a:endParaRPr lang="en-US"/>
          </a:p>
        </p:txBody>
      </p:sp>
    </p:spTree>
    <p:extLst>
      <p:ext uri="{BB962C8B-B14F-4D97-AF65-F5344CB8AC3E}">
        <p14:creationId xmlns:p14="http://schemas.microsoft.com/office/powerpoint/2010/main" val="36338071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1477098"/>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1"/>
          </p:nvPr>
        </p:nvSpPr>
        <p:spPr>
          <a:xfrm>
            <a:off x="838201" y="6356351"/>
            <a:ext cx="2743200" cy="365125"/>
          </a:xfrm>
        </p:spPr>
        <p:txBody>
          <a:bodyPr/>
          <a:lstStyle/>
          <a:p>
            <a:fld id="{1762DF99-5211-4E7A-A2C8-8C0D1F3C61CB}" type="datetimeFigureOut">
              <a:rPr lang="en-US" smtClean="0"/>
              <a:t>5/5/2021</a:t>
            </a:fld>
            <a:endParaRPr lang="en-US"/>
          </a:p>
        </p:txBody>
      </p:sp>
      <p:sp>
        <p:nvSpPr>
          <p:cNvPr id="9" name="Footer Placeholder 4"/>
          <p:cNvSpPr>
            <a:spLocks noGrp="1"/>
          </p:cNvSpPr>
          <p:nvPr>
            <p:ph type="ftr" sz="quarter" idx="12"/>
          </p:nvPr>
        </p:nvSpPr>
        <p:spPr>
          <a:xfrm>
            <a:off x="4038600" y="6356351"/>
            <a:ext cx="4114800" cy="365125"/>
          </a:xfrm>
        </p:spPr>
        <p:txBody>
          <a:bodyPr/>
          <a:lstStyle/>
          <a:p>
            <a:endParaRPr lang="en-US"/>
          </a:p>
        </p:txBody>
      </p:sp>
      <p:sp>
        <p:nvSpPr>
          <p:cNvPr id="10" name="Slide Number Placeholder 5"/>
          <p:cNvSpPr>
            <a:spLocks noGrp="1"/>
          </p:cNvSpPr>
          <p:nvPr>
            <p:ph type="sldNum" sz="quarter" idx="13"/>
          </p:nvPr>
        </p:nvSpPr>
        <p:spPr>
          <a:xfrm>
            <a:off x="8610600" y="6356351"/>
            <a:ext cx="2743200" cy="365125"/>
          </a:xfrm>
        </p:spPr>
        <p:txBody>
          <a:bodyPr/>
          <a:lstStyle/>
          <a:p>
            <a:fld id="{4FEF59B2-D714-44C5-98D1-886C2A6F80A9}" type="slidenum">
              <a:rPr lang="en-US" smtClean="0"/>
              <a:t>‹#›</a:t>
            </a:fld>
            <a:endParaRPr lang="en-US"/>
          </a:p>
        </p:txBody>
      </p:sp>
    </p:spTree>
    <p:extLst>
      <p:ext uri="{BB962C8B-B14F-4D97-AF65-F5344CB8AC3E}">
        <p14:creationId xmlns:p14="http://schemas.microsoft.com/office/powerpoint/2010/main" val="203697616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White">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79AE568-28D0-4EDC-9AEB-B535CA10FF5D}"/>
              </a:ext>
            </a:extLst>
          </p:cNvPr>
          <p:cNvGraphicFramePr>
            <a:graphicFrameLocks noChangeAspect="1"/>
          </p:cNvGraphicFramePr>
          <p:nvPr userDrawn="1">
            <p:custDataLst>
              <p:tags r:id="rId1"/>
            </p:custDataLst>
            <p:extLst>
              <p:ext uri="{D42A27DB-BD31-4B8C-83A1-F6EECF244321}">
                <p14:modId xmlns:p14="http://schemas.microsoft.com/office/powerpoint/2010/main" val="176228371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3" name="Object 2" hidden="1">
                        <a:extLst>
                          <a:ext uri="{FF2B5EF4-FFF2-40B4-BE49-F238E27FC236}">
                            <a16:creationId xmlns:a16="http://schemas.microsoft.com/office/drawing/2014/main" id="{E79AE568-28D0-4EDC-9AEB-B535CA10FF5D}"/>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5" name="Footer Placeholder 2">
            <a:extLst>
              <a:ext uri="{FF2B5EF4-FFF2-40B4-BE49-F238E27FC236}">
                <a16:creationId xmlns:a16="http://schemas.microsoft.com/office/drawing/2014/main" id="{D357E75B-67B2-4B34-A147-F62961CA481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Confidential</a:t>
            </a:r>
          </a:p>
        </p:txBody>
      </p:sp>
      <p:sp>
        <p:nvSpPr>
          <p:cNvPr id="6" name="Slide Number Placeholder 3">
            <a:extLst>
              <a:ext uri="{FF2B5EF4-FFF2-40B4-BE49-F238E27FC236}">
                <a16:creationId xmlns:a16="http://schemas.microsoft.com/office/drawing/2014/main" id="{C7375C8F-B7A2-455E-AF76-C2F27E75755F}"/>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299699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00433527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985702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29900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8506668-66C3-4AA6-AC7F-D0900BAEDEB6}"/>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
        <p:nvSpPr>
          <p:cNvPr id="4" name="Footer Placeholder 2">
            <a:extLst>
              <a:ext uri="{FF2B5EF4-FFF2-40B4-BE49-F238E27FC236}">
                <a16:creationId xmlns:a16="http://schemas.microsoft.com/office/drawing/2014/main" id="{A2FF264D-144A-449A-9DC7-F484784C942F}"/>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Tree>
    <p:extLst>
      <p:ext uri="{BB962C8B-B14F-4D97-AF65-F5344CB8AC3E}">
        <p14:creationId xmlns:p14="http://schemas.microsoft.com/office/powerpoint/2010/main" val="48709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E168799-6E96-4144-ADD8-AB9818FD124F}"/>
              </a:ext>
            </a:extLst>
          </p:cNvPr>
          <p:cNvSpPr txBox="1"/>
          <p:nvPr userDrawn="1"/>
        </p:nvSpPr>
        <p:spPr>
          <a:xfrm>
            <a:off x="250768" y="6450492"/>
            <a:ext cx="424419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2">
                    <a:lumMod val="25000"/>
                  </a:schemeClr>
                </a:solidFill>
              </a:rPr>
              <a:t>Copyright © 2020 Summit 7 Systems, Inc. All rights reserved.</a:t>
            </a:r>
          </a:p>
        </p:txBody>
      </p:sp>
      <p:pic>
        <p:nvPicPr>
          <p:cNvPr id="13" name="Picture 12" descr="A close up of a sign&#10;&#10;Description automatically generated">
            <a:extLst>
              <a:ext uri="{FF2B5EF4-FFF2-40B4-BE49-F238E27FC236}">
                <a16:creationId xmlns:a16="http://schemas.microsoft.com/office/drawing/2014/main" id="{A4EE0344-E0EC-924C-A95F-33C4103370C9}"/>
              </a:ext>
            </a:extLst>
          </p:cNvPr>
          <p:cNvPicPr>
            <a:picLocks noChangeAspect="1"/>
          </p:cNvPicPr>
          <p:nvPr userDrawn="1"/>
        </p:nvPicPr>
        <p:blipFill>
          <a:blip r:embed="rId2"/>
          <a:stretch>
            <a:fillRect/>
          </a:stretch>
        </p:blipFill>
        <p:spPr>
          <a:xfrm>
            <a:off x="10934700" y="5722881"/>
            <a:ext cx="1006532" cy="1006532"/>
          </a:xfrm>
          <a:prstGeom prst="rect">
            <a:avLst/>
          </a:prstGeom>
        </p:spPr>
      </p:pic>
      <p:sp>
        <p:nvSpPr>
          <p:cNvPr id="4" name="Title 1">
            <a:extLst>
              <a:ext uri="{FF2B5EF4-FFF2-40B4-BE49-F238E27FC236}">
                <a16:creationId xmlns:a16="http://schemas.microsoft.com/office/drawing/2014/main" id="{A0D33DD9-F1B8-4A4A-B095-4C95A8BC4C9C}"/>
              </a:ext>
            </a:extLst>
          </p:cNvPr>
          <p:cNvSpPr>
            <a:spLocks noGrp="1"/>
          </p:cNvSpPr>
          <p:nvPr>
            <p:ph type="title"/>
          </p:nvPr>
        </p:nvSpPr>
        <p:spPr>
          <a:xfrm>
            <a:off x="838200" y="365125"/>
            <a:ext cx="10515600" cy="1325563"/>
          </a:xfrm>
        </p:spPr>
        <p:txBody>
          <a:bodyPr/>
          <a:lstStyle/>
          <a:p>
            <a:r>
              <a:rPr lang="en-US"/>
              <a:t>Click to edit Master title style</a:t>
            </a:r>
          </a:p>
        </p:txBody>
      </p:sp>
      <p:sp>
        <p:nvSpPr>
          <p:cNvPr id="5" name="Rectangle 4">
            <a:extLst>
              <a:ext uri="{FF2B5EF4-FFF2-40B4-BE49-F238E27FC236}">
                <a16:creationId xmlns:a16="http://schemas.microsoft.com/office/drawing/2014/main" id="{938EFC60-7D4F-1348-8A3A-42B37B6EC462}"/>
              </a:ext>
            </a:extLst>
          </p:cNvPr>
          <p:cNvSpPr/>
          <p:nvPr userDrawn="1"/>
        </p:nvSpPr>
        <p:spPr>
          <a:xfrm>
            <a:off x="-8603" y="-18231"/>
            <a:ext cx="12209206" cy="158593"/>
          </a:xfrm>
          <a:prstGeom prst="rect">
            <a:avLst/>
          </a:prstGeom>
          <a:solidFill>
            <a:srgbClr val="8F22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06CCB775-A75C-F643-B16F-F6DB7CE020C0}"/>
              </a:ext>
            </a:extLst>
          </p:cNvPr>
          <p:cNvSpPr>
            <a:spLocks noGrp="1"/>
          </p:cNvSpPr>
          <p:nvPr>
            <p:ph idx="1"/>
          </p:nvPr>
        </p:nvSpPr>
        <p:spPr>
          <a:xfrm>
            <a:off x="838200" y="1981621"/>
            <a:ext cx="10515600" cy="37412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46964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47109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82761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7702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photo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A5C573-3BB6-4C8C-A580-6AD1D5A845E7}"/>
              </a:ext>
            </a:extLst>
          </p:cNvPr>
          <p:cNvPicPr>
            <a:picLocks noChangeAspect="1"/>
          </p:cNvPicPr>
          <p:nvPr/>
        </p:nvPicPr>
        <p:blipFill rotWithShape="1">
          <a:blip r:embed="rId2"/>
          <a:srcRect b="15686"/>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6AC60-F906-4C8C-8867-56ED7B5DBB2C}"/>
              </a:ext>
            </a:extLst>
          </p:cNvPr>
          <p:cNvSpPr/>
          <p:nvPr/>
        </p:nvSpPr>
        <p:spPr bwMode="auto">
          <a:xfrm>
            <a:off x="0" y="0"/>
            <a:ext cx="9401560" cy="6858000"/>
          </a:xfrm>
          <a:prstGeom prst="rect">
            <a:avLst/>
          </a:prstGeom>
          <a:gradFill flip="none" rotWithShape="1">
            <a:gsLst>
              <a:gs pos="25000">
                <a:schemeClr val="bg2">
                  <a:alpha val="86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70061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4976187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42025773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5016612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516247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513292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grpSp>
        <p:nvGrpSpPr>
          <p:cNvPr id="4" name="Group 3">
            <a:extLst>
              <a:ext uri="{FF2B5EF4-FFF2-40B4-BE49-F238E27FC236}">
                <a16:creationId xmlns:a16="http://schemas.microsoft.com/office/drawing/2014/main" id="{7913F4E2-2904-4678-8934-834143FD3D27}"/>
              </a:ext>
            </a:extLst>
          </p:cNvPr>
          <p:cNvGrpSpPr>
            <a:grpSpLocks noChangeAspect="1"/>
          </p:cNvGrpSpPr>
          <p:nvPr userDrawn="1"/>
        </p:nvGrpSpPr>
        <p:grpSpPr bwMode="black">
          <a:xfrm>
            <a:off x="268929" y="342543"/>
            <a:ext cx="1277761" cy="274320"/>
            <a:chOff x="457200" y="1643393"/>
            <a:chExt cx="4492753" cy="964540"/>
          </a:xfrm>
        </p:grpSpPr>
        <p:pic>
          <p:nvPicPr>
            <p:cNvPr id="6" name="Picture 5">
              <a:extLst>
                <a:ext uri="{FF2B5EF4-FFF2-40B4-BE49-F238E27FC236}">
                  <a16:creationId xmlns:a16="http://schemas.microsoft.com/office/drawing/2014/main" id="{6CFE9ED9-2A5F-4AB1-8FD7-73471DF475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EE552FBF-DA91-459D-89EB-FDA39E47489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8" name="Footer Placeholder 2">
            <a:extLst>
              <a:ext uri="{FF2B5EF4-FFF2-40B4-BE49-F238E27FC236}">
                <a16:creationId xmlns:a16="http://schemas.microsoft.com/office/drawing/2014/main" id="{073BB75B-C7F1-473E-8B41-756EC6C080BD}"/>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Tree>
    <p:extLst>
      <p:ext uri="{BB962C8B-B14F-4D97-AF65-F5344CB8AC3E}">
        <p14:creationId xmlns:p14="http://schemas.microsoft.com/office/powerpoint/2010/main" val="2473423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90450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itle slide photo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A5C573-3BB6-4C8C-A580-6AD1D5A845E7}"/>
              </a:ext>
            </a:extLst>
          </p:cNvPr>
          <p:cNvPicPr>
            <a:picLocks noChangeAspect="1"/>
          </p:cNvPicPr>
          <p:nvPr/>
        </p:nvPicPr>
        <p:blipFill rotWithShape="1">
          <a:blip r:embed="rId2"/>
          <a:srcRect b="15686"/>
          <a:stretch/>
        </p:blipFill>
        <p:spPr>
          <a:xfrm>
            <a:off x="0" y="0"/>
            <a:ext cx="12192000" cy="6858000"/>
          </a:xfrm>
          <a:prstGeom prst="rect">
            <a:avLst/>
          </a:prstGeom>
        </p:spPr>
      </p:pic>
      <p:sp>
        <p:nvSpPr>
          <p:cNvPr id="7" name="Rectangle 6">
            <a:extLst>
              <a:ext uri="{FF2B5EF4-FFF2-40B4-BE49-F238E27FC236}">
                <a16:creationId xmlns:a16="http://schemas.microsoft.com/office/drawing/2014/main" id="{D676AC60-F906-4C8C-8867-56ED7B5DBB2C}"/>
              </a:ext>
            </a:extLst>
          </p:cNvPr>
          <p:cNvSpPr/>
          <p:nvPr/>
        </p:nvSpPr>
        <p:spPr bwMode="auto">
          <a:xfrm>
            <a:off x="1" y="0"/>
            <a:ext cx="9401560" cy="6858000"/>
          </a:xfrm>
          <a:prstGeom prst="rect">
            <a:avLst/>
          </a:prstGeom>
          <a:gradFill flip="none" rotWithShape="1">
            <a:gsLst>
              <a:gs pos="25000">
                <a:schemeClr val="bg2">
                  <a:alpha val="86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087701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9932421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84396567"/>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18031305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09437524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D82B9CE-9883-4A99-BB66-1C0B7EEF4F7C}"/>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2" name="Object 1" hidden="1">
                        <a:extLst>
                          <a:ext uri="{FF2B5EF4-FFF2-40B4-BE49-F238E27FC236}">
                            <a16:creationId xmlns:a16="http://schemas.microsoft.com/office/drawing/2014/main" id="{7D82B9CE-9883-4A99-BB66-1C0B7EEF4F7C}"/>
                          </a:ext>
                        </a:extLst>
                      </p:cNvPr>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4" name="Picture Placeholder 3"/>
          <p:cNvSpPr>
            <a:spLocks noGrp="1"/>
          </p:cNvSpPr>
          <p:nvPr>
            <p:ph type="pic" sz="quarter" idx="10" hasCustomPrompt="1"/>
          </p:nvPr>
        </p:nvSpPr>
        <p:spPr>
          <a:xfrm>
            <a:off x="6209610" y="0"/>
            <a:ext cx="5982390" cy="6858000"/>
          </a:xfrm>
          <a:blipFill dpi="0" rotWithShape="1">
            <a:blip r:embed="rId5"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60588814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40044896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0592125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Graphic layout: three columns graphic and text">
    <p:spTree>
      <p:nvGrpSpPr>
        <p:cNvPr id="1" name=""/>
        <p:cNvGrpSpPr/>
        <p:nvPr/>
      </p:nvGrpSpPr>
      <p:grpSpPr>
        <a:xfrm>
          <a:off x="0" y="0"/>
          <a:ext cx="0" cy="0"/>
          <a:chOff x="0" y="0"/>
          <a:chExt cx="0" cy="0"/>
        </a:xfrm>
      </p:grpSpPr>
      <p:sp>
        <p:nvSpPr>
          <p:cNvPr id="3" name="Rectangle 2"/>
          <p:cNvSpPr/>
          <p:nvPr/>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7500349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B104-5D34-43DA-84F7-F1B0D720C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D0940-C0A3-4336-B163-6DE5AE31FF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4EEFE-BAB3-45B5-BD35-B86BB2023CB7}"/>
              </a:ext>
            </a:extLst>
          </p:cNvPr>
          <p:cNvSpPr>
            <a:spLocks noGrp="1"/>
          </p:cNvSpPr>
          <p:nvPr>
            <p:ph type="dt" sz="half" idx="10"/>
          </p:nvPr>
        </p:nvSpPr>
        <p:spPr/>
        <p:txBody>
          <a:bodyPr/>
          <a:lstStyle/>
          <a:p>
            <a:fld id="{FF80F40D-9A30-4818-9D49-8F12CC497EE0}" type="datetimeFigureOut">
              <a:rPr lang="en-US" smtClean="0"/>
              <a:t>5/5/2021</a:t>
            </a:fld>
            <a:endParaRPr lang="en-US"/>
          </a:p>
        </p:txBody>
      </p:sp>
      <p:sp>
        <p:nvSpPr>
          <p:cNvPr id="6" name="Slide Number Placeholder 5">
            <a:extLst>
              <a:ext uri="{FF2B5EF4-FFF2-40B4-BE49-F238E27FC236}">
                <a16:creationId xmlns:a16="http://schemas.microsoft.com/office/drawing/2014/main" id="{7EE9BB6D-1038-4C2A-AE00-9479932CD718}"/>
              </a:ext>
            </a:extLst>
          </p:cNvPr>
          <p:cNvSpPr>
            <a:spLocks noGrp="1"/>
          </p:cNvSpPr>
          <p:nvPr>
            <p:ph type="sldNum" sz="quarter" idx="12"/>
          </p:nvPr>
        </p:nvSpPr>
        <p:spPr/>
        <p:txBody>
          <a:bodyPr/>
          <a:lstStyle/>
          <a:p>
            <a:fld id="{6786F304-C66E-48B2-ADB3-FA81692AAD4A}" type="slidenum">
              <a:rPr lang="en-US" smtClean="0"/>
              <a:t>‹#›</a:t>
            </a:fld>
            <a:endParaRPr lang="en-US"/>
          </a:p>
        </p:txBody>
      </p:sp>
      <p:sp>
        <p:nvSpPr>
          <p:cNvPr id="7" name="Footer Placeholder 2">
            <a:extLst>
              <a:ext uri="{FF2B5EF4-FFF2-40B4-BE49-F238E27FC236}">
                <a16:creationId xmlns:a16="http://schemas.microsoft.com/office/drawing/2014/main" id="{37F83B6C-FA4D-4EA7-AC27-47BE9AF3FCD4}"/>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Tree>
    <p:extLst>
      <p:ext uri="{BB962C8B-B14F-4D97-AF65-F5344CB8AC3E}">
        <p14:creationId xmlns:p14="http://schemas.microsoft.com/office/powerpoint/2010/main" val="15649831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4535763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Photo layout 1">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7D82B9CE-9883-4A99-BB66-1C0B7EEF4F7C}"/>
              </a:ext>
            </a:extLst>
          </p:cNvPr>
          <p:cNvGraphicFramePr>
            <a:graphicFrameLocks noChangeAspect="1"/>
          </p:cNvGraphicFramePr>
          <p:nvPr>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2" name="Object 1" hidden="1">
                        <a:extLst>
                          <a:ext uri="{FF2B5EF4-FFF2-40B4-BE49-F238E27FC236}">
                            <a16:creationId xmlns:a16="http://schemas.microsoft.com/office/drawing/2014/main" id="{7D82B9CE-9883-4A99-BB66-1C0B7EEF4F7C}"/>
                          </a:ext>
                        </a:extLst>
                      </p:cNvPr>
                      <p:cNvPicPr/>
                      <p:nvPr/>
                    </p:nvPicPr>
                    <p:blipFill>
                      <a:blip r:embed="rId4"/>
                      <a:stretch>
                        <a:fillRect/>
                      </a:stretch>
                    </p:blipFill>
                    <p:spPr>
                      <a:xfrm>
                        <a:off x="1589" y="1589"/>
                        <a:ext cx="1587" cy="1587"/>
                      </a:xfrm>
                      <a:prstGeom prst="rect">
                        <a:avLst/>
                      </a:prstGeom>
                    </p:spPr>
                  </p:pic>
                </p:oleObj>
              </mc:Fallback>
            </mc:AlternateContent>
          </a:graphicData>
        </a:graphic>
      </p:graphicFrame>
      <p:sp>
        <p:nvSpPr>
          <p:cNvPr id="4" name="Picture Placeholder 3"/>
          <p:cNvSpPr>
            <a:spLocks noGrp="1"/>
          </p:cNvSpPr>
          <p:nvPr>
            <p:ph type="pic" sz="quarter" idx="10" hasCustomPrompt="1"/>
          </p:nvPr>
        </p:nvSpPr>
        <p:spPr>
          <a:xfrm>
            <a:off x="6209611" y="0"/>
            <a:ext cx="5982390" cy="6858000"/>
          </a:xfrm>
          <a:blipFill dpi="0" rotWithShape="1">
            <a:blip r:embed="rId5"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48451019"/>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01384682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9611516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Graphic layout: three columns graphic and text">
    <p:spTree>
      <p:nvGrpSpPr>
        <p:cNvPr id="1" name=""/>
        <p:cNvGrpSpPr/>
        <p:nvPr/>
      </p:nvGrpSpPr>
      <p:grpSpPr>
        <a:xfrm>
          <a:off x="0" y="0"/>
          <a:ext cx="0" cy="0"/>
          <a:chOff x="0" y="0"/>
          <a:chExt cx="0" cy="0"/>
        </a:xfrm>
      </p:grpSpPr>
      <p:sp>
        <p:nvSpPr>
          <p:cNvPr id="3" name="Rectangle 2"/>
          <p:cNvSpPr/>
          <p:nvPr/>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8662840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286689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12905292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713585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246027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89804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1"/>
          </p:nvPr>
        </p:nvSpPr>
        <p:spPr>
          <a:xfrm>
            <a:off x="838200" y="6356350"/>
            <a:ext cx="2743200" cy="365125"/>
          </a:xfrm>
        </p:spPr>
        <p:txBody>
          <a:bodyPr/>
          <a:lstStyle/>
          <a:p>
            <a:fld id="{1762DF99-5211-4E7A-A2C8-8C0D1F3C61CB}" type="datetimeFigureOut">
              <a:rPr lang="en-US" smtClean="0"/>
              <a:t>5/5/2021</a:t>
            </a:fld>
            <a:endParaRPr lang="en-US"/>
          </a:p>
        </p:txBody>
      </p:sp>
      <p:sp>
        <p:nvSpPr>
          <p:cNvPr id="10" name="Slide Number Placeholder 5"/>
          <p:cNvSpPr>
            <a:spLocks noGrp="1"/>
          </p:cNvSpPr>
          <p:nvPr>
            <p:ph type="sldNum" sz="quarter" idx="13"/>
          </p:nvPr>
        </p:nvSpPr>
        <p:spPr>
          <a:xfrm>
            <a:off x="8610600" y="6356350"/>
            <a:ext cx="2743200" cy="365125"/>
          </a:xfrm>
        </p:spPr>
        <p:txBody>
          <a:bodyPr/>
          <a:lstStyle/>
          <a:p>
            <a:fld id="{4FEF59B2-D714-44C5-98D1-886C2A6F80A9}" type="slidenum">
              <a:rPr lang="en-US" smtClean="0"/>
              <a:t>‹#›</a:t>
            </a:fld>
            <a:endParaRPr lang="en-US"/>
          </a:p>
        </p:txBody>
      </p:sp>
      <p:sp>
        <p:nvSpPr>
          <p:cNvPr id="7" name="Footer Placeholder 2">
            <a:extLst>
              <a:ext uri="{FF2B5EF4-FFF2-40B4-BE49-F238E27FC236}">
                <a16:creationId xmlns:a16="http://schemas.microsoft.com/office/drawing/2014/main" id="{C21DEF3A-7125-4B4B-B5CE-A2AD53917AB2}"/>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Tree>
    <p:extLst>
      <p:ext uri="{BB962C8B-B14F-4D97-AF65-F5344CB8AC3E}">
        <p14:creationId xmlns:p14="http://schemas.microsoft.com/office/powerpoint/2010/main" val="3159016165"/>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5430921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306443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3226467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8919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7270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238852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with photo and til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1"/>
            <a:ext cx="12192001" cy="6858000"/>
          </a:xfrm>
          <a:prstGeom prst="rect">
            <a:avLst/>
          </a:prstGeom>
        </p:spPr>
      </p:pic>
      <p:sp>
        <p:nvSpPr>
          <p:cNvPr id="9" name="Title 1"/>
          <p:cNvSpPr>
            <a:spLocks noGrp="1"/>
          </p:cNvSpPr>
          <p:nvPr>
            <p:ph type="title" hasCustomPrompt="1"/>
          </p:nvPr>
        </p:nvSpPr>
        <p:spPr bwMode="auto">
          <a:xfrm>
            <a:off x="269303" y="2648455"/>
            <a:ext cx="6274911" cy="1793104"/>
          </a:xfrm>
          <a:noFill/>
        </p:spPr>
        <p:txBody>
          <a:bodyPr lIns="146304" tIns="91440" rIns="146304" bIns="91440" anchor="t" anchorCtr="0"/>
          <a:lstStyle>
            <a:lvl1pPr>
              <a:defRPr sz="4705"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1634" y="6111775"/>
            <a:ext cx="1423303" cy="304828"/>
          </a:xfrm>
          <a:prstGeom prst="rect">
            <a:avLst/>
          </a:prstGeom>
        </p:spPr>
      </p:pic>
    </p:spTree>
    <p:extLst>
      <p:ext uri="{BB962C8B-B14F-4D97-AF65-F5344CB8AC3E}">
        <p14:creationId xmlns:p14="http://schemas.microsoft.com/office/powerpoint/2010/main" val="421158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84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450546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214513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852504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a:extLst>
              <a:ext uri="{FF2B5EF4-FFF2-40B4-BE49-F238E27FC236}">
                <a16:creationId xmlns:a16="http://schemas.microsoft.com/office/drawing/2014/main" id="{8B1F927C-5E24-40AE-9241-16D109123509}"/>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Tree>
    <p:extLst>
      <p:ext uri="{BB962C8B-B14F-4D97-AF65-F5344CB8AC3E}">
        <p14:creationId xmlns:p14="http://schemas.microsoft.com/office/powerpoint/2010/main" val="2423418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Title with photo and til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 y="1"/>
            <a:ext cx="12192001" cy="6858000"/>
          </a:xfrm>
          <a:prstGeom prst="rect">
            <a:avLst/>
          </a:prstGeom>
        </p:spPr>
      </p:pic>
      <p:sp>
        <p:nvSpPr>
          <p:cNvPr id="9" name="Title 1"/>
          <p:cNvSpPr>
            <a:spLocks noGrp="1"/>
          </p:cNvSpPr>
          <p:nvPr>
            <p:ph type="title" hasCustomPrompt="1"/>
          </p:nvPr>
        </p:nvSpPr>
        <p:spPr bwMode="auto">
          <a:xfrm>
            <a:off x="269304" y="2648455"/>
            <a:ext cx="6274911" cy="1793104"/>
          </a:xfrm>
          <a:noFill/>
        </p:spPr>
        <p:txBody>
          <a:bodyPr lIns="146304" tIns="91440" rIns="146304" bIns="91440" anchor="t" anchorCtr="0"/>
          <a:lstStyle>
            <a:lvl1pPr>
              <a:defRPr sz="4704" spc="-98"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8"/>
            <a:ext cx="6276530" cy="543185"/>
          </a:xfrm>
        </p:spPr>
        <p:txBody>
          <a:bodyPr wrap="square" lIns="164592" tIns="109728" rIns="164592" bIns="109728">
            <a:spAutoFit/>
          </a:bodyPr>
          <a:lstStyle>
            <a:lvl1pPr marL="0" indent="0">
              <a:spcBef>
                <a:spcPts val="0"/>
              </a:spcBef>
              <a:buNone/>
              <a:defRPr sz="2353">
                <a:solidFill>
                  <a:schemeClr val="tx1"/>
                </a:solidFill>
                <a:latin typeface="+mn-lt"/>
              </a:defRPr>
            </a:lvl1pPr>
          </a:lstStyle>
          <a:p>
            <a:pPr lvl="0"/>
            <a:r>
              <a:rPr lang="en-US"/>
              <a:t>Speaker name</a:t>
            </a:r>
          </a:p>
        </p:txBody>
      </p:sp>
      <p:pic>
        <p:nvPicPr>
          <p:cNvPr id="8" name="MS logo white - EM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51635" y="6111775"/>
            <a:ext cx="1423303" cy="304828"/>
          </a:xfrm>
          <a:prstGeom prst="rect">
            <a:avLst/>
          </a:prstGeom>
        </p:spPr>
      </p:pic>
    </p:spTree>
    <p:extLst>
      <p:ext uri="{BB962C8B-B14F-4D97-AF65-F5344CB8AC3E}">
        <p14:creationId xmlns:p14="http://schemas.microsoft.com/office/powerpoint/2010/main" val="246821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Closing logo slide 1">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34" tIns="179234" rIns="179234" bIns="179234" numCol="1" anchor="t" anchorCtr="0" compatLnSpc="1">
            <a:prstTxWarp prst="textNoShape">
              <a:avLst/>
            </a:prstTxWarp>
            <a:spAutoFit/>
          </a:bodyPr>
          <a:lstStyle/>
          <a:p>
            <a:pPr defTabSz="91366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51635" y="470067"/>
            <a:ext cx="1423303" cy="304828"/>
          </a:xfrm>
          <a:prstGeom prst="rect">
            <a:avLst/>
          </a:prstGeom>
        </p:spPr>
      </p:pic>
    </p:spTree>
    <p:extLst>
      <p:ext uri="{BB962C8B-B14F-4D97-AF65-F5344CB8AC3E}">
        <p14:creationId xmlns:p14="http://schemas.microsoft.com/office/powerpoint/2010/main" val="3082693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42862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9"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0408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1"/>
            <a:ext cx="11306469" cy="403136"/>
          </a:xfrm>
        </p:spPr>
        <p:txBody>
          <a:bodyPr wrap="square" lIns="0" tIns="0" rIns="0" bIns="0">
            <a:spAutoFit/>
          </a:bodyPr>
          <a:lstStyle>
            <a:lvl1pPr>
              <a:lnSpc>
                <a:spcPts val="3076"/>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882335"/>
            <a:ext cx="4758211" cy="589905"/>
          </a:xfrm>
        </p:spPr>
        <p:txBody>
          <a:bodyPr wrap="square" lIns="0" tIns="0" rIns="0" bIns="0">
            <a:spAutoFit/>
          </a:bodyPr>
          <a:lstStyle>
            <a:lvl1pPr marL="0" indent="0">
              <a:lnSpc>
                <a:spcPts val="2307"/>
              </a:lnSpc>
              <a:buNone/>
              <a:defRPr sz="1961" b="0" i="0">
                <a:solidFill>
                  <a:schemeClr val="tx1"/>
                </a:solidFill>
                <a:latin typeface="+mn-lt"/>
              </a:defRPr>
            </a:lvl1pPr>
            <a:lvl2pPr marL="219703" indent="0">
              <a:buNone/>
              <a:defRPr/>
            </a:lvl2pPr>
            <a:lvl3pPr marL="439402" indent="0">
              <a:buNone/>
              <a:defRPr/>
            </a:lvl3pPr>
            <a:lvl4pPr marL="659105" indent="0">
              <a:buNone/>
              <a:defRPr/>
            </a:lvl4pPr>
            <a:lvl5pPr marL="87880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7" y="2707601"/>
            <a:ext cx="4758209" cy="2383473"/>
          </a:xfrm>
        </p:spPr>
        <p:txBody>
          <a:bodyPr lIns="0" tIns="0" rIns="0" bIns="0"/>
          <a:lstStyle>
            <a:lvl1pPr marL="274626" indent="-274626">
              <a:lnSpc>
                <a:spcPts val="1731"/>
              </a:lnSpc>
              <a:spcBef>
                <a:spcPts val="0"/>
              </a:spcBef>
              <a:buFont typeface="Arial" panose="020B0604020202020204" pitchFamily="34" charset="0"/>
              <a:buChar char="•"/>
              <a:defRPr sz="1372" b="0" i="0">
                <a:solidFill>
                  <a:schemeClr val="tx1"/>
                </a:solidFill>
                <a:latin typeface="+mn-lt"/>
              </a:defRPr>
            </a:lvl1pPr>
            <a:lvl2pPr marL="0" indent="0">
              <a:lnSpc>
                <a:spcPts val="1731"/>
              </a:lnSpc>
              <a:spcBef>
                <a:spcPts val="0"/>
              </a:spcBef>
              <a:buNone/>
              <a:defRPr sz="1345">
                <a:solidFill>
                  <a:schemeClr val="tx1"/>
                </a:solidFill>
              </a:defRPr>
            </a:lvl2pPr>
            <a:lvl3pPr marL="439402" indent="0">
              <a:buNone/>
              <a:defRPr/>
            </a:lvl3pPr>
            <a:lvl4pPr marL="659105" indent="0">
              <a:buNone/>
              <a:defRPr/>
            </a:lvl4pPr>
            <a:lvl5pPr marL="87880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64247869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5"/>
            <a:ext cx="7171337" cy="1792326"/>
          </a:xfrm>
          <a:noFill/>
        </p:spPr>
        <p:txBody>
          <a:bodyPr lIns="164592" tIns="109728" rIns="164592" bIns="109728">
            <a:noAutofit/>
          </a:bodyPr>
          <a:lstStyle>
            <a:lvl1pPr marL="0" indent="0">
              <a:spcBef>
                <a:spcPts val="0"/>
              </a:spcBef>
              <a:buNone/>
              <a:defRPr sz="3138" spc="0" baseline="0">
                <a:gradFill>
                  <a:gsLst>
                    <a:gs pos="91000">
                      <a:schemeClr val="tx1"/>
                    </a:gs>
                    <a:gs pos="0">
                      <a:schemeClr val="tx1"/>
                    </a:gs>
                  </a:gsLst>
                  <a:lin ang="5400000" scaled="0"/>
                </a:gradFill>
                <a:latin typeface="+mn-lt"/>
              </a:defRPr>
            </a:lvl1pPr>
          </a:lstStyle>
          <a:p>
            <a:pPr lvl="0"/>
            <a:r>
              <a:rPr lang="en-US"/>
              <a:t>Speaker name</a:t>
            </a:r>
          </a:p>
        </p:txBody>
      </p:sp>
      <p:grpSp>
        <p:nvGrpSpPr>
          <p:cNvPr id="4" name="Group 3">
            <a:extLst>
              <a:ext uri="{FF2B5EF4-FFF2-40B4-BE49-F238E27FC236}">
                <a16:creationId xmlns:a16="http://schemas.microsoft.com/office/drawing/2014/main" id="{7913F4E2-2904-4678-8934-834143FD3D27}"/>
              </a:ext>
            </a:extLst>
          </p:cNvPr>
          <p:cNvGrpSpPr>
            <a:grpSpLocks noChangeAspect="1"/>
          </p:cNvGrpSpPr>
          <p:nvPr userDrawn="1"/>
        </p:nvGrpSpPr>
        <p:grpSpPr bwMode="black">
          <a:xfrm>
            <a:off x="268929" y="342543"/>
            <a:ext cx="1277761" cy="274320"/>
            <a:chOff x="457200" y="1643393"/>
            <a:chExt cx="4492753" cy="964540"/>
          </a:xfrm>
        </p:grpSpPr>
        <p:pic>
          <p:nvPicPr>
            <p:cNvPr id="6" name="Picture 5">
              <a:extLst>
                <a:ext uri="{FF2B5EF4-FFF2-40B4-BE49-F238E27FC236}">
                  <a16:creationId xmlns:a16="http://schemas.microsoft.com/office/drawing/2014/main" id="{6CFE9ED9-2A5F-4AB1-8FD7-73471DF475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EE552FBF-DA91-459D-89EB-FDA39E47489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3161700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7930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620431"/>
            <a:ext cx="11306469" cy="403136"/>
          </a:xfrm>
        </p:spPr>
        <p:txBody>
          <a:bodyPr wrap="square" lIns="0" tIns="0" rIns="0" bIns="0">
            <a:spAutoFit/>
          </a:bodyPr>
          <a:lstStyle>
            <a:lvl1pPr>
              <a:lnSpc>
                <a:spcPts val="3075"/>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8" y="1882336"/>
            <a:ext cx="4758211" cy="603538"/>
          </a:xfrm>
        </p:spPr>
        <p:txBody>
          <a:bodyPr wrap="square" lIns="0" tIns="0" rIns="0" bIns="0">
            <a:spAutoFit/>
          </a:bodyPr>
          <a:lstStyle>
            <a:lvl1pPr marL="0" indent="0">
              <a:lnSpc>
                <a:spcPts val="2307"/>
              </a:lnSpc>
              <a:buNone/>
              <a:defRPr sz="1961" b="0" i="0">
                <a:solidFill>
                  <a:schemeClr val="tx1"/>
                </a:solidFill>
                <a:latin typeface="+mn-lt"/>
              </a:defRPr>
            </a:lvl1pPr>
            <a:lvl2pPr marL="219661" indent="0">
              <a:buNone/>
              <a:defRPr/>
            </a:lvl2pPr>
            <a:lvl3pPr marL="439318" indent="0">
              <a:buNone/>
              <a:defRPr/>
            </a:lvl3pPr>
            <a:lvl4pPr marL="658978" indent="0">
              <a:buNone/>
              <a:defRPr/>
            </a:lvl4pPr>
            <a:lvl5pPr marL="878637"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8" y="2707602"/>
            <a:ext cx="4758209" cy="2472873"/>
          </a:xfrm>
        </p:spPr>
        <p:txBody>
          <a:bodyPr lIns="0" tIns="0" rIns="0" bIns="0"/>
          <a:lstStyle>
            <a:lvl1pPr marL="274573" indent="-274573">
              <a:lnSpc>
                <a:spcPts val="1730"/>
              </a:lnSpc>
              <a:spcBef>
                <a:spcPts val="0"/>
              </a:spcBef>
              <a:buFont typeface="Arial" panose="020B0604020202020204" pitchFamily="34" charset="0"/>
              <a:buChar char="•"/>
              <a:defRPr sz="1371" b="0" i="0">
                <a:solidFill>
                  <a:schemeClr val="tx1"/>
                </a:solidFill>
                <a:latin typeface="+mn-lt"/>
              </a:defRPr>
            </a:lvl1pPr>
            <a:lvl2pPr marL="0" indent="0">
              <a:lnSpc>
                <a:spcPts val="1730"/>
              </a:lnSpc>
              <a:spcBef>
                <a:spcPts val="0"/>
              </a:spcBef>
              <a:buNone/>
              <a:defRPr sz="1345">
                <a:solidFill>
                  <a:schemeClr val="tx1"/>
                </a:solidFill>
              </a:defRPr>
            </a:lvl2pPr>
            <a:lvl3pPr marL="439318" indent="0">
              <a:buNone/>
              <a:defRPr/>
            </a:lvl3pPr>
            <a:lvl4pPr marL="658978" indent="0">
              <a:buNone/>
              <a:defRPr/>
            </a:lvl4pPr>
            <a:lvl5pPr marL="87863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90662324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2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grpSp>
        <p:nvGrpSpPr>
          <p:cNvPr id="4" name="Group 3">
            <a:extLst>
              <a:ext uri="{FF2B5EF4-FFF2-40B4-BE49-F238E27FC236}">
                <a16:creationId xmlns:a16="http://schemas.microsoft.com/office/drawing/2014/main" id="{7913F4E2-2904-4678-8934-834143FD3D27}"/>
              </a:ext>
            </a:extLst>
          </p:cNvPr>
          <p:cNvGrpSpPr>
            <a:grpSpLocks noChangeAspect="1"/>
          </p:cNvGrpSpPr>
          <p:nvPr userDrawn="1"/>
        </p:nvGrpSpPr>
        <p:grpSpPr bwMode="black">
          <a:xfrm>
            <a:off x="268930" y="342543"/>
            <a:ext cx="1277761" cy="274320"/>
            <a:chOff x="457200" y="1643393"/>
            <a:chExt cx="4492753" cy="964540"/>
          </a:xfrm>
        </p:grpSpPr>
        <p:pic>
          <p:nvPicPr>
            <p:cNvPr id="6" name="Picture 5">
              <a:extLst>
                <a:ext uri="{FF2B5EF4-FFF2-40B4-BE49-F238E27FC236}">
                  <a16:creationId xmlns:a16="http://schemas.microsoft.com/office/drawing/2014/main" id="{6CFE9ED9-2A5F-4AB1-8FD7-73471DF4755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EE552FBF-DA91-459D-89EB-FDA39E474894}"/>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38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253893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B104-5D34-43DA-84F7-F1B0D720C2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2D0940-C0A3-4336-B163-6DE5AE31FF5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54EEFE-BAB3-45B5-BD35-B86BB2023CB7}"/>
              </a:ext>
            </a:extLst>
          </p:cNvPr>
          <p:cNvSpPr>
            <a:spLocks noGrp="1"/>
          </p:cNvSpPr>
          <p:nvPr>
            <p:ph type="dt" sz="half" idx="10"/>
          </p:nvPr>
        </p:nvSpPr>
        <p:spPr/>
        <p:txBody>
          <a:bodyPr/>
          <a:lstStyle/>
          <a:p>
            <a:fld id="{FF80F40D-9A30-4818-9D49-8F12CC497EE0}" type="datetimeFigureOut">
              <a:rPr lang="en-US" smtClean="0"/>
              <a:t>5/5/2021</a:t>
            </a:fld>
            <a:endParaRPr lang="en-US"/>
          </a:p>
        </p:txBody>
      </p:sp>
      <p:sp>
        <p:nvSpPr>
          <p:cNvPr id="5" name="Footer Placeholder 4">
            <a:extLst>
              <a:ext uri="{FF2B5EF4-FFF2-40B4-BE49-F238E27FC236}">
                <a16:creationId xmlns:a16="http://schemas.microsoft.com/office/drawing/2014/main" id="{F00CFDC4-6E2F-4675-8279-03F91BF9E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E9BB6D-1038-4C2A-AE00-9479932CD718}"/>
              </a:ext>
            </a:extLst>
          </p:cNvPr>
          <p:cNvSpPr>
            <a:spLocks noGrp="1"/>
          </p:cNvSpPr>
          <p:nvPr>
            <p:ph type="sldNum" sz="quarter" idx="12"/>
          </p:nvPr>
        </p:nvSpPr>
        <p:spPr/>
        <p:txBody>
          <a:bodyPr/>
          <a:lstStyle/>
          <a:p>
            <a:fld id="{6786F304-C66E-48B2-ADB3-FA81692AAD4A}" type="slidenum">
              <a:rPr lang="en-US" smtClean="0"/>
              <a:t>‹#›</a:t>
            </a:fld>
            <a:endParaRPr lang="en-US"/>
          </a:p>
        </p:txBody>
      </p:sp>
    </p:spTree>
    <p:extLst>
      <p:ext uri="{BB962C8B-B14F-4D97-AF65-F5344CB8AC3E}">
        <p14:creationId xmlns:p14="http://schemas.microsoft.com/office/powerpoint/2010/main" val="4051274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76.xml"/><Relationship Id="rId21" Type="http://schemas.openxmlformats.org/officeDocument/2006/relationships/slideLayout" Target="../slideLayouts/slideLayout71.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63" Type="http://schemas.openxmlformats.org/officeDocument/2006/relationships/slideLayout" Target="../slideLayouts/slideLayout113.xml"/><Relationship Id="rId68" Type="http://schemas.openxmlformats.org/officeDocument/2006/relationships/slideLayout" Target="../slideLayouts/slideLayout118.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3" Type="http://schemas.openxmlformats.org/officeDocument/2006/relationships/slideLayout" Target="../slideLayouts/slideLayout103.xml"/><Relationship Id="rId58" Type="http://schemas.openxmlformats.org/officeDocument/2006/relationships/slideLayout" Target="../slideLayouts/slideLayout108.xml"/><Relationship Id="rId66" Type="http://schemas.openxmlformats.org/officeDocument/2006/relationships/slideLayout" Target="../slideLayouts/slideLayout116.xml"/><Relationship Id="rId74" Type="http://schemas.openxmlformats.org/officeDocument/2006/relationships/image" Target="../media/image9.png"/><Relationship Id="rId5" Type="http://schemas.openxmlformats.org/officeDocument/2006/relationships/slideLayout" Target="../slideLayouts/slideLayout55.xml"/><Relationship Id="rId61" Type="http://schemas.openxmlformats.org/officeDocument/2006/relationships/slideLayout" Target="../slideLayouts/slideLayout111.xml"/><Relationship Id="rId19" Type="http://schemas.openxmlformats.org/officeDocument/2006/relationships/slideLayout" Target="../slideLayouts/slideLayout6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56" Type="http://schemas.openxmlformats.org/officeDocument/2006/relationships/slideLayout" Target="../slideLayouts/slideLayout106.xml"/><Relationship Id="rId64" Type="http://schemas.openxmlformats.org/officeDocument/2006/relationships/slideLayout" Target="../slideLayouts/slideLayout114.xml"/><Relationship Id="rId69" Type="http://schemas.openxmlformats.org/officeDocument/2006/relationships/theme" Target="../theme/theme5.xml"/><Relationship Id="rId8" Type="http://schemas.openxmlformats.org/officeDocument/2006/relationships/slideLayout" Target="../slideLayouts/slideLayout58.xml"/><Relationship Id="rId51" Type="http://schemas.openxmlformats.org/officeDocument/2006/relationships/slideLayout" Target="../slideLayouts/slideLayout101.xml"/><Relationship Id="rId72" Type="http://schemas.openxmlformats.org/officeDocument/2006/relationships/image" Target="../media/image1.emf"/><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59" Type="http://schemas.openxmlformats.org/officeDocument/2006/relationships/slideLayout" Target="../slideLayouts/slideLayout109.xml"/><Relationship Id="rId67" Type="http://schemas.openxmlformats.org/officeDocument/2006/relationships/slideLayout" Target="../slideLayouts/slideLayout117.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54" Type="http://schemas.openxmlformats.org/officeDocument/2006/relationships/slideLayout" Target="../slideLayouts/slideLayout104.xml"/><Relationship Id="rId62" Type="http://schemas.openxmlformats.org/officeDocument/2006/relationships/slideLayout" Target="../slideLayouts/slideLayout112.xml"/><Relationship Id="rId70" Type="http://schemas.openxmlformats.org/officeDocument/2006/relationships/tags" Target="../tags/tag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57" Type="http://schemas.openxmlformats.org/officeDocument/2006/relationships/slideLayout" Target="../slideLayouts/slideLayout107.xml"/><Relationship Id="rId10" Type="http://schemas.openxmlformats.org/officeDocument/2006/relationships/slideLayout" Target="../slideLayouts/slideLayout60.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slideLayout" Target="../slideLayouts/slideLayout102.xml"/><Relationship Id="rId60" Type="http://schemas.openxmlformats.org/officeDocument/2006/relationships/slideLayout" Target="../slideLayouts/slideLayout110.xml"/><Relationship Id="rId65" Type="http://schemas.openxmlformats.org/officeDocument/2006/relationships/slideLayout" Target="../slideLayouts/slideLayout115.xml"/><Relationship Id="rId73" Type="http://schemas.openxmlformats.org/officeDocument/2006/relationships/image" Target="../media/image2.emf"/><Relationship Id="rId4" Type="http://schemas.openxmlformats.org/officeDocument/2006/relationships/slideLayout" Target="../slideLayouts/slideLayout54.xml"/><Relationship Id="rId9" Type="http://schemas.openxmlformats.org/officeDocument/2006/relationships/slideLayout" Target="../slideLayouts/slideLayout59.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9" Type="http://schemas.openxmlformats.org/officeDocument/2006/relationships/slideLayout" Target="../slideLayouts/slideLayout89.xml"/><Relationship Id="rId34" Type="http://schemas.openxmlformats.org/officeDocument/2006/relationships/slideLayout" Target="../slideLayouts/slideLayout84.xml"/><Relationship Id="rId50" Type="http://schemas.openxmlformats.org/officeDocument/2006/relationships/slideLayout" Target="../slideLayouts/slideLayout100.xml"/><Relationship Id="rId55" Type="http://schemas.openxmlformats.org/officeDocument/2006/relationships/slideLayout" Target="../slideLayouts/slideLayout105.xml"/><Relationship Id="rId7" Type="http://schemas.openxmlformats.org/officeDocument/2006/relationships/slideLayout" Target="../slideLayouts/slideLayout57.xml"/><Relationship Id="rId71" Type="http://schemas.openxmlformats.org/officeDocument/2006/relationships/oleObject" Target="../embeddings/oleObject5.bin"/></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9" Type="http://schemas.openxmlformats.org/officeDocument/2006/relationships/tags" Target="../tags/tag12.xml"/><Relationship Id="rId21" Type="http://schemas.openxmlformats.org/officeDocument/2006/relationships/slideLayout" Target="../slideLayouts/slideLayout139.xml"/><Relationship Id="rId34" Type="http://schemas.openxmlformats.org/officeDocument/2006/relationships/slideLayout" Target="../slideLayouts/slideLayout152.xml"/><Relationship Id="rId42" Type="http://schemas.openxmlformats.org/officeDocument/2006/relationships/image" Target="../media/image2.emf"/><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41" Type="http://schemas.openxmlformats.org/officeDocument/2006/relationships/image" Target="../media/image1.emf"/><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oleObject" Target="../embeddings/oleObject11.bin"/><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image" Target="../media/image9.png"/><Relationship Id="rId8" Type="http://schemas.openxmlformats.org/officeDocument/2006/relationships/slideLayout" Target="../slideLayouts/slideLayout126.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slideLayout" Target="../slideLayouts/slideLayout181.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34" Type="http://schemas.openxmlformats.org/officeDocument/2006/relationships/image" Target="../media/image24.emf"/><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slideLayout" Target="../slideLayouts/slideLayout180.xml"/><Relationship Id="rId33" Type="http://schemas.openxmlformats.org/officeDocument/2006/relationships/theme" Target="../theme/theme7.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29" Type="http://schemas.openxmlformats.org/officeDocument/2006/relationships/slideLayout" Target="../slideLayouts/slideLayout184.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32" Type="http://schemas.openxmlformats.org/officeDocument/2006/relationships/slideLayout" Target="../slideLayouts/slideLayout187.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28" Type="http://schemas.openxmlformats.org/officeDocument/2006/relationships/slideLayout" Target="../slideLayouts/slideLayout183.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31" Type="http://schemas.openxmlformats.org/officeDocument/2006/relationships/slideLayout" Target="../slideLayouts/slideLayout186.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 Id="rId27" Type="http://schemas.openxmlformats.org/officeDocument/2006/relationships/slideLayout" Target="../slideLayouts/slideLayout182.xml"/><Relationship Id="rId30" Type="http://schemas.openxmlformats.org/officeDocument/2006/relationships/slideLayout" Target="../slideLayouts/slideLayout185.xml"/><Relationship Id="rId8" Type="http://schemas.openxmlformats.org/officeDocument/2006/relationships/slideLayout" Target="../slideLayouts/slideLayout16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26" Type="http://schemas.openxmlformats.org/officeDocument/2006/relationships/slideLayout" Target="../slideLayouts/slideLayout213.xml"/><Relationship Id="rId39" Type="http://schemas.openxmlformats.org/officeDocument/2006/relationships/oleObject" Target="../embeddings/oleObject14.bin"/><Relationship Id="rId21" Type="http://schemas.openxmlformats.org/officeDocument/2006/relationships/slideLayout" Target="../slideLayouts/slideLayout208.xml"/><Relationship Id="rId34" Type="http://schemas.openxmlformats.org/officeDocument/2006/relationships/slideLayout" Target="../slideLayouts/slideLayout221.xml"/><Relationship Id="rId42" Type="http://schemas.openxmlformats.org/officeDocument/2006/relationships/image" Target="../media/image9.png"/><Relationship Id="rId7" Type="http://schemas.openxmlformats.org/officeDocument/2006/relationships/slideLayout" Target="../slideLayouts/slideLayout19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slideLayout" Target="../slideLayouts/slideLayout207.xml"/><Relationship Id="rId29" Type="http://schemas.openxmlformats.org/officeDocument/2006/relationships/slideLayout" Target="../slideLayouts/slideLayout216.xml"/><Relationship Id="rId41" Type="http://schemas.openxmlformats.org/officeDocument/2006/relationships/image" Target="../media/image2.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24" Type="http://schemas.openxmlformats.org/officeDocument/2006/relationships/slideLayout" Target="../slideLayouts/slideLayout211.xml"/><Relationship Id="rId32" Type="http://schemas.openxmlformats.org/officeDocument/2006/relationships/slideLayout" Target="../slideLayouts/slideLayout219.xml"/><Relationship Id="rId37" Type="http://schemas.openxmlformats.org/officeDocument/2006/relationships/theme" Target="../theme/theme8.xml"/><Relationship Id="rId40" Type="http://schemas.openxmlformats.org/officeDocument/2006/relationships/image" Target="../media/image1.emf"/><Relationship Id="rId5" Type="http://schemas.openxmlformats.org/officeDocument/2006/relationships/slideLayout" Target="../slideLayouts/slideLayout192.xml"/><Relationship Id="rId15" Type="http://schemas.openxmlformats.org/officeDocument/2006/relationships/slideLayout" Target="../slideLayouts/slideLayout202.xml"/><Relationship Id="rId23" Type="http://schemas.openxmlformats.org/officeDocument/2006/relationships/slideLayout" Target="../slideLayouts/slideLayout210.xml"/><Relationship Id="rId28" Type="http://schemas.openxmlformats.org/officeDocument/2006/relationships/slideLayout" Target="../slideLayouts/slideLayout215.xml"/><Relationship Id="rId36" Type="http://schemas.openxmlformats.org/officeDocument/2006/relationships/slideLayout" Target="../slideLayouts/slideLayout223.xml"/><Relationship Id="rId10" Type="http://schemas.openxmlformats.org/officeDocument/2006/relationships/slideLayout" Target="../slideLayouts/slideLayout197.xml"/><Relationship Id="rId19" Type="http://schemas.openxmlformats.org/officeDocument/2006/relationships/slideLayout" Target="../slideLayouts/slideLayout206.xml"/><Relationship Id="rId31" Type="http://schemas.openxmlformats.org/officeDocument/2006/relationships/slideLayout" Target="../slideLayouts/slideLayout218.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 Id="rId22" Type="http://schemas.openxmlformats.org/officeDocument/2006/relationships/slideLayout" Target="../slideLayouts/slideLayout209.xml"/><Relationship Id="rId27" Type="http://schemas.openxmlformats.org/officeDocument/2006/relationships/slideLayout" Target="../slideLayouts/slideLayout214.xml"/><Relationship Id="rId30" Type="http://schemas.openxmlformats.org/officeDocument/2006/relationships/slideLayout" Target="../slideLayouts/slideLayout217.xml"/><Relationship Id="rId35" Type="http://schemas.openxmlformats.org/officeDocument/2006/relationships/slideLayout" Target="../slideLayouts/slideLayout222.xml"/><Relationship Id="rId8" Type="http://schemas.openxmlformats.org/officeDocument/2006/relationships/slideLayout" Target="../slideLayouts/slideLayout195.xml"/><Relationship Id="rId3" Type="http://schemas.openxmlformats.org/officeDocument/2006/relationships/slideLayout" Target="../slideLayouts/slideLayout190.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5" Type="http://schemas.openxmlformats.org/officeDocument/2006/relationships/slideLayout" Target="../slideLayouts/slideLayout212.xml"/><Relationship Id="rId33" Type="http://schemas.openxmlformats.org/officeDocument/2006/relationships/slideLayout" Target="../slideLayouts/slideLayout220.xml"/><Relationship Id="rId38" Type="http://schemas.openxmlformats.org/officeDocument/2006/relationships/tags" Target="../tags/tag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2052541-C478-413F-B49C-4151EC70404F}"/>
              </a:ext>
            </a:extLst>
          </p:cNvPr>
          <p:cNvGraphicFramePr>
            <a:graphicFrameLocks noChangeAspect="1"/>
          </p:cNvGraphicFramePr>
          <p:nvPr userDrawn="1">
            <p:custDataLst>
              <p:tags r:id="rId13"/>
            </p:custDataLst>
            <p:extLst>
              <p:ext uri="{D42A27DB-BD31-4B8C-83A1-F6EECF244321}">
                <p14:modId xmlns:p14="http://schemas.microsoft.com/office/powerpoint/2010/main" val="2376482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4" imgW="425" imgH="424" progId="TCLayout.ActiveDocument.1">
                  <p:embed/>
                </p:oleObj>
              </mc:Choice>
              <mc:Fallback>
                <p:oleObj name="think-cell Slide" r:id="rId14" imgW="425" imgH="424" progId="TCLayout.ActiveDocument.1">
                  <p:embed/>
                  <p:pic>
                    <p:nvPicPr>
                      <p:cNvPr id="3" name="Object 2" hidden="1">
                        <a:extLst>
                          <a:ext uri="{FF2B5EF4-FFF2-40B4-BE49-F238E27FC236}">
                            <a16:creationId xmlns:a16="http://schemas.microsoft.com/office/drawing/2014/main" id="{52052541-C478-413F-B49C-4151EC70404F}"/>
                          </a:ext>
                        </a:extLst>
                      </p:cNvPr>
                      <p:cNvPicPr/>
                      <p:nvPr/>
                    </p:nvPicPr>
                    <p:blipFill>
                      <a:blip r:embed="rId15"/>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89282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
        <p:nvSpPr>
          <p:cNvPr id="7" name="Slide Number Placeholder 3">
            <a:extLst>
              <a:ext uri="{FF2B5EF4-FFF2-40B4-BE49-F238E27FC236}">
                <a16:creationId xmlns:a16="http://schemas.microsoft.com/office/drawing/2014/main" id="{EA3ECE1F-5BF7-4523-8515-168FD30B31EB}"/>
              </a:ext>
            </a:extLst>
          </p:cNvPr>
          <p:cNvSpPr>
            <a:spLocks noGrp="1"/>
          </p:cNvSpPr>
          <p:nvPr>
            <p:ph type="sldNum" sz="quarter" idx="4"/>
          </p:nvPr>
        </p:nvSpPr>
        <p:spPr>
          <a:xfrm>
            <a:off x="11286665" y="6593624"/>
            <a:ext cx="636097" cy="137160"/>
          </a:xfrm>
          <a:prstGeom prst="rect">
            <a:avLst/>
          </a:prstGeom>
        </p:spPr>
        <p:txBody>
          <a:bodyPr rIns="0" anchor="ctr"/>
          <a:lstStyle>
            <a:lvl1pPr algn="r">
              <a:defRPr sz="900">
                <a:solidFill>
                  <a:schemeClr val="tx1"/>
                </a:solidFill>
              </a:defRPr>
            </a:lvl1pPr>
          </a:lstStyle>
          <a:p>
            <a:fld id="{27258FFF-F925-446B-8502-81C933981705}" type="slidenum">
              <a:rPr lang="en-US" smtClean="0"/>
              <a:pPr/>
              <a:t>‹#›</a:t>
            </a:fld>
            <a:endParaRPr lang="en-US"/>
          </a:p>
        </p:txBody>
      </p:sp>
      <p:sp>
        <p:nvSpPr>
          <p:cNvPr id="8" name="Footer Placeholder 2">
            <a:extLst>
              <a:ext uri="{FF2B5EF4-FFF2-40B4-BE49-F238E27FC236}">
                <a16:creationId xmlns:a16="http://schemas.microsoft.com/office/drawing/2014/main" id="{4B2FBADD-CB7A-4529-ACD9-59AD426891E3}"/>
              </a:ext>
            </a:extLst>
          </p:cNvPr>
          <p:cNvSpPr>
            <a:spLocks noGrp="1"/>
          </p:cNvSpPr>
          <p:nvPr>
            <p:ph type="ftr" sz="quarter" idx="3"/>
          </p:nvPr>
        </p:nvSpPr>
        <p:spPr>
          <a:xfrm>
            <a:off x="4501923" y="6593624"/>
            <a:ext cx="3188155" cy="137160"/>
          </a:xfrm>
          <a:prstGeom prst="rect">
            <a:avLst/>
          </a:prstGeom>
        </p:spPr>
        <p:txBody>
          <a:bodyPr lIns="0" rIns="0" anchor="ctr"/>
          <a:lstStyle>
            <a:lvl1pPr algn="ctr">
              <a:defRPr sz="900">
                <a:solidFill>
                  <a:schemeClr val="tx1"/>
                </a:solidFill>
              </a:defRPr>
            </a:lvl1pPr>
          </a:lstStyle>
          <a:p>
            <a:r>
              <a:rPr lang="en-US"/>
              <a:t>Microsoft Internal Only</a:t>
            </a:r>
          </a:p>
        </p:txBody>
      </p:sp>
    </p:spTree>
    <p:extLst>
      <p:ext uri="{BB962C8B-B14F-4D97-AF65-F5344CB8AC3E}">
        <p14:creationId xmlns:p14="http://schemas.microsoft.com/office/powerpoint/2010/main" val="2534404606"/>
      </p:ext>
    </p:extLst>
  </p:cSld>
  <p:clrMap bg1="lt1" tx1="dk1" bg2="lt2" tx2="dk2" accent1="accent1" accent2="accent2" accent3="accent3" accent4="accent4" accent5="accent5" accent6="accent6" hlink="hlink" folHlink="folHlink"/>
  <p:sldLayoutIdLst>
    <p:sldLayoutId id="2147484234" r:id="rId1"/>
    <p:sldLayoutId id="2147483667" r:id="rId2"/>
    <p:sldLayoutId id="2147484215" r:id="rId3"/>
    <p:sldLayoutId id="2147484208" r:id="rId4"/>
    <p:sldLayoutId id="2147484209" r:id="rId5"/>
    <p:sldLayoutId id="2147484251" r:id="rId6"/>
    <p:sldLayoutId id="2147484252" r:id="rId7"/>
    <p:sldLayoutId id="2147484253" r:id="rId8"/>
    <p:sldLayoutId id="2147484254" r:id="rId9"/>
    <p:sldLayoutId id="2147484255" r:id="rId10"/>
    <p:sldLayoutId id="2147484438" r:id="rId11"/>
  </p:sldLayoutIdLst>
  <p:transition>
    <p:fade/>
  </p:transition>
  <p:hf hdr="0" dt="0"/>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Semilight" panose="020B0402040204020203"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536" userDrawn="1">
          <p15:clr>
            <a:srgbClr val="5ACBF0"/>
          </p15:clr>
        </p15:guide>
        <p15:guide id="16" pos="288">
          <p15:clr>
            <a:srgbClr val="C35EA4"/>
          </p15:clr>
        </p15:guide>
        <p15:guide id="17" pos="7392"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B2A0C1-D278-482E-92AA-67AEBB2902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id="{7CE75133-A6A9-4A48-BC48-34F308012A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id="{FBD47884-C297-4000-9FB7-541A010515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ECDCC1-5107-46C2-AB77-E9FFF4B1F81C}" type="datetimeFigureOut">
              <a:rPr lang="es-MX" smtClean="0"/>
              <a:t>05/05/2021</a:t>
            </a:fld>
            <a:endParaRPr lang="es-MX"/>
          </a:p>
        </p:txBody>
      </p:sp>
      <p:sp>
        <p:nvSpPr>
          <p:cNvPr id="5" name="Footer Placeholder 4">
            <a:extLst>
              <a:ext uri="{FF2B5EF4-FFF2-40B4-BE49-F238E27FC236}">
                <a16:creationId xmlns:a16="http://schemas.microsoft.com/office/drawing/2014/main" id="{0C3CD3DE-009D-4B00-A248-5C59844A7A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id="{8F7C9DBA-DE3D-4BCE-BDD3-F13E913E43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C6F2C0-D7FA-4890-8ED8-6F2ED0583E9A}" type="slidenum">
              <a:rPr lang="es-MX" smtClean="0"/>
              <a:t>‹#›</a:t>
            </a:fld>
            <a:endParaRPr lang="es-MX"/>
          </a:p>
        </p:txBody>
      </p:sp>
    </p:spTree>
    <p:extLst>
      <p:ext uri="{BB962C8B-B14F-4D97-AF65-F5344CB8AC3E}">
        <p14:creationId xmlns:p14="http://schemas.microsoft.com/office/powerpoint/2010/main" val="1688261275"/>
      </p:ext>
    </p:extLst>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5697CA-185F-41E2-98AD-E85C2EC82C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8E8648-A1AE-46BD-BD0A-A6C5F7594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2FB7E3-C989-4809-BC79-7E46AC3661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762BBB-C916-46D9-A86D-BBF32E1AFC35}" type="datetimeFigureOut">
              <a:rPr lang="en-US" smtClean="0"/>
              <a:t>5/5/2021</a:t>
            </a:fld>
            <a:endParaRPr lang="en-US"/>
          </a:p>
        </p:txBody>
      </p:sp>
      <p:sp>
        <p:nvSpPr>
          <p:cNvPr id="5" name="Footer Placeholder 4">
            <a:extLst>
              <a:ext uri="{FF2B5EF4-FFF2-40B4-BE49-F238E27FC236}">
                <a16:creationId xmlns:a16="http://schemas.microsoft.com/office/drawing/2014/main" id="{287D057D-2DCC-46C7-9E86-4A71E7D22D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C40C2BD-15F9-4DA6-8AFC-F748FC37CE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6B64E-6088-4928-BB49-8C62F9D39566}" type="slidenum">
              <a:rPr lang="en-US" smtClean="0"/>
              <a:t>‹#›</a:t>
            </a:fld>
            <a:endParaRPr lang="en-US"/>
          </a:p>
        </p:txBody>
      </p:sp>
    </p:spTree>
    <p:extLst>
      <p:ext uri="{BB962C8B-B14F-4D97-AF65-F5344CB8AC3E}">
        <p14:creationId xmlns:p14="http://schemas.microsoft.com/office/powerpoint/2010/main" val="2398027149"/>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48E50B-28A4-409C-95D4-892FF77C07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34BE7D-68AD-406E-B2CE-DB9F64777D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CEE5A-F8B8-485F-A17F-D89FFE1E09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D5F038-E29D-4138-A6AE-F4CBA18F934B}" type="datetimeFigureOut">
              <a:rPr lang="en-US" smtClean="0"/>
              <a:t>5/5/2021</a:t>
            </a:fld>
            <a:endParaRPr lang="en-US"/>
          </a:p>
        </p:txBody>
      </p:sp>
      <p:sp>
        <p:nvSpPr>
          <p:cNvPr id="5" name="Footer Placeholder 4">
            <a:extLst>
              <a:ext uri="{FF2B5EF4-FFF2-40B4-BE49-F238E27FC236}">
                <a16:creationId xmlns:a16="http://schemas.microsoft.com/office/drawing/2014/main" id="{2EB72D4F-0BB9-45DB-AAEB-A579E83ECF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29F67A-F6CB-4139-8EB9-12333DB768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3A24F7-660C-4A23-81DB-85EA1142B212}" type="slidenum">
              <a:rPr lang="en-US" smtClean="0"/>
              <a:t>‹#›</a:t>
            </a:fld>
            <a:endParaRPr lang="en-US"/>
          </a:p>
        </p:txBody>
      </p:sp>
    </p:spTree>
    <p:extLst>
      <p:ext uri="{BB962C8B-B14F-4D97-AF65-F5344CB8AC3E}">
        <p14:creationId xmlns:p14="http://schemas.microsoft.com/office/powerpoint/2010/main" val="411454104"/>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 id="2147484294" r:id="rId14"/>
    <p:sldLayoutId id="2147484295" r:id="rId15"/>
    <p:sldLayoutId id="2147484296" r:id="rId16"/>
    <p:sldLayoutId id="214748429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451C27D-4B29-4DCC-A997-AE5D263E4A19}"/>
              </a:ext>
            </a:extLst>
          </p:cNvPr>
          <p:cNvGraphicFramePr>
            <a:graphicFrameLocks noChangeAspect="1"/>
          </p:cNvGraphicFramePr>
          <p:nvPr>
            <p:custDataLst>
              <p:tags r:id="rId70"/>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71" imgW="425" imgH="424" progId="TCLayout.ActiveDocument.1">
                  <p:embed/>
                </p:oleObj>
              </mc:Choice>
              <mc:Fallback>
                <p:oleObj name="think-cell Slide" r:id="rId71" imgW="425" imgH="424" progId="TCLayout.ActiveDocument.1">
                  <p:embed/>
                  <p:pic>
                    <p:nvPicPr>
                      <p:cNvPr id="3" name="Object 2" hidden="1">
                        <a:extLst>
                          <a:ext uri="{FF2B5EF4-FFF2-40B4-BE49-F238E27FC236}">
                            <a16:creationId xmlns:a16="http://schemas.microsoft.com/office/drawing/2014/main" id="{7451C27D-4B29-4DCC-A997-AE5D263E4A19}"/>
                          </a:ext>
                        </a:extLst>
                      </p:cNvPr>
                      <p:cNvPicPr/>
                      <p:nvPr/>
                    </p:nvPicPr>
                    <p:blipFill>
                      <a:blip r:embed="rId72"/>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866616"/>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73" cstate="screen">
            <a:extLst>
              <a:ext uri="{28A0092B-C50C-407E-A947-70E740481C1C}">
                <a14:useLocalDpi xmlns:a14="http://schemas.microsoft.com/office/drawing/2010/main"/>
              </a:ext>
            </a:extLst>
          </a:blip>
          <a:stretch>
            <a:fillRect/>
          </a:stretch>
        </p:blipFill>
        <p:spPr>
          <a:xfrm rot="5400000">
            <a:off x="9688818"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707170739"/>
      </p:ext>
    </p:extLst>
  </p:cSld>
  <p:clrMap bg1="lt1" tx1="dk1" bg2="lt2" tx2="dk2" accent1="accent1" accent2="accent2" accent3="accent3" accent4="accent4" accent5="accent5" accent6="accent6" hlink="hlink" folHlink="folHlink"/>
  <p:sldLayoutIdLst>
    <p:sldLayoutId id="2147484299" r:id="rId1"/>
    <p:sldLayoutId id="2147484300" r:id="rId2"/>
    <p:sldLayoutId id="2147484301" r:id="rId3"/>
    <p:sldLayoutId id="2147484302" r:id="rId4"/>
    <p:sldLayoutId id="2147484303" r:id="rId5"/>
    <p:sldLayoutId id="2147484304" r:id="rId6"/>
    <p:sldLayoutId id="2147484305" r:id="rId7"/>
    <p:sldLayoutId id="2147484306" r:id="rId8"/>
    <p:sldLayoutId id="2147484307" r:id="rId9"/>
    <p:sldLayoutId id="2147484308" r:id="rId10"/>
    <p:sldLayoutId id="2147484309" r:id="rId11"/>
    <p:sldLayoutId id="2147484310" r:id="rId12"/>
    <p:sldLayoutId id="2147484311" r:id="rId13"/>
    <p:sldLayoutId id="2147484312" r:id="rId14"/>
    <p:sldLayoutId id="2147484313" r:id="rId15"/>
    <p:sldLayoutId id="2147484314" r:id="rId16"/>
    <p:sldLayoutId id="2147484315" r:id="rId17"/>
    <p:sldLayoutId id="2147484316" r:id="rId18"/>
    <p:sldLayoutId id="2147484317" r:id="rId19"/>
    <p:sldLayoutId id="2147484318" r:id="rId20"/>
    <p:sldLayoutId id="2147484319" r:id="rId21"/>
    <p:sldLayoutId id="2147484320" r:id="rId22"/>
    <p:sldLayoutId id="2147484321" r:id="rId23"/>
    <p:sldLayoutId id="2147484322" r:id="rId24"/>
    <p:sldLayoutId id="2147484323" r:id="rId25"/>
    <p:sldLayoutId id="2147484324" r:id="rId26"/>
    <p:sldLayoutId id="2147484325" r:id="rId27"/>
    <p:sldLayoutId id="2147484326" r:id="rId28"/>
    <p:sldLayoutId id="2147484327" r:id="rId29"/>
    <p:sldLayoutId id="2147484328" r:id="rId30"/>
    <p:sldLayoutId id="2147484329" r:id="rId31"/>
    <p:sldLayoutId id="2147484330" r:id="rId32"/>
    <p:sldLayoutId id="2147484331" r:id="rId33"/>
    <p:sldLayoutId id="2147484332" r:id="rId34"/>
    <p:sldLayoutId id="2147484333" r:id="rId35"/>
    <p:sldLayoutId id="2147484334" r:id="rId36"/>
    <p:sldLayoutId id="2147484335" r:id="rId37"/>
    <p:sldLayoutId id="2147484336" r:id="rId38"/>
    <p:sldLayoutId id="2147484337" r:id="rId39"/>
    <p:sldLayoutId id="2147484338" r:id="rId40"/>
    <p:sldLayoutId id="2147484339" r:id="rId41"/>
    <p:sldLayoutId id="2147484340" r:id="rId42"/>
    <p:sldLayoutId id="2147484341" r:id="rId43"/>
    <p:sldLayoutId id="2147484342" r:id="rId44"/>
    <p:sldLayoutId id="2147484343" r:id="rId45"/>
    <p:sldLayoutId id="2147484344" r:id="rId46"/>
    <p:sldLayoutId id="2147484345" r:id="rId47"/>
    <p:sldLayoutId id="2147484346" r:id="rId48"/>
    <p:sldLayoutId id="2147484347" r:id="rId49"/>
    <p:sldLayoutId id="2147484348" r:id="rId50"/>
    <p:sldLayoutId id="2147484349" r:id="rId51"/>
    <p:sldLayoutId id="2147484350" r:id="rId52"/>
    <p:sldLayoutId id="2147484351" r:id="rId53"/>
    <p:sldLayoutId id="2147484352" r:id="rId54"/>
    <p:sldLayoutId id="2147484353" r:id="rId55"/>
    <p:sldLayoutId id="2147484354" r:id="rId56"/>
    <p:sldLayoutId id="2147484355" r:id="rId57"/>
    <p:sldLayoutId id="2147484356" r:id="rId58"/>
    <p:sldLayoutId id="2147484357" r:id="rId59"/>
    <p:sldLayoutId id="2147484358" r:id="rId60"/>
    <p:sldLayoutId id="2147484359" r:id="rId61"/>
    <p:sldLayoutId id="2147484360" r:id="rId62"/>
    <p:sldLayoutId id="2147484361" r:id="rId63"/>
    <p:sldLayoutId id="2147484362" r:id="rId64"/>
    <p:sldLayoutId id="2147484363" r:id="rId65"/>
    <p:sldLayoutId id="2147484364" r:id="rId66"/>
    <p:sldLayoutId id="2147484365" r:id="rId67"/>
    <p:sldLayoutId id="2147484366" r:id="rId68"/>
  </p:sldLayoutIdLst>
  <p:transition>
    <p:fade/>
  </p:transition>
  <p:txStyles>
    <p:title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451C27D-4B29-4DCC-A997-AE5D263E4A19}"/>
              </a:ext>
            </a:extLst>
          </p:cNvPr>
          <p:cNvGraphicFramePr>
            <a:graphicFrameLocks noChangeAspect="1"/>
          </p:cNvGraphicFramePr>
          <p:nvPr>
            <p:custDataLst>
              <p:tags r:id="rId39"/>
            </p:custDataLst>
            <p:extLst>
              <p:ext uri="{D42A27DB-BD31-4B8C-83A1-F6EECF244321}">
                <p14:modId xmlns:p14="http://schemas.microsoft.com/office/powerpoint/2010/main" val="19324873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0" imgW="425" imgH="424" progId="TCLayout.ActiveDocument.1">
                  <p:embed/>
                </p:oleObj>
              </mc:Choice>
              <mc:Fallback>
                <p:oleObj name="think-cell Slide" r:id="rId40" imgW="425" imgH="424" progId="TCLayout.ActiveDocument.1">
                  <p:embed/>
                  <p:pic>
                    <p:nvPicPr>
                      <p:cNvPr id="3" name="Object 2" hidden="1">
                        <a:extLst>
                          <a:ext uri="{FF2B5EF4-FFF2-40B4-BE49-F238E27FC236}">
                            <a16:creationId xmlns:a16="http://schemas.microsoft.com/office/drawing/2014/main" id="{7451C27D-4B29-4DCC-A997-AE5D263E4A19}"/>
                          </a:ext>
                        </a:extLst>
                      </p:cNvPr>
                      <p:cNvPicPr/>
                      <p:nvPr/>
                    </p:nvPicPr>
                    <p:blipFill>
                      <a:blip r:embed="rId41"/>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453917685"/>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 id="2147484379" r:id="rId12"/>
    <p:sldLayoutId id="2147484380" r:id="rId13"/>
    <p:sldLayoutId id="2147484381" r:id="rId14"/>
    <p:sldLayoutId id="2147484382" r:id="rId15"/>
    <p:sldLayoutId id="2147484383" r:id="rId16"/>
    <p:sldLayoutId id="2147484384" r:id="rId17"/>
    <p:sldLayoutId id="2147484385" r:id="rId18"/>
    <p:sldLayoutId id="2147484386" r:id="rId19"/>
    <p:sldLayoutId id="2147484387" r:id="rId20"/>
    <p:sldLayoutId id="2147484388" r:id="rId21"/>
    <p:sldLayoutId id="2147484389" r:id="rId22"/>
    <p:sldLayoutId id="2147484390" r:id="rId23"/>
    <p:sldLayoutId id="2147484391" r:id="rId24"/>
    <p:sldLayoutId id="2147484392" r:id="rId25"/>
    <p:sldLayoutId id="2147484393" r:id="rId26"/>
    <p:sldLayoutId id="2147484394" r:id="rId27"/>
    <p:sldLayoutId id="2147484395" r:id="rId28"/>
    <p:sldLayoutId id="2147484396" r:id="rId29"/>
    <p:sldLayoutId id="2147484397" r:id="rId30"/>
    <p:sldLayoutId id="2147484398" r:id="rId31"/>
    <p:sldLayoutId id="2147484399" r:id="rId32"/>
    <p:sldLayoutId id="2147484400" r:id="rId33"/>
    <p:sldLayoutId id="2147484401" r:id="rId34"/>
    <p:sldLayoutId id="2147484402" r:id="rId35"/>
    <p:sldLayoutId id="2147484403" r:id="rId36"/>
    <p:sldLayoutId id="2147484404" r:id="rId37"/>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40273315"/>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451C27D-4B29-4DCC-A997-AE5D263E4A19}"/>
              </a:ext>
            </a:extLst>
          </p:cNvPr>
          <p:cNvGraphicFramePr>
            <a:graphicFrameLocks noChangeAspect="1"/>
          </p:cNvGraphicFramePr>
          <p:nvPr>
            <p:custDataLst>
              <p:tags r:id="rId38"/>
            </p:custDataLst>
            <p:extLst>
              <p:ext uri="{D42A27DB-BD31-4B8C-83A1-F6EECF244321}">
                <p14:modId xmlns:p14="http://schemas.microsoft.com/office/powerpoint/2010/main" val="112270104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9" imgW="425" imgH="424" progId="TCLayout.ActiveDocument.1">
                  <p:embed/>
                </p:oleObj>
              </mc:Choice>
              <mc:Fallback>
                <p:oleObj name="think-cell Slide" r:id="rId39" imgW="425" imgH="424" progId="TCLayout.ActiveDocument.1">
                  <p:embed/>
                  <p:pic>
                    <p:nvPicPr>
                      <p:cNvPr id="3" name="Object 2" hidden="1">
                        <a:extLst>
                          <a:ext uri="{FF2B5EF4-FFF2-40B4-BE49-F238E27FC236}">
                            <a16:creationId xmlns:a16="http://schemas.microsoft.com/office/drawing/2014/main" id="{7451C27D-4B29-4DCC-A997-AE5D263E4A19}"/>
                          </a:ext>
                        </a:extLst>
                      </p:cNvPr>
                      <p:cNvPicPr/>
                      <p:nvPr/>
                    </p:nvPicPr>
                    <p:blipFill>
                      <a:blip r:embed="rId40"/>
                      <a:stretch>
                        <a:fillRect/>
                      </a:stretch>
                    </p:blipFill>
                    <p:spPr>
                      <a:xfrm>
                        <a:off x="1588" y="1588"/>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802578151"/>
      </p:ext>
    </p:extLst>
  </p:cSld>
  <p:clrMap bg1="lt1" tx1="dk1" bg2="lt2" tx2="dk2" accent1="accent1" accent2="accent2" accent3="accent3" accent4="accent4" accent5="accent5" accent6="accent6" hlink="hlink" folHlink="folHlink"/>
  <p:sldLayoutIdLst>
    <p:sldLayoutId id="2147484440"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 id="2147484451" r:id="rId12"/>
    <p:sldLayoutId id="2147484452" r:id="rId13"/>
    <p:sldLayoutId id="2147484453" r:id="rId14"/>
    <p:sldLayoutId id="2147484454" r:id="rId15"/>
    <p:sldLayoutId id="2147484455" r:id="rId16"/>
    <p:sldLayoutId id="2147484456" r:id="rId17"/>
    <p:sldLayoutId id="2147484457" r:id="rId18"/>
    <p:sldLayoutId id="2147484458" r:id="rId19"/>
    <p:sldLayoutId id="2147484459" r:id="rId20"/>
    <p:sldLayoutId id="2147484460" r:id="rId21"/>
    <p:sldLayoutId id="2147484461" r:id="rId22"/>
    <p:sldLayoutId id="2147484462" r:id="rId23"/>
    <p:sldLayoutId id="2147484463" r:id="rId24"/>
    <p:sldLayoutId id="2147484464" r:id="rId25"/>
    <p:sldLayoutId id="2147484465" r:id="rId26"/>
    <p:sldLayoutId id="2147484466" r:id="rId27"/>
    <p:sldLayoutId id="2147484467" r:id="rId28"/>
    <p:sldLayoutId id="2147484468" r:id="rId29"/>
    <p:sldLayoutId id="2147484469" r:id="rId30"/>
    <p:sldLayoutId id="2147484470" r:id="rId31"/>
    <p:sldLayoutId id="2147484471" r:id="rId32"/>
    <p:sldLayoutId id="2147484472" r:id="rId33"/>
    <p:sldLayoutId id="2147484473" r:id="rId34"/>
    <p:sldLayoutId id="2147484474" r:id="rId35"/>
    <p:sldLayoutId id="2147484475" r:id="rId36"/>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hyperlink" Target="https://www.archives.gov/cui/registry/category-list"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acquisition.gov/dfars/252.204-7012-safeguarding-covered-defense-information-and-cyber-incident-reporting." TargetMode="External"/><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csrc.nist.gov/publications/detail/sp/800-171/rev-2/fina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63.emf"/><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www.acq.osd.mil/cmmc/docs/CMMC_v1.0_Public_Briefing_20200131_v2.pd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67.png"/><Relationship Id="rId4" Type="http://schemas.openxmlformats.org/officeDocument/2006/relationships/diagramLayout" Target="../diagrams/layout2.xml"/><Relationship Id="rId9" Type="http://schemas.openxmlformats.org/officeDocument/2006/relationships/image" Target="../media/image6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src.nist.gov/publications/detail/sp/800-171/rev-2/final"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www.federalregister.gov/documents/2020/09/29/2020-21123/defense-federal-acquisition-regulation-supplement-assessing-contractor-implementation-of" TargetMode="External"/><Relationship Id="rId5" Type="http://schemas.openxmlformats.org/officeDocument/2006/relationships/hyperlink" Target="https://www.acquisition.gov/dfars/252.204-7012-safeguarding-covered-defense-information-and-cyber-incident-reporting." TargetMode="External"/><Relationship Id="rId4" Type="http://schemas.openxmlformats.org/officeDocument/2006/relationships/hyperlink" Target="https://www.sprs.csd.disa.mi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dcsa.mil/mc/ctp/cui/"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s://cmmcab.org/" TargetMode="External"/><Relationship Id="rId4" Type="http://schemas.openxmlformats.org/officeDocument/2006/relationships/hyperlink" Target="https://www.dodcui.mi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svg"/><Relationship Id="rId7" Type="http://schemas.openxmlformats.org/officeDocument/2006/relationships/image" Target="../media/image73.svg"/><Relationship Id="rId2"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75.svg"/></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hyperlink" Target="http://usaspending.gov/"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105.png"/><Relationship Id="rId26" Type="http://schemas.openxmlformats.org/officeDocument/2006/relationships/image" Target="../media/image113.png"/><Relationship Id="rId39" Type="http://schemas.openxmlformats.org/officeDocument/2006/relationships/image" Target="../media/image126.jpeg"/><Relationship Id="rId21" Type="http://schemas.openxmlformats.org/officeDocument/2006/relationships/image" Target="../media/image108.png"/><Relationship Id="rId34" Type="http://schemas.openxmlformats.org/officeDocument/2006/relationships/image" Target="../media/image121.png"/><Relationship Id="rId42" Type="http://schemas.openxmlformats.org/officeDocument/2006/relationships/image" Target="../media/image128.png"/><Relationship Id="rId47" Type="http://schemas.openxmlformats.org/officeDocument/2006/relationships/image" Target="../media/image133.jpeg"/><Relationship Id="rId50" Type="http://schemas.openxmlformats.org/officeDocument/2006/relationships/image" Target="../media/image136.jpeg"/><Relationship Id="rId7" Type="http://schemas.openxmlformats.org/officeDocument/2006/relationships/image" Target="../media/image95.jpeg"/><Relationship Id="rId2" Type="http://schemas.openxmlformats.org/officeDocument/2006/relationships/notesSlide" Target="../notesSlides/notesSlide27.xml"/><Relationship Id="rId16" Type="http://schemas.openxmlformats.org/officeDocument/2006/relationships/image" Target="../media/image103.jpeg"/><Relationship Id="rId29" Type="http://schemas.openxmlformats.org/officeDocument/2006/relationships/image" Target="../media/image116.png"/><Relationship Id="rId11" Type="http://schemas.openxmlformats.org/officeDocument/2006/relationships/image" Target="../media/image99.png"/><Relationship Id="rId24" Type="http://schemas.openxmlformats.org/officeDocument/2006/relationships/image" Target="../media/image111.gif"/><Relationship Id="rId32" Type="http://schemas.openxmlformats.org/officeDocument/2006/relationships/image" Target="../media/image119.png"/><Relationship Id="rId37" Type="http://schemas.openxmlformats.org/officeDocument/2006/relationships/image" Target="../media/image124.jpeg"/><Relationship Id="rId40" Type="http://schemas.openxmlformats.org/officeDocument/2006/relationships/image" Target="../media/image61.png"/><Relationship Id="rId45" Type="http://schemas.openxmlformats.org/officeDocument/2006/relationships/image" Target="../media/image131.svg"/><Relationship Id="rId5" Type="http://schemas.openxmlformats.org/officeDocument/2006/relationships/image" Target="../media/image93.jpeg"/><Relationship Id="rId15" Type="http://schemas.openxmlformats.org/officeDocument/2006/relationships/image" Target="../media/image102.jpeg"/><Relationship Id="rId23" Type="http://schemas.openxmlformats.org/officeDocument/2006/relationships/image" Target="../media/image110.png"/><Relationship Id="rId28" Type="http://schemas.openxmlformats.org/officeDocument/2006/relationships/image" Target="../media/image115.png"/><Relationship Id="rId36" Type="http://schemas.openxmlformats.org/officeDocument/2006/relationships/image" Target="../media/image123.jpeg"/><Relationship Id="rId49" Type="http://schemas.openxmlformats.org/officeDocument/2006/relationships/image" Target="../media/image135.png"/><Relationship Id="rId10" Type="http://schemas.openxmlformats.org/officeDocument/2006/relationships/image" Target="../media/image98.png"/><Relationship Id="rId19" Type="http://schemas.openxmlformats.org/officeDocument/2006/relationships/image" Target="../media/image106.png"/><Relationship Id="rId31" Type="http://schemas.openxmlformats.org/officeDocument/2006/relationships/image" Target="../media/image118.png"/><Relationship Id="rId44" Type="http://schemas.openxmlformats.org/officeDocument/2006/relationships/image" Target="../media/image130.png"/><Relationship Id="rId52" Type="http://schemas.openxmlformats.org/officeDocument/2006/relationships/image" Target="../media/image138.png"/><Relationship Id="rId4" Type="http://schemas.openxmlformats.org/officeDocument/2006/relationships/image" Target="../media/image92.jpeg"/><Relationship Id="rId9" Type="http://schemas.openxmlformats.org/officeDocument/2006/relationships/image" Target="../media/image97.png"/><Relationship Id="rId14" Type="http://schemas.openxmlformats.org/officeDocument/2006/relationships/hyperlink" Target="https://www.fisc.or.jp/" TargetMode="External"/><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35" Type="http://schemas.openxmlformats.org/officeDocument/2006/relationships/image" Target="../media/image122.png"/><Relationship Id="rId43" Type="http://schemas.openxmlformats.org/officeDocument/2006/relationships/image" Target="../media/image129.svg"/><Relationship Id="rId48" Type="http://schemas.openxmlformats.org/officeDocument/2006/relationships/image" Target="../media/image134.jpeg"/><Relationship Id="rId8" Type="http://schemas.openxmlformats.org/officeDocument/2006/relationships/image" Target="../media/image96.png"/><Relationship Id="rId51" Type="http://schemas.openxmlformats.org/officeDocument/2006/relationships/image" Target="../media/image137.png"/><Relationship Id="rId3" Type="http://schemas.openxmlformats.org/officeDocument/2006/relationships/image" Target="../media/image91.png"/><Relationship Id="rId12" Type="http://schemas.openxmlformats.org/officeDocument/2006/relationships/image" Target="../media/image100.png"/><Relationship Id="rId17" Type="http://schemas.openxmlformats.org/officeDocument/2006/relationships/image" Target="../media/image104.jpeg"/><Relationship Id="rId25" Type="http://schemas.openxmlformats.org/officeDocument/2006/relationships/image" Target="../media/image112.png"/><Relationship Id="rId33" Type="http://schemas.openxmlformats.org/officeDocument/2006/relationships/image" Target="../media/image120.jpeg"/><Relationship Id="rId38" Type="http://schemas.openxmlformats.org/officeDocument/2006/relationships/image" Target="../media/image125.jpeg"/><Relationship Id="rId46" Type="http://schemas.openxmlformats.org/officeDocument/2006/relationships/image" Target="../media/image132.png"/><Relationship Id="rId20" Type="http://schemas.openxmlformats.org/officeDocument/2006/relationships/image" Target="../media/image107.png"/><Relationship Id="rId41" Type="http://schemas.openxmlformats.org/officeDocument/2006/relationships/image" Target="../media/image127.png"/><Relationship Id="rId1" Type="http://schemas.openxmlformats.org/officeDocument/2006/relationships/slideLayout" Target="../slideLayouts/slideLayout3.xml"/><Relationship Id="rId6" Type="http://schemas.openxmlformats.org/officeDocument/2006/relationships/image" Target="../media/image94.jpeg"/></Relationships>
</file>

<file path=ppt/slides/_rels/slide34.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40.emf"/></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143.emf"/><Relationship Id="rId4" Type="http://schemas.openxmlformats.org/officeDocument/2006/relationships/image" Target="../media/image142.emf"/></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39.jpeg"/><Relationship Id="rId7" Type="http://schemas.openxmlformats.org/officeDocument/2006/relationships/diagramQuickStyle" Target="../diagrams/quickStyle4.xml"/><Relationship Id="rId2" Type="http://schemas.openxmlformats.org/officeDocument/2006/relationships/hyperlink" Target="https://cmmcab.org/marketplace/" TargetMode="External"/><Relationship Id="rId1" Type="http://schemas.openxmlformats.org/officeDocument/2006/relationships/slideLayout" Target="../slideLayouts/slideLayout7.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58.png"/><Relationship Id="rId4" Type="http://schemas.openxmlformats.org/officeDocument/2006/relationships/image" Target="../media/image144.png"/><Relationship Id="rId9" Type="http://schemas.microsoft.com/office/2007/relationships/diagramDrawing" Target="../diagrams/drawing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hyperlink" Target="https://techcommunity.microsoft.com/t5/public-sector-blog/bg-p/PublicSectorBlog" TargetMode="External"/><Relationship Id="rId7" Type="http://schemas.openxmlformats.org/officeDocument/2006/relationships/hyperlink" Target="https://lnkd.in/eFjMgE2" TargetMode="External"/><Relationship Id="rId12" Type="http://schemas.openxmlformats.org/officeDocument/2006/relationships/hyperlink" Target="https://aka.ms/MSGovCompliance" TargetMode="External"/><Relationship Id="rId2" Type="http://schemas.openxmlformats.org/officeDocument/2006/relationships/notesSlide" Target="../notesSlides/notesSlide35.xml"/><Relationship Id="rId1" Type="http://schemas.openxmlformats.org/officeDocument/2006/relationships/slideLayout" Target="../slideLayouts/slideLayout103.xml"/><Relationship Id="rId6" Type="http://schemas.openxmlformats.org/officeDocument/2006/relationships/image" Target="../media/image160.png"/><Relationship Id="rId11" Type="http://schemas.openxmlformats.org/officeDocument/2006/relationships/hyperlink" Target="https://aka.ms/AA632wo" TargetMode="External"/><Relationship Id="rId5" Type="http://schemas.openxmlformats.org/officeDocument/2006/relationships/hyperlink" Target="https://techcommunity.microsoft.com/t5/Public-Sector-Blog/History-of-Microsoft-Cloud-Service-Offerings-leading-to-the-US/ba-p/758041" TargetMode="External"/><Relationship Id="rId10" Type="http://schemas.openxmlformats.org/officeDocument/2006/relationships/image" Target="../media/image162.png"/><Relationship Id="rId4" Type="http://schemas.openxmlformats.org/officeDocument/2006/relationships/image" Target="../media/image159.png"/><Relationship Id="rId9" Type="http://schemas.openxmlformats.org/officeDocument/2006/relationships/hyperlink" Target="https://aka.ms/AA6fra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6.xml"/><Relationship Id="rId1" Type="http://schemas.openxmlformats.org/officeDocument/2006/relationships/slideLayout" Target="../slideLayouts/slideLayout100.xml"/><Relationship Id="rId6" Type="http://schemas.openxmlformats.org/officeDocument/2006/relationships/image" Target="../media/image166.jpeg"/><Relationship Id="rId5" Type="http://schemas.openxmlformats.org/officeDocument/2006/relationships/image" Target="../media/image165.emf"/><Relationship Id="rId4" Type="http://schemas.openxmlformats.org/officeDocument/2006/relationships/image" Target="../media/image164.emf"/></Relationships>
</file>

<file path=ppt/slides/_rels/slide4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7.xml"/><Relationship Id="rId1" Type="http://schemas.openxmlformats.org/officeDocument/2006/relationships/slideLayout" Target="../slideLayouts/slideLayout100.xml"/><Relationship Id="rId6" Type="http://schemas.openxmlformats.org/officeDocument/2006/relationships/image" Target="../media/image166.jpeg"/><Relationship Id="rId5" Type="http://schemas.openxmlformats.org/officeDocument/2006/relationships/image" Target="../media/image165.emf"/><Relationship Id="rId4" Type="http://schemas.openxmlformats.org/officeDocument/2006/relationships/image" Target="../media/image164.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2.xml"/><Relationship Id="rId1" Type="http://schemas.openxmlformats.org/officeDocument/2006/relationships/tags" Target="../tags/tag19.x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2.xml"/><Relationship Id="rId1" Type="http://schemas.openxmlformats.org/officeDocument/2006/relationships/tags" Target="../tags/tag20.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49.xml.rels><?xml version="1.0" encoding="UTF-8" standalone="yes"?>
<Relationships xmlns="http://schemas.openxmlformats.org/package/2006/relationships"><Relationship Id="rId13" Type="http://schemas.openxmlformats.org/officeDocument/2006/relationships/image" Target="../media/image175.jpeg"/><Relationship Id="rId18" Type="http://schemas.openxmlformats.org/officeDocument/2006/relationships/image" Target="../media/image179.jpeg"/><Relationship Id="rId26" Type="http://schemas.openxmlformats.org/officeDocument/2006/relationships/image" Target="../media/image187.png"/><Relationship Id="rId39" Type="http://schemas.openxmlformats.org/officeDocument/2006/relationships/image" Target="../media/image116.png"/><Relationship Id="rId21" Type="http://schemas.openxmlformats.org/officeDocument/2006/relationships/image" Target="../media/image182.png"/><Relationship Id="rId34" Type="http://schemas.openxmlformats.org/officeDocument/2006/relationships/image" Target="../media/image192.png"/><Relationship Id="rId42" Type="http://schemas.openxmlformats.org/officeDocument/2006/relationships/image" Target="../media/image198.jpeg"/><Relationship Id="rId47" Type="http://schemas.openxmlformats.org/officeDocument/2006/relationships/image" Target="../media/image202.jpeg"/><Relationship Id="rId7" Type="http://schemas.openxmlformats.org/officeDocument/2006/relationships/image" Target="../media/image96.png"/><Relationship Id="rId2" Type="http://schemas.openxmlformats.org/officeDocument/2006/relationships/image" Target="../media/image167.tiff"/><Relationship Id="rId16" Type="http://schemas.openxmlformats.org/officeDocument/2006/relationships/image" Target="../media/image177.jpeg"/><Relationship Id="rId29" Type="http://schemas.openxmlformats.org/officeDocument/2006/relationships/image" Target="../media/image189.png"/><Relationship Id="rId1" Type="http://schemas.openxmlformats.org/officeDocument/2006/relationships/slideLayout" Target="../slideLayouts/slideLayout102.xml"/><Relationship Id="rId6" Type="http://schemas.openxmlformats.org/officeDocument/2006/relationships/image" Target="../media/image170.png"/><Relationship Id="rId11" Type="http://schemas.openxmlformats.org/officeDocument/2006/relationships/image" Target="../media/image173.png"/><Relationship Id="rId24" Type="http://schemas.openxmlformats.org/officeDocument/2006/relationships/image" Target="../media/image185.png"/><Relationship Id="rId32" Type="http://schemas.openxmlformats.org/officeDocument/2006/relationships/image" Target="../media/image191.png"/><Relationship Id="rId37" Type="http://schemas.openxmlformats.org/officeDocument/2006/relationships/image" Target="../media/image195.png"/><Relationship Id="rId40" Type="http://schemas.openxmlformats.org/officeDocument/2006/relationships/image" Target="../media/image196.png"/><Relationship Id="rId45" Type="http://schemas.openxmlformats.org/officeDocument/2006/relationships/image" Target="../media/image200.png"/><Relationship Id="rId5" Type="http://schemas.openxmlformats.org/officeDocument/2006/relationships/image" Target="../media/image137.png"/><Relationship Id="rId15" Type="http://schemas.openxmlformats.org/officeDocument/2006/relationships/hyperlink" Target="https://www.fisc.or.jp/" TargetMode="External"/><Relationship Id="rId23" Type="http://schemas.openxmlformats.org/officeDocument/2006/relationships/image" Target="../media/image184.jpeg"/><Relationship Id="rId28" Type="http://schemas.openxmlformats.org/officeDocument/2006/relationships/hyperlink" Target="http://www.asd.gov.au/infosec/irap/index.htm" TargetMode="External"/><Relationship Id="rId36" Type="http://schemas.openxmlformats.org/officeDocument/2006/relationships/image" Target="../media/image194.png"/><Relationship Id="rId10" Type="http://schemas.openxmlformats.org/officeDocument/2006/relationships/image" Target="../media/image172.png"/><Relationship Id="rId19" Type="http://schemas.openxmlformats.org/officeDocument/2006/relationships/image" Target="../media/image180.png"/><Relationship Id="rId31" Type="http://schemas.openxmlformats.org/officeDocument/2006/relationships/image" Target="../media/image104.jpeg"/><Relationship Id="rId44" Type="http://schemas.openxmlformats.org/officeDocument/2006/relationships/image" Target="../media/image122.png"/><Relationship Id="rId4" Type="http://schemas.openxmlformats.org/officeDocument/2006/relationships/image" Target="../media/image169.png"/><Relationship Id="rId9" Type="http://schemas.openxmlformats.org/officeDocument/2006/relationships/image" Target="../media/image171.png"/><Relationship Id="rId14" Type="http://schemas.openxmlformats.org/officeDocument/2006/relationships/image" Target="../media/image176.jpeg"/><Relationship Id="rId22" Type="http://schemas.openxmlformats.org/officeDocument/2006/relationships/image" Target="../media/image183.png"/><Relationship Id="rId27" Type="http://schemas.openxmlformats.org/officeDocument/2006/relationships/image" Target="../media/image188.png"/><Relationship Id="rId30" Type="http://schemas.openxmlformats.org/officeDocument/2006/relationships/image" Target="../media/image190.jpeg"/><Relationship Id="rId35" Type="http://schemas.openxmlformats.org/officeDocument/2006/relationships/image" Target="../media/image193.png"/><Relationship Id="rId43" Type="http://schemas.openxmlformats.org/officeDocument/2006/relationships/image" Target="../media/image199.png"/><Relationship Id="rId48" Type="http://schemas.openxmlformats.org/officeDocument/2006/relationships/hyperlink" Target="https://www.microsoft.com/en-us/trustcenter/compliance/complianceofferings" TargetMode="External"/><Relationship Id="rId8" Type="http://schemas.openxmlformats.org/officeDocument/2006/relationships/image" Target="../media/image109.png"/><Relationship Id="rId3" Type="http://schemas.openxmlformats.org/officeDocument/2006/relationships/image" Target="../media/image168.png"/><Relationship Id="rId12" Type="http://schemas.openxmlformats.org/officeDocument/2006/relationships/image" Target="../media/image174.png"/><Relationship Id="rId17" Type="http://schemas.openxmlformats.org/officeDocument/2006/relationships/image" Target="../media/image178.png"/><Relationship Id="rId25" Type="http://schemas.openxmlformats.org/officeDocument/2006/relationships/image" Target="../media/image186.png"/><Relationship Id="rId33" Type="http://schemas.openxmlformats.org/officeDocument/2006/relationships/image" Target="../media/image106.png"/><Relationship Id="rId38" Type="http://schemas.openxmlformats.org/officeDocument/2006/relationships/image" Target="../media/image115.png"/><Relationship Id="rId46" Type="http://schemas.openxmlformats.org/officeDocument/2006/relationships/image" Target="../media/image201.jpeg"/><Relationship Id="rId20" Type="http://schemas.openxmlformats.org/officeDocument/2006/relationships/image" Target="../media/image181.jpeg"/><Relationship Id="rId41" Type="http://schemas.openxmlformats.org/officeDocument/2006/relationships/image" Target="../media/image19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2.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102.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MSGovCompliance" TargetMode="External"/><Relationship Id="rId2" Type="http://schemas.openxmlformats.org/officeDocument/2006/relationships/notesSlide" Target="../notesSlides/notesSlide43.xml"/><Relationship Id="rId1" Type="http://schemas.openxmlformats.org/officeDocument/2006/relationships/slideLayout" Target="../slideLayouts/slideLayout10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4.xml"/></Relationships>
</file>

<file path=ppt/slides/_rels/slide54.xml.rels><?xml version="1.0" encoding="UTF-8" standalone="yes"?>
<Relationships xmlns="http://schemas.openxmlformats.org/package/2006/relationships"><Relationship Id="rId3" Type="http://schemas.openxmlformats.org/officeDocument/2006/relationships/image" Target="../media/image204.svg"/><Relationship Id="rId2" Type="http://schemas.openxmlformats.org/officeDocument/2006/relationships/image" Target="../media/image203.png"/><Relationship Id="rId1" Type="http://schemas.openxmlformats.org/officeDocument/2006/relationships/slideLayout" Target="../slideLayouts/slideLayout161.xml"/><Relationship Id="rId5" Type="http://schemas.openxmlformats.org/officeDocument/2006/relationships/image" Target="../media/image206.svg"/><Relationship Id="rId4" Type="http://schemas.openxmlformats.org/officeDocument/2006/relationships/image" Target="../media/image205.png"/></Relationships>
</file>

<file path=ppt/slides/_rels/slide5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hyperlink" Target="https://aka.ms/AA6frar" TargetMode="External"/><Relationship Id="rId7" Type="http://schemas.openxmlformats.org/officeDocument/2006/relationships/chart" Target="../charts/chart5.xml"/><Relationship Id="rId2" Type="http://schemas.openxmlformats.org/officeDocument/2006/relationships/hyperlink" Target="https://nam06.safelinks.protection.outlook.com/?url=https%3A%2F%2Ftechcommunity.microsoft.com%2Ft5%2FPublic-Sector%2Fct-p%2FPublicSector&amp;data=02%7C01%7CRichard.Wakeman%40microsoft.com%7C60072ef5be0848275d5308d732f513f0%7C72f988bf86f141af91ab2d7cd011db47%7C1%7C0%7C637033900517263972&amp;sdata=U548bYoywuPI%2FKdgYbEQZyLVtJY99%2BKSPvM7Q7vaWSU%3D&amp;reserved=0" TargetMode="External"/><Relationship Id="rId1" Type="http://schemas.openxmlformats.org/officeDocument/2006/relationships/slideLayout" Target="../slideLayouts/slideLayout161.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chart" Target="../charts/chart7.xml"/><Relationship Id="rId4" Type="http://schemas.openxmlformats.org/officeDocument/2006/relationships/chart" Target="../charts/chart2.xml"/><Relationship Id="rId9" Type="http://schemas.openxmlformats.org/officeDocument/2006/relationships/chart" Target="../charts/char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1.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aka.ms/CMMCAccelerationProgramUpdate" TargetMode="External"/><Relationship Id="rId1" Type="http://schemas.openxmlformats.org/officeDocument/2006/relationships/slideLayout" Target="../slideLayouts/slideLayout2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jpeg"/></Relationships>
</file>

<file path=ppt/slides/_rels/slide60.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35.xml"/></Relationships>
</file>

<file path=ppt/slides/_rels/slide61.xml.rels><?xml version="1.0" encoding="UTF-8" standalone="yes"?>
<Relationships xmlns="http://schemas.openxmlformats.org/package/2006/relationships"><Relationship Id="rId3" Type="http://schemas.openxmlformats.org/officeDocument/2006/relationships/hyperlink" Target="https://aka.ms/cmmc/productplacemat" TargetMode="External"/><Relationship Id="rId2" Type="http://schemas.openxmlformats.org/officeDocument/2006/relationships/image" Target="../media/image234.png"/><Relationship Id="rId1" Type="http://schemas.openxmlformats.org/officeDocument/2006/relationships/slideLayout" Target="../slideLayouts/slideLayout35.xml"/></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microsoft-365/compliance/microsoft-365-compliance-center?view=o365-worldwide" TargetMode="External"/><Relationship Id="rId2" Type="http://schemas.openxmlformats.org/officeDocument/2006/relationships/hyperlink" Target="https://compliance.microsoft.com/compliancemanager" TargetMode="External"/><Relationship Id="rId1" Type="http://schemas.openxmlformats.org/officeDocument/2006/relationships/slideLayout" Target="../slideLayouts/slideLayout35.xml"/><Relationship Id="rId5" Type="http://schemas.openxmlformats.org/officeDocument/2006/relationships/image" Target="../media/image235.png"/><Relationship Id="rId4" Type="http://schemas.openxmlformats.org/officeDocument/2006/relationships/hyperlink" Target="https://docs.microsoft.com/en-us/microsoft-365/compliance/compliance-manager-templates-list?view=o365-worldwide"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35.xml"/></Relationships>
</file>

<file path=ppt/slides/_rels/slide64.xml.rels><?xml version="1.0" encoding="UTF-8" standalone="yes"?>
<Relationships xmlns="http://schemas.openxmlformats.org/package/2006/relationships"><Relationship Id="rId3" Type="http://schemas.openxmlformats.org/officeDocument/2006/relationships/hyperlink" Target="https://azure.microsoft.com/en-us/services/azure-defender/" TargetMode="External"/><Relationship Id="rId2" Type="http://schemas.openxmlformats.org/officeDocument/2006/relationships/hyperlink" Target="https://docs.microsoft.com/en-us/azure/governance/blueprints/overview" TargetMode="External"/><Relationship Id="rId1" Type="http://schemas.openxmlformats.org/officeDocument/2006/relationships/slideLayout" Target="../slideLayouts/slideLayout35.xml"/><Relationship Id="rId6" Type="http://schemas.openxmlformats.org/officeDocument/2006/relationships/image" Target="../media/image238.gif"/><Relationship Id="rId5" Type="http://schemas.openxmlformats.org/officeDocument/2006/relationships/hyperlink" Target="https://docs.microsoft.com/en-us/azure/governance/policy/samples/cmmc-l3" TargetMode="External"/><Relationship Id="rId4" Type="http://schemas.openxmlformats.org/officeDocument/2006/relationships/hyperlink" Target="https://docs.microsoft.com/en-us/azure/governance/blueprints/samples/nist-sp-800-171-r2"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ocs.microsoft.com/en-us/azure/governance/blueprints/samples/azure-security-benchmark-foundation/" TargetMode="External"/><Relationship Id="rId2" Type="http://schemas.openxmlformats.org/officeDocument/2006/relationships/hyperlink" Target="https://www.microsoft.com/en-us/security/business/zero-trust" TargetMode="External"/><Relationship Id="rId1" Type="http://schemas.openxmlformats.org/officeDocument/2006/relationships/slideLayout" Target="../slideLayouts/slideLayout35.xml"/><Relationship Id="rId4" Type="http://schemas.openxmlformats.org/officeDocument/2006/relationships/image" Target="../media/image239.png"/></Relationships>
</file>

<file path=ppt/slides/_rels/slide66.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image" Target="../media/image240.png"/><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3" Type="http://schemas.openxmlformats.org/officeDocument/2006/relationships/image" Target="../media/image241.emf"/><Relationship Id="rId2" Type="http://schemas.openxmlformats.org/officeDocument/2006/relationships/notesSlide" Target="../notesSlides/notesSlide46.xml"/><Relationship Id="rId1" Type="http://schemas.openxmlformats.org/officeDocument/2006/relationships/slideLayout" Target="../slideLayouts/slideLayout219.xml"/><Relationship Id="rId6" Type="http://schemas.openxmlformats.org/officeDocument/2006/relationships/image" Target="../media/image244.png"/><Relationship Id="rId5" Type="http://schemas.openxmlformats.org/officeDocument/2006/relationships/image" Target="../media/image243.emf"/><Relationship Id="rId4" Type="http://schemas.openxmlformats.org/officeDocument/2006/relationships/image" Target="../media/image242.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office365/servicedescriptions/office-365-platform-service-description/office-365-us-government/microsoft-365-government-how-to-buy#how-do-i-buy-microsoft-365-government"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5.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Layout" Target="../diagrams/layout1.xml"/><Relationship Id="rId11" Type="http://schemas.openxmlformats.org/officeDocument/2006/relationships/hyperlink" Target="https://en.wikipedia.org/wiki/List_of_United_States_defense_contractors" TargetMode="External"/><Relationship Id="rId5" Type="http://schemas.openxmlformats.org/officeDocument/2006/relationships/diagramData" Target="../diagrams/data1.xml"/><Relationship Id="rId10" Type="http://schemas.openxmlformats.org/officeDocument/2006/relationships/image" Target="../media/image47.png"/><Relationship Id="rId4" Type="http://schemas.openxmlformats.org/officeDocument/2006/relationships/image" Target="../media/image46.jpeg"/><Relationship Id="rId9" Type="http://schemas.microsoft.com/office/2007/relationships/diagramDrawing" Target="../diagrams/drawing1.xml"/></Relationships>
</file>

<file path=ppt/slides/_rels/slide70.xml.rels><?xml version="1.0" encoding="UTF-8" standalone="yes"?>
<Relationships xmlns="http://schemas.openxmlformats.org/package/2006/relationships"><Relationship Id="rId3" Type="http://schemas.openxmlformats.org/officeDocument/2006/relationships/hyperlink" Target="https://aka.ms/cmmc/productplacemat" TargetMode="External"/><Relationship Id="rId7" Type="http://schemas.openxmlformats.org/officeDocument/2006/relationships/hyperlink" Target="https://aka.ms/CMMCAccelerationProgramUpdat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aka.ms/mcra" TargetMode="External"/><Relationship Id="rId5" Type="http://schemas.openxmlformats.org/officeDocument/2006/relationships/hyperlink" Target="https://techcommunity.microsoft.com/t5/public-sector-blog/evaluate-cmmc-posture-with-compliance-manager-in-gcc-gcc-high/ba-p/2179714" TargetMode="External"/><Relationship Id="rId4" Type="http://schemas.openxmlformats.org/officeDocument/2006/relationships/hyperlink" Target="https://techcommunity.microsoft.com/t5/public-sector-blog/azure-sentinel-cybersecurity-maturity-model-certification-cmmc/ba-p/2110524" TargetMode="Externa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image" Target="../media/image49.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75C6-1761-45DD-9EB6-47D116DBAD99}"/>
              </a:ext>
            </a:extLst>
          </p:cNvPr>
          <p:cNvSpPr>
            <a:spLocks noGrp="1"/>
          </p:cNvSpPr>
          <p:nvPr>
            <p:ph type="title"/>
          </p:nvPr>
        </p:nvSpPr>
        <p:spPr>
          <a:xfrm>
            <a:off x="255014" y="3684149"/>
            <a:ext cx="11936983" cy="2139136"/>
          </a:xfrm>
        </p:spPr>
        <p:txBody>
          <a:bodyPr/>
          <a:lstStyle/>
          <a:p>
            <a:pPr>
              <a:spcBef>
                <a:spcPts val="600"/>
              </a:spcBef>
            </a:pPr>
            <a:r>
              <a:rPr lang="en-US" sz="4000" dirty="0">
                <a:solidFill>
                  <a:schemeClr val="tx1"/>
                </a:solidFill>
                <a:cs typeface="Segoe UI"/>
              </a:rPr>
              <a:t>CMMC Tele Sales Campaign</a:t>
            </a:r>
            <a:br>
              <a:rPr lang="en-US" sz="4000" dirty="0">
                <a:solidFill>
                  <a:schemeClr val="tx1"/>
                </a:solidFill>
                <a:cs typeface="Segoe UI"/>
              </a:rPr>
            </a:br>
            <a:r>
              <a:rPr lang="en-US" sz="4000" dirty="0">
                <a:solidFill>
                  <a:schemeClr val="tx1"/>
                </a:solidFill>
                <a:cs typeface="Segoe UI"/>
              </a:rPr>
              <a:t>Readiness </a:t>
            </a:r>
            <a:br>
              <a:rPr lang="en-US" sz="4000" dirty="0">
                <a:cs typeface="Segoe UI Semibold"/>
              </a:rPr>
            </a:br>
            <a:r>
              <a:rPr lang="en-US" sz="1600" i="1" dirty="0">
                <a:solidFill>
                  <a:schemeClr val="tx1"/>
                </a:solidFill>
                <a:cs typeface="Segoe UI Semibold"/>
              </a:rPr>
              <a:t>March 2021</a:t>
            </a:r>
            <a:endParaRPr lang="en-US" sz="4000" dirty="0">
              <a:solidFill>
                <a:schemeClr val="tx1"/>
              </a:solidFill>
            </a:endParaRPr>
          </a:p>
        </p:txBody>
      </p:sp>
      <p:sp>
        <p:nvSpPr>
          <p:cNvPr id="8" name="Rectangle 7" title="&quot; &quot;">
            <a:extLst>
              <a:ext uri="{FF2B5EF4-FFF2-40B4-BE49-F238E27FC236}">
                <a16:creationId xmlns:a16="http://schemas.microsoft.com/office/drawing/2014/main" id="{5D4DE6AF-784D-4136-B7F7-FCE6DA0901BE}"/>
              </a:ext>
            </a:extLst>
          </p:cNvPr>
          <p:cNvSpPr/>
          <p:nvPr/>
        </p:nvSpPr>
        <p:spPr bwMode="auto">
          <a:xfrm>
            <a:off x="0" y="1034715"/>
            <a:ext cx="12211885" cy="2139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2" title="America flag">
            <a:extLst>
              <a:ext uri="{FF2B5EF4-FFF2-40B4-BE49-F238E27FC236}">
                <a16:creationId xmlns:a16="http://schemas.microsoft.com/office/drawing/2014/main" id="{1C1AE1F0-6F83-4F02-B74D-5A124F740469}"/>
              </a:ext>
            </a:extLst>
          </p:cNvPr>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l="13463" t="989" r="33016" b="9415"/>
          <a:stretch/>
        </p:blipFill>
        <p:spPr bwMode="auto">
          <a:xfrm>
            <a:off x="338670" y="1236544"/>
            <a:ext cx="1520931" cy="17179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descr="Security professionals working in room">
            <a:extLst>
              <a:ext uri="{FF2B5EF4-FFF2-40B4-BE49-F238E27FC236}">
                <a16:creationId xmlns:a16="http://schemas.microsoft.com/office/drawing/2014/main" id="{8D952EFE-C488-412E-97F0-1BD567A03B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097" r="1863" b="1685"/>
          <a:stretch/>
        </p:blipFill>
        <p:spPr>
          <a:xfrm>
            <a:off x="7589048" y="1236544"/>
            <a:ext cx="2564590" cy="1725950"/>
          </a:xfrm>
          <a:prstGeom prst="rect">
            <a:avLst/>
          </a:prstGeom>
          <a:ln>
            <a:noFill/>
          </a:ln>
          <a:effectLst>
            <a:outerShdw blurRad="292100" dist="139700" dir="2700000" algn="tl" rotWithShape="0">
              <a:srgbClr val="333333">
                <a:alpha val="65000"/>
              </a:srgbClr>
            </a:outerShdw>
          </a:effectLst>
        </p:spPr>
      </p:pic>
      <p:pic>
        <p:nvPicPr>
          <p:cNvPr id="14" name="Picture 13" descr="A group of people in a room focused on cyber security">
            <a:extLst>
              <a:ext uri="{FF2B5EF4-FFF2-40B4-BE49-F238E27FC236}">
                <a16:creationId xmlns:a16="http://schemas.microsoft.com/office/drawing/2014/main" id="{DCB88920-C68D-484D-9976-4AC0A37EDC41}"/>
              </a:ext>
            </a:extLst>
          </p:cNvPr>
          <p:cNvPicPr>
            <a:picLocks noChangeAspect="1"/>
          </p:cNvPicPr>
          <p:nvPr/>
        </p:nvPicPr>
        <p:blipFill rotWithShape="1">
          <a:blip r:embed="rId5">
            <a:extLst>
              <a:ext uri="{28A0092B-C50C-407E-A947-70E740481C1C}">
                <a14:useLocalDpi xmlns:a14="http://schemas.microsoft.com/office/drawing/2010/main" val="0"/>
              </a:ext>
            </a:extLst>
          </a:blip>
          <a:srcRect l="523" t="10256" r="1025" b="5546"/>
          <a:stretch/>
        </p:blipFill>
        <p:spPr>
          <a:xfrm>
            <a:off x="10395039" y="1236544"/>
            <a:ext cx="1526651" cy="1717973"/>
          </a:xfrm>
          <a:prstGeom prst="rect">
            <a:avLst/>
          </a:prstGeom>
          <a:ln>
            <a:noFill/>
          </a:ln>
          <a:effectLst>
            <a:outerShdw blurRad="292100" dist="139700" dir="2700000" algn="tl" rotWithShape="0">
              <a:srgbClr val="333333">
                <a:alpha val="65000"/>
              </a:srgbClr>
            </a:outerShdw>
          </a:effectLst>
        </p:spPr>
      </p:pic>
      <p:pic>
        <p:nvPicPr>
          <p:cNvPr id="16" name="Picture 15" descr="An military truck parked on the side of a dirt road">
            <a:extLst>
              <a:ext uri="{FF2B5EF4-FFF2-40B4-BE49-F238E27FC236}">
                <a16:creationId xmlns:a16="http://schemas.microsoft.com/office/drawing/2014/main" id="{4B058418-267E-4D19-A8D3-56E2C04D8D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1001" y="1236544"/>
            <a:ext cx="2440657" cy="1719938"/>
          </a:xfrm>
          <a:prstGeom prst="rect">
            <a:avLst/>
          </a:prstGeom>
          <a:ln>
            <a:noFill/>
          </a:ln>
          <a:effectLst>
            <a:outerShdw blurRad="292100" dist="139700" dir="2700000" algn="tl" rotWithShape="0">
              <a:srgbClr val="333333">
                <a:alpha val="65000"/>
              </a:srgbClr>
            </a:outerShdw>
          </a:effectLst>
        </p:spPr>
      </p:pic>
      <p:pic>
        <p:nvPicPr>
          <p:cNvPr id="5" name="Picture 4" descr="A manager and worker on a manufacturing shop floor">
            <a:extLst>
              <a:ext uri="{FF2B5EF4-FFF2-40B4-BE49-F238E27FC236}">
                <a16:creationId xmlns:a16="http://schemas.microsoft.com/office/drawing/2014/main" id="{0DCB9473-A464-49DE-89C3-2A94B326CE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3058" y="1236544"/>
            <a:ext cx="2564590" cy="1725950"/>
          </a:xfrm>
          <a:prstGeom prst="rect">
            <a:avLst/>
          </a:prstGeom>
          <a:ln>
            <a:noFill/>
          </a:ln>
          <a:effectLst>
            <a:outerShdw blurRad="292100" dist="139700" dir="2700000" algn="tl" rotWithShape="0">
              <a:srgbClr val="333333">
                <a:alpha val="65000"/>
              </a:srgbClr>
            </a:outerShdw>
          </a:effectLst>
        </p:spPr>
      </p:pic>
      <p:sp>
        <p:nvSpPr>
          <p:cNvPr id="15" name="Content Placeholder 4">
            <a:extLst>
              <a:ext uri="{FF2B5EF4-FFF2-40B4-BE49-F238E27FC236}">
                <a16:creationId xmlns:a16="http://schemas.microsoft.com/office/drawing/2014/main" id="{BCB9F03C-71E7-489C-934B-096CD643F3F3}"/>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35383655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rPr>
              <a:t>Summary</a:t>
            </a:r>
          </a:p>
        </p:txBody>
      </p:sp>
      <p:sp>
        <p:nvSpPr>
          <p:cNvPr id="25" name="Content Placeholder 4">
            <a:extLst>
              <a:ext uri="{FF2B5EF4-FFF2-40B4-BE49-F238E27FC236}">
                <a16:creationId xmlns:a16="http://schemas.microsoft.com/office/drawing/2014/main" id="{CAA7B3E1-1BA7-40E7-BBF3-53712385F1AB}"/>
              </a:ext>
            </a:extLst>
          </p:cNvPr>
          <p:cNvSpPr txBox="1">
            <a:spLocks/>
          </p:cNvSpPr>
          <p:nvPr/>
        </p:nvSpPr>
        <p:spPr>
          <a:xfrm>
            <a:off x="426424" y="1560000"/>
            <a:ext cx="4103243" cy="3767185"/>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The </a:t>
            </a:r>
            <a:r>
              <a:rPr lang="en-US" sz="1600" b="1" dirty="0"/>
              <a:t>Defense Industrial Base (DIB)</a:t>
            </a:r>
            <a:r>
              <a:rPr lang="en-US" sz="1600" dirty="0"/>
              <a:t>, aka the defense supply chain, represents the </a:t>
            </a:r>
            <a:r>
              <a:rPr lang="en-US" sz="1600" b="1" dirty="0"/>
              <a:t>commercial</a:t>
            </a:r>
            <a:r>
              <a:rPr lang="en-US" sz="1600" dirty="0"/>
              <a:t> companies that produce equipment or provide services in support of the US Department of Defense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350K companies, 80% of which are small/medium</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Prime contractors work directly against DoD contractors - they subcontract work to subcontractors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The DIB is under constant threat of attack – this results in lost money </a:t>
            </a:r>
            <a:r>
              <a:rPr lang="en-US" sz="1600" b="1" dirty="0"/>
              <a:t>and threatens our national security</a:t>
            </a:r>
            <a:endParaRPr lang="en-US" sz="1600" dirty="0"/>
          </a:p>
          <a:p>
            <a:endParaRPr lang="en-US" sz="1600" b="1" dirty="0"/>
          </a:p>
        </p:txBody>
      </p:sp>
      <p:sp>
        <p:nvSpPr>
          <p:cNvPr id="4" name="Content Placeholder 4">
            <a:extLst>
              <a:ext uri="{FF2B5EF4-FFF2-40B4-BE49-F238E27FC236}">
                <a16:creationId xmlns:a16="http://schemas.microsoft.com/office/drawing/2014/main" id="{1AECF36B-7561-46A6-92CF-E859E0EA008E}"/>
              </a:ext>
            </a:extLst>
          </p:cNvPr>
          <p:cNvSpPr txBox="1">
            <a:spLocks/>
          </p:cNvSpPr>
          <p:nvPr/>
        </p:nvSpPr>
        <p:spPr>
          <a:xfrm>
            <a:off x="6471624" y="1545407"/>
            <a:ext cx="4103243" cy="265919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t>Our campaign is primarily focused on the small/medium DIBs (see CMMC Campaign section for more details)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dirty="0"/>
              <a:t>Smaller companies are less likely to have the necessary IT and cybersecurity skills and resources to meet government requirements (e.g. CMMC)</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Partners</a:t>
            </a:r>
            <a:r>
              <a:rPr lang="en-US" sz="1600" dirty="0"/>
              <a:t> are key to support these companies (see CMMC Campaign section for more details)</a:t>
            </a:r>
          </a:p>
        </p:txBody>
      </p:sp>
      <p:sp>
        <p:nvSpPr>
          <p:cNvPr id="6" name="Content Placeholder 4">
            <a:extLst>
              <a:ext uri="{FF2B5EF4-FFF2-40B4-BE49-F238E27FC236}">
                <a16:creationId xmlns:a16="http://schemas.microsoft.com/office/drawing/2014/main" id="{DF9DCE49-58B3-4DB4-A5D9-979ED3D65F39}"/>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213886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rPr>
              <a:t>Terms</a:t>
            </a:r>
          </a:p>
        </p:txBody>
      </p:sp>
      <p:graphicFrame>
        <p:nvGraphicFramePr>
          <p:cNvPr id="2" name="Table 2">
            <a:extLst>
              <a:ext uri="{FF2B5EF4-FFF2-40B4-BE49-F238E27FC236}">
                <a16:creationId xmlns:a16="http://schemas.microsoft.com/office/drawing/2014/main" id="{92008C0C-B8C5-455A-B4FE-E01FC419A1DA}"/>
              </a:ext>
            </a:extLst>
          </p:cNvPr>
          <p:cNvGraphicFramePr>
            <a:graphicFrameLocks noGrp="1"/>
          </p:cNvGraphicFramePr>
          <p:nvPr>
            <p:extLst>
              <p:ext uri="{D42A27DB-BD31-4B8C-83A1-F6EECF244321}">
                <p14:modId xmlns:p14="http://schemas.microsoft.com/office/powerpoint/2010/main" val="2600157877"/>
              </p:ext>
            </p:extLst>
          </p:nvPr>
        </p:nvGraphicFramePr>
        <p:xfrm>
          <a:off x="426424" y="1237877"/>
          <a:ext cx="11336038" cy="3571240"/>
        </p:xfrm>
        <a:graphic>
          <a:graphicData uri="http://schemas.openxmlformats.org/drawingml/2006/table">
            <a:tbl>
              <a:tblPr firstRow="1" bandRow="1">
                <a:tableStyleId>{5C22544A-7EE6-4342-B048-85BDC9FD1C3A}</a:tableStyleId>
              </a:tblPr>
              <a:tblGrid>
                <a:gridCol w="2770975">
                  <a:extLst>
                    <a:ext uri="{9D8B030D-6E8A-4147-A177-3AD203B41FA5}">
                      <a16:colId xmlns:a16="http://schemas.microsoft.com/office/drawing/2014/main" val="2061492440"/>
                    </a:ext>
                  </a:extLst>
                </a:gridCol>
                <a:gridCol w="8565063">
                  <a:extLst>
                    <a:ext uri="{9D8B030D-6E8A-4147-A177-3AD203B41FA5}">
                      <a16:colId xmlns:a16="http://schemas.microsoft.com/office/drawing/2014/main" val="208595159"/>
                    </a:ext>
                  </a:extLst>
                </a:gridCol>
              </a:tblGrid>
              <a:tr h="370840">
                <a:tc>
                  <a:txBody>
                    <a:bodyPr/>
                    <a:lstStyle/>
                    <a:p>
                      <a:r>
                        <a:rPr lang="en-US" dirty="0"/>
                        <a:t>Term</a:t>
                      </a:r>
                    </a:p>
                  </a:txBody>
                  <a:tcPr/>
                </a:tc>
                <a:tc>
                  <a:txBody>
                    <a:bodyPr/>
                    <a:lstStyle/>
                    <a:p>
                      <a:r>
                        <a:rPr lang="en-US" dirty="0"/>
                        <a:t>Notes</a:t>
                      </a:r>
                    </a:p>
                  </a:txBody>
                  <a:tcPr/>
                </a:tc>
                <a:extLst>
                  <a:ext uri="{0D108BD9-81ED-4DB2-BD59-A6C34878D82A}">
                    <a16:rowId xmlns:a16="http://schemas.microsoft.com/office/drawing/2014/main" val="2423910634"/>
                  </a:ext>
                </a:extLst>
              </a:tr>
              <a:tr h="370840">
                <a:tc>
                  <a:txBody>
                    <a:bodyPr/>
                    <a:lstStyle/>
                    <a:p>
                      <a:r>
                        <a:rPr lang="en-US" sz="1200" dirty="0"/>
                        <a:t>DIB</a:t>
                      </a:r>
                    </a:p>
                  </a:txBody>
                  <a:tcPr/>
                </a:tc>
                <a:tc>
                  <a:txBody>
                    <a:bodyPr/>
                    <a:lstStyle/>
                    <a:p>
                      <a:r>
                        <a:rPr lang="en-US" sz="1200" dirty="0"/>
                        <a:t>Defense Industrial Base</a:t>
                      </a:r>
                    </a:p>
                    <a:p>
                      <a:r>
                        <a:rPr lang="en-US" sz="1200" dirty="0"/>
                        <a:t>Primarily commercial companies that produce services or provide services in support of the DoD’s missions</a:t>
                      </a:r>
                    </a:p>
                    <a:p>
                      <a:r>
                        <a:rPr lang="en-US" sz="1200" dirty="0"/>
                        <a:t>AKA: Defense supply chain, supply chain</a:t>
                      </a:r>
                    </a:p>
                  </a:txBody>
                  <a:tcPr/>
                </a:tc>
                <a:extLst>
                  <a:ext uri="{0D108BD9-81ED-4DB2-BD59-A6C34878D82A}">
                    <a16:rowId xmlns:a16="http://schemas.microsoft.com/office/drawing/2014/main" val="901363331"/>
                  </a:ext>
                </a:extLst>
              </a:tr>
              <a:tr h="370840">
                <a:tc>
                  <a:txBody>
                    <a:bodyPr/>
                    <a:lstStyle/>
                    <a:p>
                      <a:r>
                        <a:rPr lang="en-US" sz="1200" dirty="0"/>
                        <a:t>Contract / Award</a:t>
                      </a:r>
                    </a:p>
                  </a:txBody>
                  <a:tcPr/>
                </a:tc>
                <a:tc>
                  <a:txBody>
                    <a:bodyPr/>
                    <a:lstStyle/>
                    <a:p>
                      <a:r>
                        <a:rPr lang="en-US" sz="1200" dirty="0"/>
                        <a:t>In this context, a contract is a formal description of work that the government is asking the DIB to produce/provide.</a:t>
                      </a:r>
                    </a:p>
                    <a:p>
                      <a:r>
                        <a:rPr lang="en-US" sz="1200" dirty="0"/>
                        <a:t>AKA: Award. A contract is awarded to contractors. People may say “This award requires that we do X, Y, Z”. The term is interchangeable with “contract” in this context.</a:t>
                      </a:r>
                    </a:p>
                    <a:p>
                      <a:r>
                        <a:rPr lang="en-US" sz="1200" dirty="0"/>
                        <a:t>AKA: “Contract vehicle” is another term sometimes used in place of “contract”.</a:t>
                      </a:r>
                    </a:p>
                    <a:p>
                      <a:r>
                        <a:rPr lang="en-US" sz="1200" dirty="0"/>
                        <a:t>Note: There are different types of contracts (IDIQ, FFP, etc.). Probably don’t need to be intimately familiar with this for the campaign.</a:t>
                      </a:r>
                    </a:p>
                  </a:txBody>
                  <a:tcPr/>
                </a:tc>
                <a:extLst>
                  <a:ext uri="{0D108BD9-81ED-4DB2-BD59-A6C34878D82A}">
                    <a16:rowId xmlns:a16="http://schemas.microsoft.com/office/drawing/2014/main" val="3347541708"/>
                  </a:ext>
                </a:extLst>
              </a:tr>
              <a:tr h="370840">
                <a:tc>
                  <a:txBody>
                    <a:bodyPr/>
                    <a:lstStyle/>
                    <a:p>
                      <a:r>
                        <a:rPr lang="en-US" sz="1200" dirty="0"/>
                        <a:t>Prime / Prime Contractor</a:t>
                      </a:r>
                    </a:p>
                  </a:txBody>
                  <a:tcPr/>
                </a:tc>
                <a:tc>
                  <a:txBody>
                    <a:bodyPr/>
                    <a:lstStyle/>
                    <a:p>
                      <a:r>
                        <a:rPr lang="en-US" sz="1200" dirty="0"/>
                        <a:t>Commercial contractor that contracts directly for a government entity. Are generally larger organizations and will typically subcontract portions of work to subcontractors.</a:t>
                      </a:r>
                    </a:p>
                  </a:txBody>
                  <a:tcPr/>
                </a:tc>
                <a:extLst>
                  <a:ext uri="{0D108BD9-81ED-4DB2-BD59-A6C34878D82A}">
                    <a16:rowId xmlns:a16="http://schemas.microsoft.com/office/drawing/2014/main" val="170743987"/>
                  </a:ext>
                </a:extLst>
              </a:tr>
              <a:tr h="370840">
                <a:tc>
                  <a:txBody>
                    <a:bodyPr/>
                    <a:lstStyle/>
                    <a:p>
                      <a:r>
                        <a:rPr lang="en-US" sz="1200" dirty="0"/>
                        <a:t>Sub / Subcontractor</a:t>
                      </a:r>
                    </a:p>
                  </a:txBody>
                  <a:tcPr/>
                </a:tc>
                <a:tc>
                  <a:txBody>
                    <a:bodyPr/>
                    <a:lstStyle/>
                    <a:p>
                      <a:r>
                        <a:rPr lang="en-US" sz="1200" dirty="0"/>
                        <a:t>Commercial contractor that contracts with a Prime (not directly with the government). Subcontractors can further subcontract with other subcontractors.</a:t>
                      </a:r>
                    </a:p>
                  </a:txBody>
                  <a:tcPr/>
                </a:tc>
                <a:extLst>
                  <a:ext uri="{0D108BD9-81ED-4DB2-BD59-A6C34878D82A}">
                    <a16:rowId xmlns:a16="http://schemas.microsoft.com/office/drawing/2014/main" val="1999249884"/>
                  </a:ext>
                </a:extLst>
              </a:tr>
              <a:tr h="370840">
                <a:tc>
                  <a:txBody>
                    <a:bodyPr/>
                    <a:lstStyle/>
                    <a:p>
                      <a:r>
                        <a:rPr lang="en-US" sz="1200" dirty="0"/>
                        <a:t>Small Business</a:t>
                      </a:r>
                    </a:p>
                  </a:txBody>
                  <a:tcPr/>
                </a:tc>
                <a:tc>
                  <a:txBody>
                    <a:bodyPr/>
                    <a:lstStyle/>
                    <a:p>
                      <a:r>
                        <a:rPr lang="en-US" sz="1200" dirty="0"/>
                        <a:t>Many government contracts have explicit requirements to include “small businesses” for portions of the work. Keep this in mind as it may be a factor in why certain smaller DIBs are included in contracts.</a:t>
                      </a:r>
                    </a:p>
                  </a:txBody>
                  <a:tcPr/>
                </a:tc>
                <a:extLst>
                  <a:ext uri="{0D108BD9-81ED-4DB2-BD59-A6C34878D82A}">
                    <a16:rowId xmlns:a16="http://schemas.microsoft.com/office/drawing/2014/main" val="1001364387"/>
                  </a:ext>
                </a:extLst>
              </a:tr>
            </a:tbl>
          </a:graphicData>
        </a:graphic>
      </p:graphicFrame>
      <p:sp>
        <p:nvSpPr>
          <p:cNvPr id="7" name="Content Placeholder 4">
            <a:extLst>
              <a:ext uri="{FF2B5EF4-FFF2-40B4-BE49-F238E27FC236}">
                <a16:creationId xmlns:a16="http://schemas.microsoft.com/office/drawing/2014/main" id="{FAC74593-135D-4752-87FF-EE79D9F0D1A0}"/>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371864619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A88603-3625-4494-9923-9C15B4531257}"/>
              </a:ext>
            </a:extLst>
          </p:cNvPr>
          <p:cNvSpPr>
            <a:spLocks noGrp="1"/>
          </p:cNvSpPr>
          <p:nvPr>
            <p:ph type="title"/>
          </p:nvPr>
        </p:nvSpPr>
        <p:spPr>
          <a:xfrm>
            <a:off x="269241" y="2084174"/>
            <a:ext cx="11653523" cy="2147689"/>
          </a:xfrm>
        </p:spPr>
        <p:txBody>
          <a:bodyPr/>
          <a:lstStyle/>
          <a:p>
            <a:pPr defTabSz="913930"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Cybersecurity Maturity</a:t>
            </a:r>
            <a:br>
              <a:rPr lang="en-US" dirty="0">
                <a:gradFill>
                  <a:gsLst>
                    <a:gs pos="0">
                      <a:srgbClr val="FFFFFF"/>
                    </a:gs>
                    <a:gs pos="100000">
                      <a:srgbClr val="FFFFFF"/>
                    </a:gs>
                  </a:gsLst>
                  <a:lin ang="5400000" scaled="0"/>
                </a:gradFill>
                <a:ea typeface="Segoe UI" pitchFamily="34" charset="0"/>
                <a:cs typeface="Segoe UI" pitchFamily="34" charset="0"/>
              </a:rPr>
            </a:br>
            <a:r>
              <a:rPr lang="en-US" dirty="0">
                <a:gradFill>
                  <a:gsLst>
                    <a:gs pos="0">
                      <a:srgbClr val="FFFFFF"/>
                    </a:gs>
                    <a:gs pos="100000">
                      <a:srgbClr val="FFFFFF"/>
                    </a:gs>
                  </a:gsLst>
                  <a:lin ang="5400000" scaled="0"/>
                </a:gradFill>
                <a:ea typeface="Segoe UI" pitchFamily="34" charset="0"/>
                <a:cs typeface="Segoe UI" pitchFamily="34" charset="0"/>
              </a:rPr>
              <a:t>Model Certification</a:t>
            </a:r>
          </a:p>
        </p:txBody>
      </p:sp>
      <p:sp>
        <p:nvSpPr>
          <p:cNvPr id="3" name="Content Placeholder 4">
            <a:extLst>
              <a:ext uri="{FF2B5EF4-FFF2-40B4-BE49-F238E27FC236}">
                <a16:creationId xmlns:a16="http://schemas.microsoft.com/office/drawing/2014/main" id="{ABAA3749-8C83-46F2-8B72-D2042851FA67}"/>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358060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rPr>
              <a:t>Headlines</a:t>
            </a:r>
          </a:p>
        </p:txBody>
      </p:sp>
      <p:pic>
        <p:nvPicPr>
          <p:cNvPr id="6" name="Picture 5">
            <a:extLst>
              <a:ext uri="{FF2B5EF4-FFF2-40B4-BE49-F238E27FC236}">
                <a16:creationId xmlns:a16="http://schemas.microsoft.com/office/drawing/2014/main" id="{0E5C22A4-89AA-4F92-ADE1-23831DCBDB84}"/>
              </a:ext>
            </a:extLst>
          </p:cNvPr>
          <p:cNvPicPr>
            <a:picLocks noChangeAspect="1"/>
          </p:cNvPicPr>
          <p:nvPr/>
        </p:nvPicPr>
        <p:blipFill>
          <a:blip r:embed="rId3"/>
          <a:stretch>
            <a:fillRect/>
          </a:stretch>
        </p:blipFill>
        <p:spPr>
          <a:xfrm>
            <a:off x="426424" y="1306895"/>
            <a:ext cx="6743700" cy="1381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D6E30234-1097-4B7C-B1B0-95A63089DC08}"/>
              </a:ext>
            </a:extLst>
          </p:cNvPr>
          <p:cNvPicPr>
            <a:picLocks noChangeAspect="1"/>
          </p:cNvPicPr>
          <p:nvPr/>
        </p:nvPicPr>
        <p:blipFill>
          <a:blip r:embed="rId4"/>
          <a:stretch>
            <a:fillRect/>
          </a:stretch>
        </p:blipFill>
        <p:spPr>
          <a:xfrm>
            <a:off x="226986" y="3166980"/>
            <a:ext cx="4714875" cy="885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Picture 17">
            <a:extLst>
              <a:ext uri="{FF2B5EF4-FFF2-40B4-BE49-F238E27FC236}">
                <a16:creationId xmlns:a16="http://schemas.microsoft.com/office/drawing/2014/main" id="{4CD1B11D-33EC-4AAE-B40E-4C8A3196AA47}"/>
              </a:ext>
            </a:extLst>
          </p:cNvPr>
          <p:cNvPicPr>
            <a:picLocks noChangeAspect="1"/>
          </p:cNvPicPr>
          <p:nvPr/>
        </p:nvPicPr>
        <p:blipFill>
          <a:blip r:embed="rId5"/>
          <a:stretch>
            <a:fillRect/>
          </a:stretch>
        </p:blipFill>
        <p:spPr>
          <a:xfrm>
            <a:off x="4986892" y="1797725"/>
            <a:ext cx="6937649" cy="14120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5EFB1A4A-9346-4D9D-8610-D790097D5A08}"/>
              </a:ext>
            </a:extLst>
          </p:cNvPr>
          <p:cNvPicPr>
            <a:picLocks noChangeAspect="1"/>
          </p:cNvPicPr>
          <p:nvPr/>
        </p:nvPicPr>
        <p:blipFill>
          <a:blip r:embed="rId6"/>
          <a:stretch>
            <a:fillRect/>
          </a:stretch>
        </p:blipFill>
        <p:spPr>
          <a:xfrm>
            <a:off x="6627914" y="4535243"/>
            <a:ext cx="5266504" cy="9010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7" name="Picture 26">
            <a:extLst>
              <a:ext uri="{FF2B5EF4-FFF2-40B4-BE49-F238E27FC236}">
                <a16:creationId xmlns:a16="http://schemas.microsoft.com/office/drawing/2014/main" id="{94DE2327-DD48-4000-B673-A8F679C2D3C9}"/>
              </a:ext>
            </a:extLst>
          </p:cNvPr>
          <p:cNvPicPr>
            <a:picLocks noChangeAspect="1"/>
          </p:cNvPicPr>
          <p:nvPr/>
        </p:nvPicPr>
        <p:blipFill>
          <a:blip r:embed="rId7"/>
          <a:stretch>
            <a:fillRect/>
          </a:stretch>
        </p:blipFill>
        <p:spPr>
          <a:xfrm>
            <a:off x="5961344" y="268261"/>
            <a:ext cx="6038850" cy="114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53217329-E0CE-4EED-A536-CCE2937772A6}"/>
              </a:ext>
            </a:extLst>
          </p:cNvPr>
          <p:cNvPicPr>
            <a:picLocks noChangeAspect="1"/>
          </p:cNvPicPr>
          <p:nvPr/>
        </p:nvPicPr>
        <p:blipFill>
          <a:blip r:embed="rId8"/>
          <a:stretch>
            <a:fillRect/>
          </a:stretch>
        </p:blipFill>
        <p:spPr>
          <a:xfrm>
            <a:off x="297582" y="4384974"/>
            <a:ext cx="5663762" cy="12922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C844AF35-90E9-4E80-B055-73FD64936B96}"/>
              </a:ext>
            </a:extLst>
          </p:cNvPr>
          <p:cNvPicPr>
            <a:picLocks noChangeAspect="1"/>
          </p:cNvPicPr>
          <p:nvPr/>
        </p:nvPicPr>
        <p:blipFill>
          <a:blip r:embed="rId9"/>
          <a:stretch>
            <a:fillRect/>
          </a:stretch>
        </p:blipFill>
        <p:spPr>
          <a:xfrm>
            <a:off x="3255809" y="3131613"/>
            <a:ext cx="6067425" cy="1362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2" name="Picture 21">
            <a:extLst>
              <a:ext uri="{FF2B5EF4-FFF2-40B4-BE49-F238E27FC236}">
                <a16:creationId xmlns:a16="http://schemas.microsoft.com/office/drawing/2014/main" id="{A49827EC-2D9B-4980-A8CA-399F78A7F8C1}"/>
              </a:ext>
            </a:extLst>
          </p:cNvPr>
          <p:cNvPicPr>
            <a:picLocks noChangeAspect="1"/>
          </p:cNvPicPr>
          <p:nvPr/>
        </p:nvPicPr>
        <p:blipFill>
          <a:blip r:embed="rId10"/>
          <a:stretch>
            <a:fillRect/>
          </a:stretch>
        </p:blipFill>
        <p:spPr>
          <a:xfrm>
            <a:off x="84239" y="5330334"/>
            <a:ext cx="6543675" cy="1419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B4253DBB-CF1D-44C5-9FB8-1B6AAEEE7F4E}"/>
              </a:ext>
            </a:extLst>
          </p:cNvPr>
          <p:cNvPicPr>
            <a:picLocks noChangeAspect="1"/>
          </p:cNvPicPr>
          <p:nvPr/>
        </p:nvPicPr>
        <p:blipFill>
          <a:blip r:embed="rId11"/>
          <a:stretch>
            <a:fillRect/>
          </a:stretch>
        </p:blipFill>
        <p:spPr>
          <a:xfrm>
            <a:off x="5602186" y="5435108"/>
            <a:ext cx="6505575" cy="1209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Content Placeholder 4">
            <a:extLst>
              <a:ext uri="{FF2B5EF4-FFF2-40B4-BE49-F238E27FC236}">
                <a16:creationId xmlns:a16="http://schemas.microsoft.com/office/drawing/2014/main" id="{09849C4F-7FDA-4D76-B73F-F3D0F313961C}"/>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2252098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3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30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50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600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70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800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lang="en-US" dirty="0">
                <a:latin typeface="Segoe UI Semilight" panose="020B0402040204020203" pitchFamily="34" charset="0"/>
                <a:cs typeface="Segoe UI Semilight" panose="020B0402040204020203" pitchFamily="34" charset="0"/>
              </a:rPr>
              <a:t>Safeguarding the Government’s Information</a:t>
            </a:r>
            <a:endPar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graphicFrame>
        <p:nvGraphicFramePr>
          <p:cNvPr id="19" name="Table 19">
            <a:extLst>
              <a:ext uri="{FF2B5EF4-FFF2-40B4-BE49-F238E27FC236}">
                <a16:creationId xmlns:a16="http://schemas.microsoft.com/office/drawing/2014/main" id="{1364D287-706A-41F2-88C1-235BBD7C8356}"/>
              </a:ext>
            </a:extLst>
          </p:cNvPr>
          <p:cNvGraphicFramePr>
            <a:graphicFrameLocks noGrp="1"/>
          </p:cNvGraphicFramePr>
          <p:nvPr>
            <p:extLst>
              <p:ext uri="{D42A27DB-BD31-4B8C-83A1-F6EECF244321}">
                <p14:modId xmlns:p14="http://schemas.microsoft.com/office/powerpoint/2010/main" val="368809173"/>
              </p:ext>
            </p:extLst>
          </p:nvPr>
        </p:nvGraphicFramePr>
        <p:xfrm>
          <a:off x="426423" y="1572429"/>
          <a:ext cx="8053444" cy="5126137"/>
        </p:xfrm>
        <a:graphic>
          <a:graphicData uri="http://schemas.openxmlformats.org/drawingml/2006/table">
            <a:tbl>
              <a:tblPr firstRow="1" bandRow="1">
                <a:tableStyleId>{073A0DAA-6AF3-43AB-8588-CEC1D06C72B9}</a:tableStyleId>
              </a:tblPr>
              <a:tblGrid>
                <a:gridCol w="1488254">
                  <a:extLst>
                    <a:ext uri="{9D8B030D-6E8A-4147-A177-3AD203B41FA5}">
                      <a16:colId xmlns:a16="http://schemas.microsoft.com/office/drawing/2014/main" val="3239017796"/>
                    </a:ext>
                  </a:extLst>
                </a:gridCol>
                <a:gridCol w="3282595">
                  <a:extLst>
                    <a:ext uri="{9D8B030D-6E8A-4147-A177-3AD203B41FA5}">
                      <a16:colId xmlns:a16="http://schemas.microsoft.com/office/drawing/2014/main" val="2745547417"/>
                    </a:ext>
                  </a:extLst>
                </a:gridCol>
                <a:gridCol w="3282595">
                  <a:extLst>
                    <a:ext uri="{9D8B030D-6E8A-4147-A177-3AD203B41FA5}">
                      <a16:colId xmlns:a16="http://schemas.microsoft.com/office/drawing/2014/main" val="532011452"/>
                    </a:ext>
                  </a:extLst>
                </a:gridCol>
              </a:tblGrid>
              <a:tr h="279817">
                <a:tc>
                  <a:txBody>
                    <a:bodyPr/>
                    <a:lstStyle/>
                    <a:p>
                      <a:r>
                        <a:rPr lang="en-US" sz="1200" dirty="0"/>
                        <a:t>Type</a:t>
                      </a:r>
                      <a:endParaRPr lang="en-US" sz="1600" dirty="0"/>
                    </a:p>
                  </a:txBody>
                  <a:tcPr/>
                </a:tc>
                <a:tc>
                  <a:txBody>
                    <a:bodyPr/>
                    <a:lstStyle/>
                    <a:p>
                      <a:r>
                        <a:rPr lang="en-US" sz="1200" dirty="0"/>
                        <a:t>Description</a:t>
                      </a:r>
                    </a:p>
                  </a:txBody>
                  <a:tcPr/>
                </a:tc>
                <a:tc>
                  <a:txBody>
                    <a:bodyPr/>
                    <a:lstStyle/>
                    <a:p>
                      <a:r>
                        <a:rPr lang="en-US" sz="1200" dirty="0"/>
                        <a:t>Notes</a:t>
                      </a:r>
                    </a:p>
                  </a:txBody>
                  <a:tcPr/>
                </a:tc>
                <a:extLst>
                  <a:ext uri="{0D108BD9-81ED-4DB2-BD59-A6C34878D82A}">
                    <a16:rowId xmlns:a16="http://schemas.microsoft.com/office/drawing/2014/main" val="183141688"/>
                  </a:ext>
                </a:extLst>
              </a:tr>
              <a:tr h="370840">
                <a:tc>
                  <a:txBody>
                    <a:bodyPr/>
                    <a:lstStyle/>
                    <a:p>
                      <a:r>
                        <a:rPr lang="en-US" sz="1600" dirty="0"/>
                        <a:t>FCI</a:t>
                      </a:r>
                    </a:p>
                  </a:txBody>
                  <a:tcPr/>
                </a:tc>
                <a:tc>
                  <a:txBody>
                    <a:bodyPr/>
                    <a:lstStyle/>
                    <a:p>
                      <a:r>
                        <a:rPr lang="en-US" sz="1200" dirty="0"/>
                        <a:t>Federal Contract Information</a:t>
                      </a:r>
                    </a:p>
                    <a:p>
                      <a:endParaRPr lang="en-US" sz="1200" dirty="0"/>
                    </a:p>
                    <a:p>
                      <a:r>
                        <a:rPr lang="en-US" sz="1200" dirty="0"/>
                        <a:t>Information provided or generated under a government contract to develop or deliver a product or service. This information is </a:t>
                      </a:r>
                      <a:r>
                        <a:rPr lang="en-US" sz="1200" b="1" dirty="0"/>
                        <a:t>not </a:t>
                      </a:r>
                      <a:r>
                        <a:rPr lang="en-US" sz="1200" b="0" dirty="0"/>
                        <a:t>intended for public release.</a:t>
                      </a:r>
                      <a:endParaRPr lang="en-US" sz="1200" dirty="0"/>
                    </a:p>
                  </a:txBody>
                  <a:tcPr/>
                </a:tc>
                <a:tc>
                  <a:txBody>
                    <a:bodyPr/>
                    <a:lstStyle/>
                    <a:p>
                      <a:r>
                        <a:rPr lang="en-US" sz="1200" dirty="0"/>
                        <a:t>Customers with FCI are at least CMMC level 1 and are aligned to our commercial clouds</a:t>
                      </a:r>
                    </a:p>
                  </a:txBody>
                  <a:tcPr/>
                </a:tc>
                <a:extLst>
                  <a:ext uri="{0D108BD9-81ED-4DB2-BD59-A6C34878D82A}">
                    <a16:rowId xmlns:a16="http://schemas.microsoft.com/office/drawing/2014/main" val="933931430"/>
                  </a:ext>
                </a:extLst>
              </a:tr>
              <a:tr h="370840">
                <a:tc>
                  <a:txBody>
                    <a:bodyPr/>
                    <a:lstStyle/>
                    <a:p>
                      <a:r>
                        <a:rPr lang="en-US" sz="1600" dirty="0"/>
                        <a:t>CUI</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t>Controlled Unclassified Information.</a:t>
                      </a:r>
                    </a:p>
                    <a:p>
                      <a:pPr marL="0" marR="0" lvl="0" indent="0" algn="l" defTabSz="914192"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192" rtl="0" eaLnBrk="1" fontAlgn="auto" latinLnBrk="0" hangingPunct="1">
                        <a:lnSpc>
                          <a:spcPct val="100000"/>
                        </a:lnSpc>
                        <a:spcBef>
                          <a:spcPts val="0"/>
                        </a:spcBef>
                        <a:spcAft>
                          <a:spcPts val="0"/>
                        </a:spcAft>
                        <a:buClrTx/>
                        <a:buSzTx/>
                        <a:buFontTx/>
                        <a:buNone/>
                        <a:tabLst/>
                        <a:defRPr/>
                      </a:pPr>
                      <a:r>
                        <a:rPr lang="en-US" sz="1200" dirty="0"/>
                        <a:t>Typically pronounced “C-U-I” (each letter spoken individually) OR “</a:t>
                      </a:r>
                      <a:r>
                        <a:rPr lang="en-US" sz="1200" dirty="0" err="1"/>
                        <a:t>kooey</a:t>
                      </a:r>
                      <a:r>
                        <a:rPr lang="en-US" sz="1200"/>
                        <a:t>” (as in Huey, Dewey, and Louie, the nephews of Donald Duck) </a:t>
                      </a:r>
                    </a:p>
                    <a:p>
                      <a:pPr marL="0" marR="0" lvl="0" indent="0" algn="l" defTabSz="914192"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Data that must be controlled/protected to prevent unauthorized disclosure. It can be provided by the government (typically via a contract) or can be produced as part of the output of working on a contract.</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Customers with CUI are at least CMMC level 3 and are aligned to our government clouds.</a:t>
                      </a:r>
                    </a:p>
                    <a:p>
                      <a:pPr marL="0" marR="0" lvl="0" indent="0" algn="l" defTabSz="914192"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Examples: Technical designs, email or other communications, research data, engineering data, specifications, manuals, source code, and so on (go </a:t>
                      </a:r>
                      <a:r>
                        <a:rPr lang="en-US" sz="1200">
                          <a:hlinkClick r:id="rId3"/>
                        </a:rPr>
                        <a:t>here</a:t>
                      </a:r>
                      <a:r>
                        <a:rPr lang="en-US" sz="1200"/>
                        <a:t> for a complete list of CUI categories)</a:t>
                      </a:r>
                    </a:p>
                    <a:p>
                      <a:pPr marL="0" marR="0" lvl="0" indent="0" algn="l" defTabSz="914192"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CUI’s broad definition can make it challenging for organizations to be certain if they store/handle CUI. This further increases the chances of exposure beyond what’s intended.</a:t>
                      </a:r>
                    </a:p>
                  </a:txBody>
                  <a:tcPr/>
                </a:tc>
                <a:extLst>
                  <a:ext uri="{0D108BD9-81ED-4DB2-BD59-A6C34878D82A}">
                    <a16:rowId xmlns:a16="http://schemas.microsoft.com/office/drawing/2014/main" val="4037585831"/>
                  </a:ext>
                </a:extLst>
              </a:tr>
              <a:tr h="370840">
                <a:tc>
                  <a:txBody>
                    <a:bodyPr/>
                    <a:lstStyle/>
                    <a:p>
                      <a:r>
                        <a:rPr lang="en-US" sz="1600"/>
                        <a:t>ITAR</a:t>
                      </a:r>
                    </a:p>
                  </a:txBody>
                  <a:tcPr/>
                </a:tc>
                <a:tc>
                  <a:txBody>
                    <a:bodyPr/>
                    <a:lstStyle/>
                    <a:p>
                      <a:r>
                        <a:rPr lang="en-US" sz="1200"/>
                        <a:t>International Trade in Arms Regulations. Regulates the export of defense and military related technologies.</a:t>
                      </a:r>
                    </a:p>
                  </a:txBody>
                  <a:tcPr/>
                </a:tc>
                <a:tc>
                  <a:txBody>
                    <a:bodyPr/>
                    <a:lstStyle/>
                    <a:p>
                      <a:r>
                        <a:rPr lang="en-US" sz="1200"/>
                        <a:t>Customers with ITAR are at least CMMC level 3 and are aligned to our government clouds.</a:t>
                      </a:r>
                    </a:p>
                    <a:p>
                      <a:endParaRPr lang="en-US" sz="1200"/>
                    </a:p>
                    <a:p>
                      <a:r>
                        <a:rPr lang="en-US" sz="1200"/>
                        <a:t>Examples: Any item, software, or technology that is specifically intended for military or intelligence applications.</a:t>
                      </a:r>
                    </a:p>
                  </a:txBody>
                  <a:tcPr/>
                </a:tc>
                <a:extLst>
                  <a:ext uri="{0D108BD9-81ED-4DB2-BD59-A6C34878D82A}">
                    <a16:rowId xmlns:a16="http://schemas.microsoft.com/office/drawing/2014/main" val="3900865035"/>
                  </a:ext>
                </a:extLst>
              </a:tr>
            </a:tbl>
          </a:graphicData>
        </a:graphic>
      </p:graphicFrame>
      <p:sp>
        <p:nvSpPr>
          <p:cNvPr id="29" name="Content Placeholder 4">
            <a:extLst>
              <a:ext uri="{FF2B5EF4-FFF2-40B4-BE49-F238E27FC236}">
                <a16:creationId xmlns:a16="http://schemas.microsoft.com/office/drawing/2014/main" id="{F4DB31BA-7F43-444B-85E7-CC32BCE0C0D5}"/>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16" name="Rectangle 15">
            <a:extLst>
              <a:ext uri="{FF2B5EF4-FFF2-40B4-BE49-F238E27FC236}">
                <a16:creationId xmlns:a16="http://schemas.microsoft.com/office/drawing/2014/main" id="{FE2541C5-473E-4F03-9AF4-8216792F4AA0}"/>
              </a:ext>
            </a:extLst>
          </p:cNvPr>
          <p:cNvSpPr/>
          <p:nvPr/>
        </p:nvSpPr>
        <p:spPr bwMode="auto">
          <a:xfrm>
            <a:off x="8940800" y="2627507"/>
            <a:ext cx="2821663" cy="198357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FCI</a:t>
            </a:r>
          </a:p>
        </p:txBody>
      </p:sp>
      <p:sp>
        <p:nvSpPr>
          <p:cNvPr id="17" name="Rectangle 16">
            <a:extLst>
              <a:ext uri="{FF2B5EF4-FFF2-40B4-BE49-F238E27FC236}">
                <a16:creationId xmlns:a16="http://schemas.microsoft.com/office/drawing/2014/main" id="{BA409C70-55FD-4701-B4EF-40F4F635E043}"/>
              </a:ext>
            </a:extLst>
          </p:cNvPr>
          <p:cNvSpPr/>
          <p:nvPr/>
        </p:nvSpPr>
        <p:spPr bwMode="auto">
          <a:xfrm>
            <a:off x="9185118" y="3195586"/>
            <a:ext cx="1166513" cy="11497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CUI</a:t>
            </a:r>
          </a:p>
        </p:txBody>
      </p:sp>
      <p:sp>
        <p:nvSpPr>
          <p:cNvPr id="22" name="Rectangle 21">
            <a:extLst>
              <a:ext uri="{FF2B5EF4-FFF2-40B4-BE49-F238E27FC236}">
                <a16:creationId xmlns:a16="http://schemas.microsoft.com/office/drawing/2014/main" id="{CF8F3865-CA4B-4C97-87EF-26671DE3F399}"/>
              </a:ext>
            </a:extLst>
          </p:cNvPr>
          <p:cNvSpPr/>
          <p:nvPr/>
        </p:nvSpPr>
        <p:spPr bwMode="auto">
          <a:xfrm>
            <a:off x="8940799" y="4677314"/>
            <a:ext cx="2821663" cy="605888"/>
          </a:xfrm>
          <a:prstGeom prst="rect">
            <a:avLst/>
          </a:prstGeom>
          <a:solidFill>
            <a:srgbClr val="FFC9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Classified</a:t>
            </a:r>
          </a:p>
        </p:txBody>
      </p:sp>
      <p:sp>
        <p:nvSpPr>
          <p:cNvPr id="23" name="Rectangle 22">
            <a:extLst>
              <a:ext uri="{FF2B5EF4-FFF2-40B4-BE49-F238E27FC236}">
                <a16:creationId xmlns:a16="http://schemas.microsoft.com/office/drawing/2014/main" id="{28A8F65D-0BC3-432D-A2E8-F122FA51BB8E}"/>
              </a:ext>
            </a:extLst>
          </p:cNvPr>
          <p:cNvSpPr/>
          <p:nvPr/>
        </p:nvSpPr>
        <p:spPr bwMode="auto">
          <a:xfrm>
            <a:off x="8940798" y="1955383"/>
            <a:ext cx="2821663" cy="605888"/>
          </a:xfrm>
          <a:prstGeom prst="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Public</a:t>
            </a:r>
          </a:p>
        </p:txBody>
      </p:sp>
    </p:spTree>
    <p:extLst>
      <p:ext uri="{BB962C8B-B14F-4D97-AF65-F5344CB8AC3E}">
        <p14:creationId xmlns:p14="http://schemas.microsoft.com/office/powerpoint/2010/main" val="15850326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Existing Regulatory Landscape</a:t>
            </a:r>
          </a:p>
        </p:txBody>
      </p:sp>
      <p:sp>
        <p:nvSpPr>
          <p:cNvPr id="15" name="Rectangle 14">
            <a:extLst>
              <a:ext uri="{FF2B5EF4-FFF2-40B4-BE49-F238E27FC236}">
                <a16:creationId xmlns:a16="http://schemas.microsoft.com/office/drawing/2014/main" id="{D161ABB6-C0DF-4333-A19F-0EB64F00F4CF}"/>
              </a:ext>
            </a:extLst>
          </p:cNvPr>
          <p:cNvSpPr>
            <a:spLocks/>
          </p:cNvSpPr>
          <p:nvPr/>
        </p:nvSpPr>
        <p:spPr bwMode="auto">
          <a:xfrm>
            <a:off x="1533076" y="3429000"/>
            <a:ext cx="2636757" cy="1566191"/>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28016"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DFARS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hlinkClick r:id="rId3"/>
              </a:rPr>
              <a:t>DFARS 7012</a:t>
            </a: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 requires application of cybersecurity practices across DoD acquisitions</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sp>
        <p:nvSpPr>
          <p:cNvPr id="16" name="TextBox 15">
            <a:extLst>
              <a:ext uri="{FF2B5EF4-FFF2-40B4-BE49-F238E27FC236}">
                <a16:creationId xmlns:a16="http://schemas.microsoft.com/office/drawing/2014/main" id="{DD991DBA-4FE2-4181-B6B2-9548185B1B62}"/>
              </a:ext>
            </a:extLst>
          </p:cNvPr>
          <p:cNvSpPr txBox="1">
            <a:spLocks/>
          </p:cNvSpPr>
          <p:nvPr/>
        </p:nvSpPr>
        <p:spPr>
          <a:xfrm>
            <a:off x="4326997" y="3429000"/>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NIST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hlinkClick r:id="rId4"/>
              </a:rPr>
              <a:t>NIST 800-171</a:t>
            </a: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 describes 110 cybersecurity controls aligned with DFARS 7012</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sp>
        <p:nvSpPr>
          <p:cNvPr id="17" name="TextBox 16">
            <a:extLst>
              <a:ext uri="{FF2B5EF4-FFF2-40B4-BE49-F238E27FC236}">
                <a16:creationId xmlns:a16="http://schemas.microsoft.com/office/drawing/2014/main" id="{C6FFDB15-F904-4D88-B831-050ABC4175F9}"/>
              </a:ext>
            </a:extLst>
          </p:cNvPr>
          <p:cNvSpPr txBox="1">
            <a:spLocks/>
          </p:cNvSpPr>
          <p:nvPr/>
        </p:nvSpPr>
        <p:spPr>
          <a:xfrm>
            <a:off x="7120918" y="3429000"/>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Honor System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Contractors self-attest – many with open action items which leaves them exposed</a:t>
            </a:r>
          </a:p>
        </p:txBody>
      </p:sp>
      <p:grpSp>
        <p:nvGrpSpPr>
          <p:cNvPr id="18" name="Group 17">
            <a:extLst>
              <a:ext uri="{FF2B5EF4-FFF2-40B4-BE49-F238E27FC236}">
                <a16:creationId xmlns:a16="http://schemas.microsoft.com/office/drawing/2014/main" id="{754675A8-BE64-46A6-BA35-853C3FEDCC66}"/>
              </a:ext>
              <a:ext uri="{C183D7F6-B498-43B3-948B-1728B52AA6E4}">
                <adec:decorative xmlns:adec="http://schemas.microsoft.com/office/drawing/2017/decorative" val="1"/>
              </a:ext>
            </a:extLst>
          </p:cNvPr>
          <p:cNvGrpSpPr/>
          <p:nvPr/>
        </p:nvGrpSpPr>
        <p:grpSpPr>
          <a:xfrm>
            <a:off x="1533076" y="3429000"/>
            <a:ext cx="8224599" cy="0"/>
            <a:chOff x="596006" y="3436678"/>
            <a:chExt cx="8224599" cy="0"/>
          </a:xfrm>
        </p:grpSpPr>
        <p:cxnSp>
          <p:nvCxnSpPr>
            <p:cNvPr id="19" name="Straight Connector 18">
              <a:extLst>
                <a:ext uri="{FF2B5EF4-FFF2-40B4-BE49-F238E27FC236}">
                  <a16:creationId xmlns:a16="http://schemas.microsoft.com/office/drawing/2014/main" id="{2A3C92DE-7F36-4500-808C-064C6EA72F2F}"/>
                </a:ext>
              </a:extLst>
            </p:cNvPr>
            <p:cNvCxnSpPr>
              <a:cxnSpLocks/>
            </p:cNvCxnSpPr>
            <p:nvPr/>
          </p:nvCxnSpPr>
          <p:spPr>
            <a:xfrm>
              <a:off x="3389927"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B171D1-E9E3-4D2B-A461-0BE908DECB5C}"/>
                </a:ext>
              </a:extLst>
            </p:cNvPr>
            <p:cNvCxnSpPr>
              <a:cxnSpLocks/>
            </p:cNvCxnSpPr>
            <p:nvPr/>
          </p:nvCxnSpPr>
          <p:spPr>
            <a:xfrm>
              <a:off x="6183848"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8F69A3-5F1F-4647-A309-76380BD83A31}"/>
                </a:ext>
              </a:extLst>
            </p:cNvPr>
            <p:cNvCxnSpPr>
              <a:cxnSpLocks/>
            </p:cNvCxnSpPr>
            <p:nvPr/>
          </p:nvCxnSpPr>
          <p:spPr>
            <a:xfrm>
              <a:off x="596006"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2" descr="See the source image">
            <a:extLst>
              <a:ext uri="{FF2B5EF4-FFF2-40B4-BE49-F238E27FC236}">
                <a16:creationId xmlns:a16="http://schemas.microsoft.com/office/drawing/2014/main" id="{D98BE93D-A00C-4CE2-B2F8-10FC3D0669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7308" y="2472411"/>
            <a:ext cx="1296133" cy="52519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ee the source image">
            <a:extLst>
              <a:ext uri="{FF2B5EF4-FFF2-40B4-BE49-F238E27FC236}">
                <a16:creationId xmlns:a16="http://schemas.microsoft.com/office/drawing/2014/main" id="{DF04B689-B8DA-475B-80AA-6FFCB8D32F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2000" y="2200692"/>
            <a:ext cx="938907" cy="938907"/>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See the source image">
            <a:extLst>
              <a:ext uri="{FF2B5EF4-FFF2-40B4-BE49-F238E27FC236}">
                <a16:creationId xmlns:a16="http://schemas.microsoft.com/office/drawing/2014/main" id="{606CCE26-8F6A-445A-9538-B164520555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7802" y="2179273"/>
            <a:ext cx="802988" cy="1111474"/>
          </a:xfrm>
          <a:prstGeom prst="rect">
            <a:avLst/>
          </a:prstGeom>
          <a:noFill/>
          <a:extLst>
            <a:ext uri="{909E8E84-426E-40DD-AFC4-6F175D3DCCD1}">
              <a14:hiddenFill xmlns:a14="http://schemas.microsoft.com/office/drawing/2010/main">
                <a:solidFill>
                  <a:srgbClr val="FFFFFF"/>
                </a:solidFill>
              </a14:hiddenFill>
            </a:ext>
          </a:extLst>
        </p:spPr>
      </p:pic>
      <p:sp>
        <p:nvSpPr>
          <p:cNvPr id="22" name="Content Placeholder 4">
            <a:extLst>
              <a:ext uri="{FF2B5EF4-FFF2-40B4-BE49-F238E27FC236}">
                <a16:creationId xmlns:a16="http://schemas.microsoft.com/office/drawing/2014/main" id="{B349BAAD-3C9A-4251-8B29-DE400254E66C}"/>
              </a:ext>
            </a:extLst>
          </p:cNvPr>
          <p:cNvSpPr txBox="1">
            <a:spLocks/>
          </p:cNvSpPr>
          <p:nvPr/>
        </p:nvSpPr>
        <p:spPr>
          <a:xfrm>
            <a:off x="426424" y="6276751"/>
            <a:ext cx="3743409" cy="29084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50"/>
              <a:t>This is a simplified view only. There are many more regulatory/compliance requirements that affect the DIB.</a:t>
            </a:r>
            <a:endParaRPr lang="en-US" sz="1000"/>
          </a:p>
        </p:txBody>
      </p:sp>
      <p:sp>
        <p:nvSpPr>
          <p:cNvPr id="24" name="Content Placeholder 4">
            <a:extLst>
              <a:ext uri="{FF2B5EF4-FFF2-40B4-BE49-F238E27FC236}">
                <a16:creationId xmlns:a16="http://schemas.microsoft.com/office/drawing/2014/main" id="{6F239C0E-6C9C-40EA-B31E-DB3C9B9BE94A}"/>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1624515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lang="en-US">
                <a:latin typeface="Segoe UI Semilight" panose="020B0402040204020203" pitchFamily="34" charset="0"/>
                <a:cs typeface="Segoe UI Semilight" panose="020B0402040204020203" pitchFamily="34" charset="0"/>
              </a:rPr>
              <a:t>Fun with Acronyms and Numbers</a:t>
            </a:r>
            <a:endPar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CB16F0AC-E46E-43DC-998F-9F6547FB0640}"/>
              </a:ext>
            </a:extLst>
          </p:cNvPr>
          <p:cNvSpPr/>
          <p:nvPr/>
        </p:nvSpPr>
        <p:spPr bwMode="auto">
          <a:xfrm>
            <a:off x="426424" y="1541167"/>
            <a:ext cx="4282348" cy="2444679"/>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FAR</a:t>
            </a:r>
          </a:p>
        </p:txBody>
      </p:sp>
      <p:sp>
        <p:nvSpPr>
          <p:cNvPr id="10" name="Rectangle 9">
            <a:extLst>
              <a:ext uri="{FF2B5EF4-FFF2-40B4-BE49-F238E27FC236}">
                <a16:creationId xmlns:a16="http://schemas.microsoft.com/office/drawing/2014/main" id="{4F64D77B-30A2-4B03-A43A-77FF8F28F7B5}"/>
              </a:ext>
            </a:extLst>
          </p:cNvPr>
          <p:cNvSpPr/>
          <p:nvPr/>
        </p:nvSpPr>
        <p:spPr bwMode="auto">
          <a:xfrm>
            <a:off x="625445" y="2107905"/>
            <a:ext cx="1641018" cy="1674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DFARS</a:t>
            </a:r>
          </a:p>
        </p:txBody>
      </p:sp>
      <p:sp>
        <p:nvSpPr>
          <p:cNvPr id="11" name="Rectangle 10">
            <a:extLst>
              <a:ext uri="{FF2B5EF4-FFF2-40B4-BE49-F238E27FC236}">
                <a16:creationId xmlns:a16="http://schemas.microsoft.com/office/drawing/2014/main" id="{2FFF847B-9F9C-4123-98DF-364C65E52391}"/>
              </a:ext>
            </a:extLst>
          </p:cNvPr>
          <p:cNvSpPr/>
          <p:nvPr/>
        </p:nvSpPr>
        <p:spPr bwMode="auto">
          <a:xfrm>
            <a:off x="733302" y="2576518"/>
            <a:ext cx="1038226" cy="54416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solidFill>
                  <a:schemeClr val="tx1"/>
                </a:solidFill>
                <a:ea typeface="Segoe UI" pitchFamily="34" charset="0"/>
                <a:cs typeface="Segoe UI" pitchFamily="34" charset="0"/>
              </a:rPr>
              <a:t>7012</a:t>
            </a:r>
          </a:p>
        </p:txBody>
      </p:sp>
      <p:sp>
        <p:nvSpPr>
          <p:cNvPr id="12" name="Rectangle 11">
            <a:extLst>
              <a:ext uri="{FF2B5EF4-FFF2-40B4-BE49-F238E27FC236}">
                <a16:creationId xmlns:a16="http://schemas.microsoft.com/office/drawing/2014/main" id="{841F11F8-BB75-431F-A1B6-0A3E239F5AB8}"/>
              </a:ext>
            </a:extLst>
          </p:cNvPr>
          <p:cNvSpPr/>
          <p:nvPr/>
        </p:nvSpPr>
        <p:spPr bwMode="auto">
          <a:xfrm>
            <a:off x="426423" y="4454459"/>
            <a:ext cx="1666875" cy="1003687"/>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NIST 800-171</a:t>
            </a:r>
          </a:p>
        </p:txBody>
      </p:sp>
      <p:sp>
        <p:nvSpPr>
          <p:cNvPr id="13" name="Rectangle 12">
            <a:extLst>
              <a:ext uri="{FF2B5EF4-FFF2-40B4-BE49-F238E27FC236}">
                <a16:creationId xmlns:a16="http://schemas.microsoft.com/office/drawing/2014/main" id="{5D2BB74E-B88D-4EB7-B784-0B503CB1FC27}"/>
              </a:ext>
            </a:extLst>
          </p:cNvPr>
          <p:cNvSpPr/>
          <p:nvPr/>
        </p:nvSpPr>
        <p:spPr bwMode="auto">
          <a:xfrm>
            <a:off x="2266463" y="4454458"/>
            <a:ext cx="1828799" cy="1469603"/>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CMMC</a:t>
            </a:r>
          </a:p>
        </p:txBody>
      </p:sp>
      <p:sp>
        <p:nvSpPr>
          <p:cNvPr id="14" name="Rectangle 13">
            <a:extLst>
              <a:ext uri="{FF2B5EF4-FFF2-40B4-BE49-F238E27FC236}">
                <a16:creationId xmlns:a16="http://schemas.microsoft.com/office/drawing/2014/main" id="{BBC79F99-6714-4D2B-94D5-48C6525E68B0}"/>
              </a:ext>
            </a:extLst>
          </p:cNvPr>
          <p:cNvSpPr/>
          <p:nvPr/>
        </p:nvSpPr>
        <p:spPr bwMode="auto">
          <a:xfrm>
            <a:off x="2465484" y="2107905"/>
            <a:ext cx="2098701" cy="167474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Other Supplements</a:t>
            </a:r>
          </a:p>
        </p:txBody>
      </p:sp>
      <p:sp>
        <p:nvSpPr>
          <p:cNvPr id="15" name="Rectangle 14">
            <a:extLst>
              <a:ext uri="{FF2B5EF4-FFF2-40B4-BE49-F238E27FC236}">
                <a16:creationId xmlns:a16="http://schemas.microsoft.com/office/drawing/2014/main" id="{64EFE1C3-D1AD-4F6D-9636-BF4EA4AF081E}"/>
              </a:ext>
            </a:extLst>
          </p:cNvPr>
          <p:cNvSpPr/>
          <p:nvPr/>
        </p:nvSpPr>
        <p:spPr bwMode="auto">
          <a:xfrm>
            <a:off x="733302" y="3172549"/>
            <a:ext cx="1038226" cy="54416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1"/>
                </a:solidFill>
                <a:ea typeface="Segoe UI" pitchFamily="34" charset="0"/>
                <a:cs typeface="Segoe UI" pitchFamily="34" charset="0"/>
              </a:rPr>
              <a:t>Other Clauses</a:t>
            </a:r>
          </a:p>
        </p:txBody>
      </p:sp>
      <p:cxnSp>
        <p:nvCxnSpPr>
          <p:cNvPr id="9" name="Straight Arrow Connector 8">
            <a:extLst>
              <a:ext uri="{FF2B5EF4-FFF2-40B4-BE49-F238E27FC236}">
                <a16:creationId xmlns:a16="http://schemas.microsoft.com/office/drawing/2014/main" id="{7A644FA7-9868-4EF2-8652-BCA5E83CF23C}"/>
              </a:ext>
            </a:extLst>
          </p:cNvPr>
          <p:cNvCxnSpPr>
            <a:stCxn id="11" idx="2"/>
            <a:endCxn id="12" idx="0"/>
          </p:cNvCxnSpPr>
          <p:nvPr/>
        </p:nvCxnSpPr>
        <p:spPr>
          <a:xfrm>
            <a:off x="1252415" y="3120679"/>
            <a:ext cx="7446" cy="133378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A14C7A-6476-4FE8-94EC-527918DA2E6A}"/>
              </a:ext>
            </a:extLst>
          </p:cNvPr>
          <p:cNvCxnSpPr>
            <a:cxnSpLocks/>
            <a:endCxn id="13" idx="0"/>
          </p:cNvCxnSpPr>
          <p:nvPr/>
        </p:nvCxnSpPr>
        <p:spPr>
          <a:xfrm>
            <a:off x="1259861" y="3120679"/>
            <a:ext cx="1921002" cy="1333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9">
            <a:extLst>
              <a:ext uri="{FF2B5EF4-FFF2-40B4-BE49-F238E27FC236}">
                <a16:creationId xmlns:a16="http://schemas.microsoft.com/office/drawing/2014/main" id="{1364D287-706A-41F2-88C1-235BBD7C8356}"/>
              </a:ext>
            </a:extLst>
          </p:cNvPr>
          <p:cNvGraphicFramePr>
            <a:graphicFrameLocks noGrp="1"/>
          </p:cNvGraphicFramePr>
          <p:nvPr>
            <p:extLst>
              <p:ext uri="{D42A27DB-BD31-4B8C-83A1-F6EECF244321}">
                <p14:modId xmlns:p14="http://schemas.microsoft.com/office/powerpoint/2010/main" val="3731301221"/>
              </p:ext>
            </p:extLst>
          </p:nvPr>
        </p:nvGraphicFramePr>
        <p:xfrm>
          <a:off x="6944623" y="1541167"/>
          <a:ext cx="4720494" cy="4668520"/>
        </p:xfrm>
        <a:graphic>
          <a:graphicData uri="http://schemas.openxmlformats.org/drawingml/2006/table">
            <a:tbl>
              <a:tblPr bandRow="1">
                <a:tableStyleId>{073A0DAA-6AF3-43AB-8588-CEC1D06C72B9}</a:tableStyleId>
              </a:tblPr>
              <a:tblGrid>
                <a:gridCol w="1472546">
                  <a:extLst>
                    <a:ext uri="{9D8B030D-6E8A-4147-A177-3AD203B41FA5}">
                      <a16:colId xmlns:a16="http://schemas.microsoft.com/office/drawing/2014/main" val="3239017796"/>
                    </a:ext>
                  </a:extLst>
                </a:gridCol>
                <a:gridCol w="3247948">
                  <a:extLst>
                    <a:ext uri="{9D8B030D-6E8A-4147-A177-3AD203B41FA5}">
                      <a16:colId xmlns:a16="http://schemas.microsoft.com/office/drawing/2014/main" val="2745547417"/>
                    </a:ext>
                  </a:extLst>
                </a:gridCol>
              </a:tblGrid>
              <a:tr h="370840">
                <a:tc>
                  <a:txBody>
                    <a:bodyPr/>
                    <a:lstStyle/>
                    <a:p>
                      <a:r>
                        <a:rPr lang="en-US" sz="1600"/>
                        <a:t>FAR</a:t>
                      </a:r>
                    </a:p>
                  </a:txBody>
                  <a:tcPr/>
                </a:tc>
                <a:tc>
                  <a:txBody>
                    <a:bodyPr/>
                    <a:lstStyle/>
                    <a:p>
                      <a:r>
                        <a:rPr lang="en-US" sz="1200"/>
                        <a:t>Federal Acquisition Regulation</a:t>
                      </a:r>
                    </a:p>
                  </a:txBody>
                  <a:tcPr/>
                </a:tc>
                <a:extLst>
                  <a:ext uri="{0D108BD9-81ED-4DB2-BD59-A6C34878D82A}">
                    <a16:rowId xmlns:a16="http://schemas.microsoft.com/office/drawing/2014/main" val="933931430"/>
                  </a:ext>
                </a:extLst>
              </a:tr>
              <a:tr h="370840">
                <a:tc>
                  <a:txBody>
                    <a:bodyPr/>
                    <a:lstStyle/>
                    <a:p>
                      <a:r>
                        <a:rPr lang="en-US" sz="1600"/>
                        <a:t>DFARS</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Defense Federal Acquisition Regulation Supplement - focuses on cybersecurity</a:t>
                      </a:r>
                    </a:p>
                  </a:txBody>
                  <a:tcPr/>
                </a:tc>
                <a:extLst>
                  <a:ext uri="{0D108BD9-81ED-4DB2-BD59-A6C34878D82A}">
                    <a16:rowId xmlns:a16="http://schemas.microsoft.com/office/drawing/2014/main" val="4037585831"/>
                  </a:ext>
                </a:extLst>
              </a:tr>
              <a:tr h="370840">
                <a:tc>
                  <a:txBody>
                    <a:bodyPr/>
                    <a:lstStyle/>
                    <a:p>
                      <a:r>
                        <a:rPr lang="en-US" sz="1600"/>
                        <a:t>DFARS 7012</a:t>
                      </a:r>
                    </a:p>
                  </a:txBody>
                  <a:tcPr/>
                </a:tc>
                <a:tc>
                  <a:txBody>
                    <a:bodyPr/>
                    <a:lstStyle/>
                    <a:p>
                      <a:r>
                        <a:rPr lang="en-US" sz="1200"/>
                        <a:t>Full clause number: 252.204-7012</a:t>
                      </a:r>
                    </a:p>
                    <a:p>
                      <a:endParaRPr lang="en-US" sz="1200"/>
                    </a:p>
                    <a:p>
                      <a:r>
                        <a:rPr lang="en-US" sz="1200"/>
                        <a:t>DoD-specific language on safeguarding sensitive data and cybersecurity incident reporting</a:t>
                      </a:r>
                    </a:p>
                    <a:p>
                      <a:endParaRPr lang="en-US" sz="1200"/>
                    </a:p>
                    <a:p>
                      <a:r>
                        <a:rPr lang="en-US" sz="1200"/>
                        <a:t>Contracts explicitly state whether DFARS 7012 applies (may not if only non-sensitive work needs to be done)</a:t>
                      </a:r>
                    </a:p>
                  </a:txBody>
                  <a:tcPr/>
                </a:tc>
                <a:extLst>
                  <a:ext uri="{0D108BD9-81ED-4DB2-BD59-A6C34878D82A}">
                    <a16:rowId xmlns:a16="http://schemas.microsoft.com/office/drawing/2014/main" val="3900865035"/>
                  </a:ext>
                </a:extLst>
              </a:tr>
              <a:tr h="370840">
                <a:tc>
                  <a:txBody>
                    <a:bodyPr/>
                    <a:lstStyle/>
                    <a:p>
                      <a:r>
                        <a:rPr lang="en-US" sz="1600"/>
                        <a:t>NIST 800-171</a:t>
                      </a:r>
                    </a:p>
                  </a:txBody>
                  <a:tcPr/>
                </a:tc>
                <a:tc>
                  <a:txBody>
                    <a:bodyPr/>
                    <a:lstStyle/>
                    <a:p>
                      <a:r>
                        <a:rPr lang="en-US" sz="1200"/>
                        <a:t>Cybersecurity controls aligned to 7012 – lists the 110 controls that companies need to meet to comply with 7012</a:t>
                      </a:r>
                    </a:p>
                  </a:txBody>
                  <a:tcPr/>
                </a:tc>
                <a:extLst>
                  <a:ext uri="{0D108BD9-81ED-4DB2-BD59-A6C34878D82A}">
                    <a16:rowId xmlns:a16="http://schemas.microsoft.com/office/drawing/2014/main" val="4320432"/>
                  </a:ext>
                </a:extLst>
              </a:tr>
              <a:tr h="370840">
                <a:tc>
                  <a:txBody>
                    <a:bodyPr/>
                    <a:lstStyle/>
                    <a:p>
                      <a:r>
                        <a:rPr lang="en-US" sz="1600"/>
                        <a:t>CMMC</a:t>
                      </a:r>
                    </a:p>
                  </a:txBody>
                  <a:tcPr/>
                </a:tc>
                <a:tc>
                  <a:txBody>
                    <a:bodyPr/>
                    <a:lstStyle/>
                    <a:p>
                      <a:r>
                        <a:rPr lang="en-US" sz="1200"/>
                        <a:t>New maturity model, added controls, and certification</a:t>
                      </a:r>
                    </a:p>
                  </a:txBody>
                  <a:tcPr/>
                </a:tc>
                <a:extLst>
                  <a:ext uri="{0D108BD9-81ED-4DB2-BD59-A6C34878D82A}">
                    <a16:rowId xmlns:a16="http://schemas.microsoft.com/office/drawing/2014/main" val="2786793377"/>
                  </a:ext>
                </a:extLst>
              </a:tr>
              <a:tr h="370840">
                <a:tc>
                  <a:txBody>
                    <a:bodyPr/>
                    <a:lstStyle/>
                    <a:p>
                      <a:r>
                        <a:rPr lang="en-US" sz="1600"/>
                        <a:t>SPRS</a:t>
                      </a:r>
                    </a:p>
                  </a:txBody>
                  <a:tcPr/>
                </a:tc>
                <a:tc>
                  <a:txBody>
                    <a:bodyPr/>
                    <a:lstStyle/>
                    <a:p>
                      <a:r>
                        <a:rPr lang="en-US" sz="1200"/>
                        <a:t>Supplier Performance Risk System. DoD system that records assessment scores by contractors. DFARS 7012 interim rule change included a new requirement that all DIBs record a score as part of bidding on contracts.</a:t>
                      </a:r>
                    </a:p>
                  </a:txBody>
                  <a:tcPr/>
                </a:tc>
                <a:extLst>
                  <a:ext uri="{0D108BD9-81ED-4DB2-BD59-A6C34878D82A}">
                    <a16:rowId xmlns:a16="http://schemas.microsoft.com/office/drawing/2014/main" val="3898475811"/>
                  </a:ext>
                </a:extLst>
              </a:tr>
            </a:tbl>
          </a:graphicData>
        </a:graphic>
      </p:graphicFrame>
      <p:sp>
        <p:nvSpPr>
          <p:cNvPr id="29" name="Content Placeholder 4">
            <a:extLst>
              <a:ext uri="{FF2B5EF4-FFF2-40B4-BE49-F238E27FC236}">
                <a16:creationId xmlns:a16="http://schemas.microsoft.com/office/drawing/2014/main" id="{F4DB31BA-7F43-444B-85E7-CC32BCE0C0D5}"/>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30" name="Rectangle 29">
            <a:extLst>
              <a:ext uri="{FF2B5EF4-FFF2-40B4-BE49-F238E27FC236}">
                <a16:creationId xmlns:a16="http://schemas.microsoft.com/office/drawing/2014/main" id="{E47F545A-B644-4399-8E7A-4DC14077BDD9}"/>
              </a:ext>
            </a:extLst>
          </p:cNvPr>
          <p:cNvSpPr/>
          <p:nvPr/>
        </p:nvSpPr>
        <p:spPr bwMode="auto">
          <a:xfrm>
            <a:off x="4907794" y="1541167"/>
            <a:ext cx="1122430" cy="1035351"/>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a:solidFill>
                  <a:schemeClr val="tx1"/>
                </a:solidFill>
                <a:ea typeface="Segoe UI" pitchFamily="34" charset="0"/>
                <a:cs typeface="Segoe UI" pitchFamily="34" charset="0"/>
              </a:rPr>
              <a:t>SPRS</a:t>
            </a:r>
          </a:p>
        </p:txBody>
      </p:sp>
    </p:spTree>
    <p:extLst>
      <p:ext uri="{BB962C8B-B14F-4D97-AF65-F5344CB8AC3E}">
        <p14:creationId xmlns:p14="http://schemas.microsoft.com/office/powerpoint/2010/main" val="2186064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Cybersecurity Maturity Model Certification</a:t>
            </a:r>
          </a:p>
        </p:txBody>
      </p:sp>
      <p:sp>
        <p:nvSpPr>
          <p:cNvPr id="15" name="Rectangle 14">
            <a:extLst>
              <a:ext uri="{FF2B5EF4-FFF2-40B4-BE49-F238E27FC236}">
                <a16:creationId xmlns:a16="http://schemas.microsoft.com/office/drawing/2014/main" id="{D161ABB6-C0DF-4333-A19F-0EB64F00F4CF}"/>
              </a:ext>
            </a:extLst>
          </p:cNvPr>
          <p:cNvSpPr>
            <a:spLocks/>
          </p:cNvSpPr>
          <p:nvPr/>
        </p:nvSpPr>
        <p:spPr bwMode="auto">
          <a:xfrm>
            <a:off x="1533076" y="3429000"/>
            <a:ext cx="2636757" cy="1566191"/>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28016"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New Rule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CMMC rolling out now (over next 5 years)</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sp>
        <p:nvSpPr>
          <p:cNvPr id="16" name="TextBox 15">
            <a:extLst>
              <a:ext uri="{FF2B5EF4-FFF2-40B4-BE49-F238E27FC236}">
                <a16:creationId xmlns:a16="http://schemas.microsoft.com/office/drawing/2014/main" id="{DD991DBA-4FE2-4181-B6B2-9548185B1B62}"/>
              </a:ext>
            </a:extLst>
          </p:cNvPr>
          <p:cNvSpPr txBox="1">
            <a:spLocks/>
          </p:cNvSpPr>
          <p:nvPr/>
        </p:nvSpPr>
        <p:spPr>
          <a:xfrm>
            <a:off x="4326997" y="3429000"/>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DIB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Applies to every supplier in the DIB</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sp>
        <p:nvSpPr>
          <p:cNvPr id="17" name="TextBox 16">
            <a:extLst>
              <a:ext uri="{FF2B5EF4-FFF2-40B4-BE49-F238E27FC236}">
                <a16:creationId xmlns:a16="http://schemas.microsoft.com/office/drawing/2014/main" id="{C6FFDB15-F904-4D88-B831-050ABC4175F9}"/>
              </a:ext>
            </a:extLst>
          </p:cNvPr>
          <p:cNvSpPr txBox="1">
            <a:spLocks/>
          </p:cNvSpPr>
          <p:nvPr/>
        </p:nvSpPr>
        <p:spPr>
          <a:xfrm>
            <a:off x="7120918" y="3429000"/>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Certified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Verified via Certified 3</a:t>
            </a:r>
            <a:r>
              <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rPr>
              <a:t>rd</a:t>
            </a: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 Party Assessor Organizations (C3PAOs)</a:t>
            </a:r>
          </a:p>
        </p:txBody>
      </p:sp>
      <p:grpSp>
        <p:nvGrpSpPr>
          <p:cNvPr id="18" name="Group 17">
            <a:extLst>
              <a:ext uri="{FF2B5EF4-FFF2-40B4-BE49-F238E27FC236}">
                <a16:creationId xmlns:a16="http://schemas.microsoft.com/office/drawing/2014/main" id="{754675A8-BE64-46A6-BA35-853C3FEDCC66}"/>
              </a:ext>
              <a:ext uri="{C183D7F6-B498-43B3-948B-1728B52AA6E4}">
                <adec:decorative xmlns:adec="http://schemas.microsoft.com/office/drawing/2017/decorative" val="1"/>
              </a:ext>
            </a:extLst>
          </p:cNvPr>
          <p:cNvGrpSpPr/>
          <p:nvPr/>
        </p:nvGrpSpPr>
        <p:grpSpPr>
          <a:xfrm>
            <a:off x="1533076" y="3429000"/>
            <a:ext cx="8224599" cy="0"/>
            <a:chOff x="596006" y="3436678"/>
            <a:chExt cx="8224599" cy="0"/>
          </a:xfrm>
        </p:grpSpPr>
        <p:cxnSp>
          <p:nvCxnSpPr>
            <p:cNvPr id="19" name="Straight Connector 18">
              <a:extLst>
                <a:ext uri="{FF2B5EF4-FFF2-40B4-BE49-F238E27FC236}">
                  <a16:creationId xmlns:a16="http://schemas.microsoft.com/office/drawing/2014/main" id="{2A3C92DE-7F36-4500-808C-064C6EA72F2F}"/>
                </a:ext>
              </a:extLst>
            </p:cNvPr>
            <p:cNvCxnSpPr>
              <a:cxnSpLocks/>
            </p:cNvCxnSpPr>
            <p:nvPr/>
          </p:nvCxnSpPr>
          <p:spPr>
            <a:xfrm>
              <a:off x="3389927"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B171D1-E9E3-4D2B-A461-0BE908DECB5C}"/>
                </a:ext>
              </a:extLst>
            </p:cNvPr>
            <p:cNvCxnSpPr>
              <a:cxnSpLocks/>
            </p:cNvCxnSpPr>
            <p:nvPr/>
          </p:nvCxnSpPr>
          <p:spPr>
            <a:xfrm>
              <a:off x="6183848"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8F69A3-5F1F-4647-A309-76380BD83A31}"/>
                </a:ext>
              </a:extLst>
            </p:cNvPr>
            <p:cNvCxnSpPr>
              <a:cxnSpLocks/>
            </p:cNvCxnSpPr>
            <p:nvPr/>
          </p:nvCxnSpPr>
          <p:spPr>
            <a:xfrm>
              <a:off x="596006"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3" name="Picture 2" descr="See the source image">
            <a:extLst>
              <a:ext uri="{FF2B5EF4-FFF2-40B4-BE49-F238E27FC236}">
                <a16:creationId xmlns:a16="http://schemas.microsoft.com/office/drawing/2014/main" id="{F306F747-1F05-4FA0-870D-A0A97AA5F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9" y="2239711"/>
            <a:ext cx="860871" cy="860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89C7B8E8-A832-4FA8-B8F0-66E924E1ACE5}"/>
              </a:ext>
            </a:extLst>
          </p:cNvPr>
          <p:cNvPicPr>
            <a:picLocks noChangeAspect="1"/>
          </p:cNvPicPr>
          <p:nvPr/>
        </p:nvPicPr>
        <p:blipFill>
          <a:blip r:embed="rId4"/>
          <a:stretch>
            <a:fillRect/>
          </a:stretch>
        </p:blipFill>
        <p:spPr>
          <a:xfrm>
            <a:off x="2267820" y="2239711"/>
            <a:ext cx="1167267" cy="990600"/>
          </a:xfrm>
          <a:prstGeom prst="rect">
            <a:avLst/>
          </a:prstGeom>
        </p:spPr>
      </p:pic>
      <p:pic>
        <p:nvPicPr>
          <p:cNvPr id="30" name="Picture 29" descr="an icon of a tick mark circled by a donut chart">
            <a:extLst>
              <a:ext uri="{FF2B5EF4-FFF2-40B4-BE49-F238E27FC236}">
                <a16:creationId xmlns:a16="http://schemas.microsoft.com/office/drawing/2014/main" id="{4E6069AE-0BBE-4480-AEA7-EC4F0F2C7F81}"/>
              </a:ext>
            </a:extLst>
          </p:cNvPr>
          <p:cNvPicPr>
            <a:picLocks noChangeAspect="1"/>
          </p:cNvPicPr>
          <p:nvPr/>
        </p:nvPicPr>
        <p:blipFill>
          <a:blip r:embed="rId5"/>
          <a:stretch>
            <a:fillRect/>
          </a:stretch>
        </p:blipFill>
        <p:spPr>
          <a:xfrm>
            <a:off x="8047628" y="2344867"/>
            <a:ext cx="783336" cy="780288"/>
          </a:xfrm>
          <a:prstGeom prst="rect">
            <a:avLst/>
          </a:prstGeom>
        </p:spPr>
      </p:pic>
      <p:sp>
        <p:nvSpPr>
          <p:cNvPr id="14" name="Content Placeholder 4">
            <a:extLst>
              <a:ext uri="{FF2B5EF4-FFF2-40B4-BE49-F238E27FC236}">
                <a16:creationId xmlns:a16="http://schemas.microsoft.com/office/drawing/2014/main" id="{50733325-6B39-43C3-8F0B-1040F2EB6C88}"/>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22" name="Content Placeholder 4">
            <a:extLst>
              <a:ext uri="{FF2B5EF4-FFF2-40B4-BE49-F238E27FC236}">
                <a16:creationId xmlns:a16="http://schemas.microsoft.com/office/drawing/2014/main" id="{BB91682A-B306-4E82-840B-4171A762970F}"/>
              </a:ext>
            </a:extLst>
          </p:cNvPr>
          <p:cNvSpPr txBox="1">
            <a:spLocks/>
          </p:cNvSpPr>
          <p:nvPr/>
        </p:nvSpPr>
        <p:spPr>
          <a:xfrm>
            <a:off x="426424" y="6276751"/>
            <a:ext cx="4372222" cy="145424"/>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50"/>
              <a:t>Expect to see CMMC adopted more broadly across the Federal government</a:t>
            </a:r>
            <a:endParaRPr lang="en-US" sz="1000"/>
          </a:p>
        </p:txBody>
      </p:sp>
    </p:spTree>
    <p:extLst>
      <p:ext uri="{BB962C8B-B14F-4D97-AF65-F5344CB8AC3E}">
        <p14:creationId xmlns:p14="http://schemas.microsoft.com/office/powerpoint/2010/main" val="192730203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094A99-736E-4F5B-B4E7-189F47993696}"/>
              </a:ext>
            </a:extLst>
          </p:cNvPr>
          <p:cNvPicPr>
            <a:picLocks noChangeAspect="1"/>
          </p:cNvPicPr>
          <p:nvPr/>
        </p:nvPicPr>
        <p:blipFill rotWithShape="1">
          <a:blip r:embed="rId3"/>
          <a:srcRect b="9353"/>
          <a:stretch/>
        </p:blipFill>
        <p:spPr>
          <a:xfrm>
            <a:off x="287676" y="51632"/>
            <a:ext cx="11616648" cy="6637490"/>
          </a:xfrm>
          <a:prstGeom prst="rect">
            <a:avLst/>
          </a:prstGeom>
        </p:spPr>
      </p:pic>
      <p:sp>
        <p:nvSpPr>
          <p:cNvPr id="5" name="Rectangle 4">
            <a:extLst>
              <a:ext uri="{FF2B5EF4-FFF2-40B4-BE49-F238E27FC236}">
                <a16:creationId xmlns:a16="http://schemas.microsoft.com/office/drawing/2014/main" id="{877AA6BE-643A-48FF-A29A-858FF77E173B}"/>
              </a:ext>
            </a:extLst>
          </p:cNvPr>
          <p:cNvSpPr/>
          <p:nvPr/>
        </p:nvSpPr>
        <p:spPr>
          <a:xfrm>
            <a:off x="287676" y="6434587"/>
            <a:ext cx="879151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82828"/>
                </a:solidFill>
                <a:effectLst/>
                <a:uLnTx/>
                <a:uFillTx/>
                <a:latin typeface="Segoe UI"/>
                <a:ea typeface="+mn-ea"/>
                <a:cs typeface="+mn-cs"/>
                <a:hlinkClick r:id="rId4"/>
              </a:rPr>
              <a:t>https://www.acq.osd.mil/cmmc/docs/CMMC_v1.0_Public_Briefing_20200131_v2.pdf</a:t>
            </a:r>
            <a:r>
              <a:rPr kumimoji="0" lang="en-US" sz="1200" b="0" i="0" u="none" strike="noStrike" kern="1200" cap="none" spc="0" normalizeH="0" baseline="0" noProof="0" dirty="0">
                <a:ln>
                  <a:noFill/>
                </a:ln>
                <a:solidFill>
                  <a:srgbClr val="282828"/>
                </a:solidFill>
                <a:effectLst/>
                <a:uLnTx/>
                <a:uFillTx/>
                <a:latin typeface="Segoe UI"/>
                <a:ea typeface="+mn-ea"/>
                <a:cs typeface="+mn-cs"/>
              </a:rPr>
              <a:t> </a:t>
            </a:r>
          </a:p>
        </p:txBody>
      </p:sp>
      <p:sp>
        <p:nvSpPr>
          <p:cNvPr id="6" name="Title 3">
            <a:extLst>
              <a:ext uri="{FF2B5EF4-FFF2-40B4-BE49-F238E27FC236}">
                <a16:creationId xmlns:a16="http://schemas.microsoft.com/office/drawing/2014/main" id="{6BE0FA8C-5D15-4790-9B9F-A5B089FBBF17}"/>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CMMC Practice Progression</a:t>
            </a:r>
          </a:p>
        </p:txBody>
      </p:sp>
      <p:sp>
        <p:nvSpPr>
          <p:cNvPr id="8" name="Content Placeholder 4">
            <a:extLst>
              <a:ext uri="{FF2B5EF4-FFF2-40B4-BE49-F238E27FC236}">
                <a16:creationId xmlns:a16="http://schemas.microsoft.com/office/drawing/2014/main" id="{7E42384D-4B99-47D7-8608-7937D140FEC7}"/>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1149758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CMMC Level 1 vs. 3</a:t>
            </a:r>
          </a:p>
        </p:txBody>
      </p:sp>
      <p:sp>
        <p:nvSpPr>
          <p:cNvPr id="22" name="Content Placeholder 4">
            <a:extLst>
              <a:ext uri="{FF2B5EF4-FFF2-40B4-BE49-F238E27FC236}">
                <a16:creationId xmlns:a16="http://schemas.microsoft.com/office/drawing/2014/main" id="{FF29F284-6D9C-4447-8297-55FC7DDBB3DF}"/>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grpSp>
        <p:nvGrpSpPr>
          <p:cNvPr id="8" name="Group 7">
            <a:extLst>
              <a:ext uri="{FF2B5EF4-FFF2-40B4-BE49-F238E27FC236}">
                <a16:creationId xmlns:a16="http://schemas.microsoft.com/office/drawing/2014/main" id="{AC1C9165-0E86-4558-B1C1-9BDE0CBADA85}"/>
              </a:ext>
            </a:extLst>
          </p:cNvPr>
          <p:cNvGrpSpPr/>
          <p:nvPr/>
        </p:nvGrpSpPr>
        <p:grpSpPr>
          <a:xfrm>
            <a:off x="8104556" y="2139449"/>
            <a:ext cx="2844995" cy="2842481"/>
            <a:chOff x="6592643" y="1463557"/>
            <a:chExt cx="2695575" cy="2695575"/>
          </a:xfrm>
        </p:grpSpPr>
        <p:pic>
          <p:nvPicPr>
            <p:cNvPr id="6" name="Picture 5">
              <a:extLst>
                <a:ext uri="{FF2B5EF4-FFF2-40B4-BE49-F238E27FC236}">
                  <a16:creationId xmlns:a16="http://schemas.microsoft.com/office/drawing/2014/main" id="{AF29DF56-76DF-4379-9A9A-49FF5DEDE36D}"/>
                </a:ext>
              </a:extLst>
            </p:cNvPr>
            <p:cNvPicPr>
              <a:picLocks noChangeAspect="1"/>
            </p:cNvPicPr>
            <p:nvPr/>
          </p:nvPicPr>
          <p:blipFill>
            <a:blip r:embed="rId3"/>
            <a:stretch>
              <a:fillRect/>
            </a:stretch>
          </p:blipFill>
          <p:spPr>
            <a:xfrm>
              <a:off x="6592643" y="1463557"/>
              <a:ext cx="2695575" cy="2695575"/>
            </a:xfrm>
            <a:prstGeom prst="rect">
              <a:avLst/>
            </a:prstGeom>
          </p:spPr>
        </p:pic>
        <p:sp>
          <p:nvSpPr>
            <p:cNvPr id="36" name="Content Placeholder 4">
              <a:extLst>
                <a:ext uri="{FF2B5EF4-FFF2-40B4-BE49-F238E27FC236}">
                  <a16:creationId xmlns:a16="http://schemas.microsoft.com/office/drawing/2014/main" id="{9552B5A0-8744-4063-AF02-3A7C2874C82F}"/>
                </a:ext>
              </a:extLst>
            </p:cNvPr>
            <p:cNvSpPr txBox="1">
              <a:spLocks/>
            </p:cNvSpPr>
            <p:nvPr/>
          </p:nvSpPr>
          <p:spPr>
            <a:xfrm>
              <a:off x="8027030" y="3198447"/>
              <a:ext cx="1023185" cy="1661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192" rtl="0" eaLnBrk="1" fontAlgn="auto" latinLnBrk="0" hangingPunct="1">
                <a:lnSpc>
                  <a:spcPct val="90000"/>
                </a:lnSpc>
                <a:spcBef>
                  <a:spcPts val="0"/>
                </a:spcBef>
                <a:spcAft>
                  <a:spcPts val="0"/>
                </a:spcAft>
                <a:buClrTx/>
                <a:buSzPct val="90000"/>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Level 1</a:t>
              </a:r>
            </a:p>
          </p:txBody>
        </p:sp>
        <p:sp>
          <p:nvSpPr>
            <p:cNvPr id="38" name="Content Placeholder 4">
              <a:extLst>
                <a:ext uri="{FF2B5EF4-FFF2-40B4-BE49-F238E27FC236}">
                  <a16:creationId xmlns:a16="http://schemas.microsoft.com/office/drawing/2014/main" id="{6BA76DC1-AA29-4356-9308-2AFE12C500E8}"/>
                </a:ext>
              </a:extLst>
            </p:cNvPr>
            <p:cNvSpPr txBox="1">
              <a:spLocks/>
            </p:cNvSpPr>
            <p:nvPr/>
          </p:nvSpPr>
          <p:spPr>
            <a:xfrm>
              <a:off x="7194691" y="2081704"/>
              <a:ext cx="1140418" cy="1661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192" rtl="0" eaLnBrk="1" fontAlgn="auto" latinLnBrk="0" hangingPunct="1">
                <a:lnSpc>
                  <a:spcPct val="90000"/>
                </a:lnSpc>
                <a:spcBef>
                  <a:spcPts val="0"/>
                </a:spcBef>
                <a:spcAft>
                  <a:spcPts val="0"/>
                </a:spcAft>
                <a:buClrTx/>
                <a:buSzPct val="90000"/>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Level 3</a:t>
              </a:r>
            </a:p>
          </p:txBody>
        </p:sp>
        <p:sp>
          <p:nvSpPr>
            <p:cNvPr id="39" name="Content Placeholder 4">
              <a:extLst>
                <a:ext uri="{FF2B5EF4-FFF2-40B4-BE49-F238E27FC236}">
                  <a16:creationId xmlns:a16="http://schemas.microsoft.com/office/drawing/2014/main" id="{B693E127-6E89-40F8-AFFF-BAAA083EBFBA}"/>
                </a:ext>
              </a:extLst>
            </p:cNvPr>
            <p:cNvSpPr txBox="1">
              <a:spLocks/>
            </p:cNvSpPr>
            <p:nvPr/>
          </p:nvSpPr>
          <p:spPr>
            <a:xfrm rot="16797294">
              <a:off x="7841834" y="1724925"/>
              <a:ext cx="528012" cy="1661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192" rtl="0" eaLnBrk="1" fontAlgn="auto" latinLnBrk="0" hangingPunct="1">
                <a:lnSpc>
                  <a:spcPct val="90000"/>
                </a:lnSpc>
                <a:spcBef>
                  <a:spcPts val="0"/>
                </a:spcBef>
                <a:spcAft>
                  <a:spcPts val="0"/>
                </a:spcAft>
                <a:buClrTx/>
                <a:buSzPct val="90000"/>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Level 5</a:t>
              </a:r>
            </a:p>
          </p:txBody>
        </p:sp>
      </p:grpSp>
      <p:sp>
        <p:nvSpPr>
          <p:cNvPr id="40" name="Rectangle 39">
            <a:extLst>
              <a:ext uri="{FF2B5EF4-FFF2-40B4-BE49-F238E27FC236}">
                <a16:creationId xmlns:a16="http://schemas.microsoft.com/office/drawing/2014/main" id="{0E317559-F415-470A-B5D3-7F40FA96563D}"/>
              </a:ext>
            </a:extLst>
          </p:cNvPr>
          <p:cNvSpPr/>
          <p:nvPr/>
        </p:nvSpPr>
        <p:spPr bwMode="auto">
          <a:xfrm>
            <a:off x="1039250" y="1460754"/>
            <a:ext cx="2844995" cy="13208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Level 1</a:t>
            </a:r>
          </a:p>
        </p:txBody>
      </p:sp>
      <p:sp>
        <p:nvSpPr>
          <p:cNvPr id="41" name="Rectangle 40">
            <a:extLst>
              <a:ext uri="{FF2B5EF4-FFF2-40B4-BE49-F238E27FC236}">
                <a16:creationId xmlns:a16="http://schemas.microsoft.com/office/drawing/2014/main" id="{6D0467D2-9877-43C5-8376-2325E5BE34E0}"/>
              </a:ext>
            </a:extLst>
          </p:cNvPr>
          <p:cNvSpPr/>
          <p:nvPr/>
        </p:nvSpPr>
        <p:spPr bwMode="auto">
          <a:xfrm>
            <a:off x="4080067" y="1460754"/>
            <a:ext cx="2844995" cy="1320800"/>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Level 3</a:t>
            </a:r>
          </a:p>
        </p:txBody>
      </p:sp>
      <p:sp>
        <p:nvSpPr>
          <p:cNvPr id="42" name="Rectangle 41">
            <a:extLst>
              <a:ext uri="{FF2B5EF4-FFF2-40B4-BE49-F238E27FC236}">
                <a16:creationId xmlns:a16="http://schemas.microsoft.com/office/drawing/2014/main" id="{9B840C39-017C-494E-A7F4-54A4BE638ED4}"/>
              </a:ext>
            </a:extLst>
          </p:cNvPr>
          <p:cNvSpPr/>
          <p:nvPr/>
        </p:nvSpPr>
        <p:spPr bwMode="auto">
          <a:xfrm>
            <a:off x="1039250" y="2865558"/>
            <a:ext cx="2844996" cy="329316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Most DIBs will be level 1</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Primarily involves people/process activities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Aligns best to commercial clouds</a:t>
            </a:r>
          </a:p>
        </p:txBody>
      </p:sp>
      <p:sp>
        <p:nvSpPr>
          <p:cNvPr id="43" name="Rectangle 42">
            <a:extLst>
              <a:ext uri="{FF2B5EF4-FFF2-40B4-BE49-F238E27FC236}">
                <a16:creationId xmlns:a16="http://schemas.microsoft.com/office/drawing/2014/main" id="{7C4C06DB-8ECB-441C-A564-F465C4861E48}"/>
              </a:ext>
            </a:extLst>
          </p:cNvPr>
          <p:cNvSpPr/>
          <p:nvPr/>
        </p:nvSpPr>
        <p:spPr bwMode="auto">
          <a:xfrm>
            <a:off x="4080068" y="2865558"/>
            <a:ext cx="2844995" cy="3293167"/>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~50K DIBs will be level 3</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Any DIB that handles CUI or is bound by ITAR will be level 3+</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Aligns best to government clouds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Market pressure may see DIBs certify to level 3 even if not yet required (prepares them for the future and may provide a competitive edge)</a:t>
            </a:r>
          </a:p>
        </p:txBody>
      </p:sp>
      <p:sp>
        <p:nvSpPr>
          <p:cNvPr id="44" name="Content Placeholder 4">
            <a:extLst>
              <a:ext uri="{FF2B5EF4-FFF2-40B4-BE49-F238E27FC236}">
                <a16:creationId xmlns:a16="http://schemas.microsoft.com/office/drawing/2014/main" id="{755CDA5C-CE3D-439C-A8BC-59C7C1A59A1B}"/>
              </a:ext>
            </a:extLst>
          </p:cNvPr>
          <p:cNvSpPr txBox="1">
            <a:spLocks/>
          </p:cNvSpPr>
          <p:nvPr/>
        </p:nvSpPr>
        <p:spPr>
          <a:xfrm>
            <a:off x="7807801" y="6305056"/>
            <a:ext cx="4103243" cy="3323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192" rtl="0" eaLnBrk="1" fontAlgn="auto" latinLnBrk="0" hangingPunct="1">
              <a:lnSpc>
                <a:spcPct val="90000"/>
              </a:lnSpc>
              <a:spcBef>
                <a:spcPts val="0"/>
              </a:spcBef>
              <a:spcAft>
                <a:spcPts val="0"/>
              </a:spcAft>
              <a:buClrTx/>
              <a:buSzPct val="90000"/>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Levels 4-5 are less defined at this stage so focus is on 1 and 3. Only the most sensitive of scenarios will fall under 4-5.</a:t>
            </a:r>
          </a:p>
        </p:txBody>
      </p:sp>
    </p:spTree>
    <p:extLst>
      <p:ext uri="{BB962C8B-B14F-4D97-AF65-F5344CB8AC3E}">
        <p14:creationId xmlns:p14="http://schemas.microsoft.com/office/powerpoint/2010/main" val="117724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rPr>
              <a:t>Agenda</a:t>
            </a:r>
          </a:p>
        </p:txBody>
      </p:sp>
      <p:sp>
        <p:nvSpPr>
          <p:cNvPr id="23" name="Content Placeholder 4">
            <a:extLst>
              <a:ext uri="{FF2B5EF4-FFF2-40B4-BE49-F238E27FC236}">
                <a16:creationId xmlns:a16="http://schemas.microsoft.com/office/drawing/2014/main" id="{B9A76EA2-F840-49FF-B832-0372924FF8D5}"/>
              </a:ext>
            </a:extLst>
          </p:cNvPr>
          <p:cNvSpPr txBox="1">
            <a:spLocks/>
          </p:cNvSpPr>
          <p:nvPr/>
        </p:nvSpPr>
        <p:spPr>
          <a:xfrm>
            <a:off x="426424" y="1560000"/>
            <a:ext cx="4103243" cy="4875181"/>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dirty="0"/>
              <a:t>Session 1:</a:t>
            </a:r>
          </a:p>
          <a:p>
            <a:endParaRPr lang="en-US" sz="1600" dirty="0"/>
          </a:p>
          <a:p>
            <a:pPr marL="285750" indent="-285750">
              <a:buFont typeface="Arial" panose="020B0604020202020204" pitchFamily="34" charset="0"/>
              <a:buChar char="•"/>
            </a:pPr>
            <a:r>
              <a:rPr lang="en-US" sz="1600" dirty="0"/>
              <a:t>Campaign Introduction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Defense Industrial Base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Cybersecurity Maturity Model Certification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Campaign Execution</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a:p>
            <a:r>
              <a:rPr lang="en-US" sz="1600" dirty="0"/>
              <a:t>Session 2:</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Questions / follow-up from session 1</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Common scenarios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Commercial vs. Government Clouds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Microsoft Security and Compliance Resources for CMMC</a:t>
            </a:r>
          </a:p>
          <a:p>
            <a:endParaRPr lang="en-US" sz="1600" b="1" dirty="0"/>
          </a:p>
        </p:txBody>
      </p:sp>
    </p:spTree>
    <p:extLst>
      <p:ext uri="{BB962C8B-B14F-4D97-AF65-F5344CB8AC3E}">
        <p14:creationId xmlns:p14="http://schemas.microsoft.com/office/powerpoint/2010/main" val="30163356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Customer Management of risk"/>
          <p:cNvGrpSpPr/>
          <p:nvPr/>
        </p:nvGrpSpPr>
        <p:grpSpPr>
          <a:xfrm>
            <a:off x="449668" y="1191721"/>
            <a:ext cx="6230887" cy="1504722"/>
            <a:chOff x="447261" y="1190767"/>
            <a:chExt cx="6233539" cy="1505362"/>
          </a:xfrm>
        </p:grpSpPr>
        <p:sp>
          <p:nvSpPr>
            <p:cNvPr id="78" name="Rectangle 76" title="Cloud Customer color block"/>
            <p:cNvSpPr>
              <a:spLocks noChangeArrowheads="1"/>
            </p:cNvSpPr>
            <p:nvPr/>
          </p:nvSpPr>
          <p:spPr bwMode="auto">
            <a:xfrm>
              <a:off x="473699" y="1314905"/>
              <a:ext cx="1128006" cy="1128006"/>
            </a:xfrm>
            <a:prstGeom prst="rect">
              <a:avLst/>
            </a:prstGeom>
            <a:solidFill>
              <a:schemeClr val="accent1"/>
            </a:solidFill>
            <a:ln>
              <a:noFill/>
            </a:ln>
          </p:spPr>
          <p:txBody>
            <a:bodyPr vert="horz" wrap="square" lIns="91338" tIns="45668" rIns="91338" bIns="45668" numCol="1" anchor="t" anchorCtr="0" compatLnSpc="1">
              <a:prstTxWarp prst="textNoShape">
                <a:avLst/>
              </a:prstTxWarp>
            </a:bodyPr>
            <a:lstStyle/>
            <a:p>
              <a:pPr defTabSz="913145">
                <a:defRPr/>
              </a:pPr>
              <a:endParaRPr lang="en-US" sz="1899" kern="0">
                <a:solidFill>
                  <a:srgbClr val="505050"/>
                </a:solidFill>
                <a:latin typeface="Segoe UI"/>
              </a:endParaRPr>
            </a:p>
          </p:txBody>
        </p:sp>
        <p:grpSp>
          <p:nvGrpSpPr>
            <p:cNvPr id="2" name="Group 1"/>
            <p:cNvGrpSpPr/>
            <p:nvPr/>
          </p:nvGrpSpPr>
          <p:grpSpPr>
            <a:xfrm>
              <a:off x="447261" y="1190767"/>
              <a:ext cx="6233539" cy="1505362"/>
              <a:chOff x="447261" y="1190767"/>
              <a:chExt cx="6233539" cy="1505362"/>
            </a:xfrm>
          </p:grpSpPr>
          <p:sp>
            <p:nvSpPr>
              <p:cNvPr id="75" name="Rectangle 74" descr="Customer management of risk&#10;"/>
              <p:cNvSpPr/>
              <p:nvPr/>
            </p:nvSpPr>
            <p:spPr bwMode="auto">
              <a:xfrm>
                <a:off x="447261" y="1190767"/>
                <a:ext cx="6233539" cy="1376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17" tIns="146143" rIns="182677" bIns="146143" numCol="1" spcCol="0" rtlCol="0" fromWordArt="0" anchor="ctr" anchorCtr="0" forceAA="0" compatLnSpc="1">
                <a:prstTxWarp prst="textNoShape">
                  <a:avLst/>
                </a:prstTxWarp>
                <a:noAutofit/>
              </a:bodyPr>
              <a:lstStyle/>
              <a:p>
                <a:pPr defTabSz="931189">
                  <a:spcBef>
                    <a:spcPts val="600"/>
                  </a:spcBef>
                  <a:defRPr/>
                </a:pPr>
                <a:r>
                  <a:rPr lang="en-US" sz="2000" kern="0">
                    <a:solidFill>
                      <a:srgbClr val="505050"/>
                    </a:solidFill>
                    <a:latin typeface="Segoe UI Semibold" panose="020B0702040204020203" pitchFamily="34" charset="0"/>
                    <a:ea typeface="Segoe UI" pitchFamily="34" charset="0"/>
                    <a:cs typeface="Segoe UI Semibold" panose="020B0702040204020203" pitchFamily="34" charset="0"/>
                  </a:rPr>
                  <a:t>Customer management of risk</a:t>
                </a:r>
              </a:p>
              <a:p>
                <a:pPr defTabSz="931189">
                  <a:spcBef>
                    <a:spcPts val="600"/>
                  </a:spcBef>
                  <a:defRPr/>
                </a:pPr>
                <a:r>
                  <a:rPr lang="en-US" sz="1400" kern="0">
                    <a:solidFill>
                      <a:srgbClr val="505050"/>
                    </a:solidFill>
                    <a:latin typeface="Segoe UI"/>
                    <a:ea typeface="Segoe UI" pitchFamily="34" charset="0"/>
                    <a:cs typeface="Segoe UI" pitchFamily="34" charset="0"/>
                  </a:rPr>
                  <a:t>Data Classification and data accountability</a:t>
                </a:r>
              </a:p>
            </p:txBody>
          </p:sp>
          <p:cxnSp>
            <p:nvCxnSpPr>
              <p:cNvPr id="84" name="Straight Connector 83" title="&quot; &quot;"/>
              <p:cNvCxnSpPr>
                <a:cxnSpLocks/>
              </p:cNvCxnSpPr>
              <p:nvPr/>
            </p:nvCxnSpPr>
            <p:spPr>
              <a:xfrm>
                <a:off x="1737581" y="2696129"/>
                <a:ext cx="4785360" cy="0"/>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 name="Group 2" descr="Shared management of risk&#10;"/>
          <p:cNvGrpSpPr/>
          <p:nvPr/>
        </p:nvGrpSpPr>
        <p:grpSpPr>
          <a:xfrm>
            <a:off x="449668" y="2825468"/>
            <a:ext cx="6230887" cy="1492953"/>
            <a:chOff x="447261" y="2825210"/>
            <a:chExt cx="6233539" cy="1493589"/>
          </a:xfrm>
        </p:grpSpPr>
        <p:sp>
          <p:nvSpPr>
            <p:cNvPr id="76" name="Rectangle 75" descr="Shared management of risk&#10;"/>
            <p:cNvSpPr/>
            <p:nvPr/>
          </p:nvSpPr>
          <p:spPr bwMode="auto">
            <a:xfrm>
              <a:off x="447261" y="2825210"/>
              <a:ext cx="6233539" cy="1380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17" tIns="146143" rIns="182677" bIns="146143" numCol="1" spcCol="0" rtlCol="0" fromWordArt="0" anchor="ctr" anchorCtr="0" forceAA="0" compatLnSpc="1">
              <a:prstTxWarp prst="textNoShape">
                <a:avLst/>
              </a:prstTxWarp>
              <a:noAutofit/>
            </a:bodyPr>
            <a:lstStyle/>
            <a:p>
              <a:pPr defTabSz="931189">
                <a:spcBef>
                  <a:spcPts val="600"/>
                </a:spcBef>
                <a:defRPr/>
              </a:pPr>
              <a:r>
                <a:rPr lang="en-US" sz="2000" kern="0">
                  <a:solidFill>
                    <a:srgbClr val="505050"/>
                  </a:solidFill>
                  <a:latin typeface="Segoe UI Semibold" panose="020B0702040204020203" pitchFamily="34" charset="0"/>
                  <a:cs typeface="Segoe UI Semibold" panose="020B0702040204020203" pitchFamily="34" charset="0"/>
                </a:rPr>
                <a:t>Shared management of risk</a:t>
              </a:r>
            </a:p>
            <a:p>
              <a:pPr defTabSz="931189">
                <a:spcBef>
                  <a:spcPts val="600"/>
                </a:spcBef>
                <a:defRPr/>
              </a:pPr>
              <a:r>
                <a:rPr lang="en-US" sz="1400" kern="0">
                  <a:solidFill>
                    <a:srgbClr val="505050"/>
                  </a:solidFill>
                  <a:latin typeface="Segoe UI"/>
                  <a:cs typeface="Segoe UI" pitchFamily="34" charset="0"/>
                </a:rPr>
                <a:t>Identity &amp; access management | End Point Devices</a:t>
              </a:r>
            </a:p>
          </p:txBody>
        </p:sp>
        <p:grpSp>
          <p:nvGrpSpPr>
            <p:cNvPr id="80" name="Group 79"/>
            <p:cNvGrpSpPr/>
            <p:nvPr/>
          </p:nvGrpSpPr>
          <p:grpSpPr>
            <a:xfrm>
              <a:off x="473699" y="2951579"/>
              <a:ext cx="1128007" cy="1128006"/>
              <a:chOff x="601402" y="3566635"/>
              <a:chExt cx="1128007" cy="1128006"/>
            </a:xfrm>
          </p:grpSpPr>
          <p:sp>
            <p:nvSpPr>
              <p:cNvPr id="81" name="Rectangle 76" title="Shared responsibility color bock"/>
              <p:cNvSpPr>
                <a:spLocks noChangeArrowheads="1"/>
              </p:cNvSpPr>
              <p:nvPr/>
            </p:nvSpPr>
            <p:spPr bwMode="auto">
              <a:xfrm>
                <a:off x="601402" y="3566635"/>
                <a:ext cx="1128006" cy="1128006"/>
              </a:xfrm>
              <a:prstGeom prst="rect">
                <a:avLst/>
              </a:prstGeom>
              <a:solidFill>
                <a:schemeClr val="accent1"/>
              </a:solidFill>
              <a:ln>
                <a:noFill/>
              </a:ln>
            </p:spPr>
            <p:txBody>
              <a:bodyPr vert="horz" wrap="square" lIns="91338" tIns="45668" rIns="91338" bIns="45668" numCol="1" anchor="t" anchorCtr="0" compatLnSpc="1">
                <a:prstTxWarp prst="textNoShape">
                  <a:avLst/>
                </a:prstTxWarp>
              </a:bodyPr>
              <a:lstStyle/>
              <a:p>
                <a:pPr defTabSz="913145">
                  <a:defRPr/>
                </a:pPr>
                <a:endParaRPr lang="en-US" sz="1899" kern="0">
                  <a:solidFill>
                    <a:srgbClr val="505050"/>
                  </a:solidFill>
                  <a:latin typeface="Segoe UI"/>
                </a:endParaRPr>
              </a:p>
            </p:txBody>
          </p:sp>
          <p:sp>
            <p:nvSpPr>
              <p:cNvPr id="82" name="Freeform 69" title="&quot; &quot;"/>
              <p:cNvSpPr>
                <a:spLocks/>
              </p:cNvSpPr>
              <p:nvPr/>
            </p:nvSpPr>
            <p:spPr bwMode="auto">
              <a:xfrm>
                <a:off x="601403" y="3566635"/>
                <a:ext cx="1128006" cy="1128006"/>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sz="1899" kern="0">
                  <a:solidFill>
                    <a:srgbClr val="505050"/>
                  </a:solidFill>
                  <a:latin typeface="Segoe UI"/>
                </a:endParaRPr>
              </a:p>
            </p:txBody>
          </p:sp>
        </p:grpSp>
        <p:cxnSp>
          <p:nvCxnSpPr>
            <p:cNvPr id="85" name="Straight Connector 84" title="&quot; &quot;"/>
            <p:cNvCxnSpPr>
              <a:cxnSpLocks/>
            </p:cNvCxnSpPr>
            <p:nvPr/>
          </p:nvCxnSpPr>
          <p:spPr>
            <a:xfrm>
              <a:off x="1737581" y="4318799"/>
              <a:ext cx="4785360" cy="0"/>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descr="Provider management of risk&#10;"/>
          <p:cNvGrpSpPr/>
          <p:nvPr/>
        </p:nvGrpSpPr>
        <p:grpSpPr>
          <a:xfrm>
            <a:off x="449668" y="4431220"/>
            <a:ext cx="6230887" cy="1380156"/>
            <a:chOff x="447261" y="4431645"/>
            <a:chExt cx="6233539" cy="1380744"/>
          </a:xfrm>
        </p:grpSpPr>
        <p:sp>
          <p:nvSpPr>
            <p:cNvPr id="77" name="Rectangle 76" descr="Provider management of risk"/>
            <p:cNvSpPr/>
            <p:nvPr/>
          </p:nvSpPr>
          <p:spPr bwMode="auto">
            <a:xfrm>
              <a:off x="447261" y="4431645"/>
              <a:ext cx="6233539" cy="1380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17" tIns="146143" rIns="182677" bIns="146143" numCol="1" spcCol="0" rtlCol="0" fromWordArt="0" anchor="ctr" anchorCtr="0" forceAA="0" compatLnSpc="1">
              <a:prstTxWarp prst="textNoShape">
                <a:avLst/>
              </a:prstTxWarp>
              <a:noAutofit/>
            </a:bodyPr>
            <a:lstStyle/>
            <a:p>
              <a:pPr defTabSz="931189">
                <a:spcBef>
                  <a:spcPts val="600"/>
                </a:spcBef>
                <a:defRPr/>
              </a:pPr>
              <a:r>
                <a:rPr lang="en-US" sz="2000" kern="0">
                  <a:solidFill>
                    <a:srgbClr val="505050"/>
                  </a:solidFill>
                  <a:latin typeface="Segoe UI Semibold" panose="020B0702040204020203" pitchFamily="34" charset="0"/>
                  <a:cs typeface="Segoe UI Semibold" panose="020B0702040204020203" pitchFamily="34" charset="0"/>
                </a:rPr>
                <a:t>Provider management of risk</a:t>
              </a:r>
            </a:p>
            <a:p>
              <a:pPr defTabSz="931189">
                <a:spcBef>
                  <a:spcPts val="600"/>
                </a:spcBef>
                <a:defRPr/>
              </a:pPr>
              <a:r>
                <a:rPr lang="en-US" sz="1400" kern="0">
                  <a:solidFill>
                    <a:srgbClr val="505050"/>
                  </a:solidFill>
                  <a:latin typeface="Segoe UI"/>
                  <a:cs typeface="Segoe UI" pitchFamily="34" charset="0"/>
                </a:rPr>
                <a:t>Physical | Networking</a:t>
              </a:r>
            </a:p>
          </p:txBody>
        </p:sp>
        <p:sp>
          <p:nvSpPr>
            <p:cNvPr id="79" name="Rectangle 76" title="Cloud Provider Color block"/>
            <p:cNvSpPr>
              <a:spLocks noChangeArrowheads="1"/>
            </p:cNvSpPr>
            <p:nvPr/>
          </p:nvSpPr>
          <p:spPr bwMode="auto">
            <a:xfrm>
              <a:off x="473699" y="4558014"/>
              <a:ext cx="1128006" cy="1128006"/>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sz="1899" kern="0">
                <a:solidFill>
                  <a:srgbClr val="505050"/>
                </a:solidFill>
                <a:latin typeface="Segoe UI"/>
              </a:endParaRPr>
            </a:p>
          </p:txBody>
        </p:sp>
      </p:grpSp>
      <p:grpSp>
        <p:nvGrpSpPr>
          <p:cNvPr id="8" name="Group 7" title="&quot; &quot;"/>
          <p:cNvGrpSpPr/>
          <p:nvPr/>
        </p:nvGrpSpPr>
        <p:grpSpPr>
          <a:xfrm>
            <a:off x="3480962" y="6297791"/>
            <a:ext cx="1684803" cy="209700"/>
            <a:chOff x="3479847" y="6299012"/>
            <a:chExt cx="1685520" cy="209790"/>
          </a:xfrm>
        </p:grpSpPr>
        <p:sp>
          <p:nvSpPr>
            <p:cNvPr id="96" name="Rectangle 76" title="CLoud Customer Color Block"/>
            <p:cNvSpPr>
              <a:spLocks noChangeArrowheads="1"/>
            </p:cNvSpPr>
            <p:nvPr/>
          </p:nvSpPr>
          <p:spPr bwMode="auto">
            <a:xfrm>
              <a:off x="3479847" y="6299012"/>
              <a:ext cx="209790" cy="209790"/>
            </a:xfrm>
            <a:prstGeom prst="rect">
              <a:avLst/>
            </a:prstGeom>
            <a:solidFill>
              <a:srgbClr val="0070C0"/>
            </a:solidFill>
            <a:ln>
              <a:noFill/>
            </a:ln>
          </p:spPr>
          <p:txBody>
            <a:bodyPr vert="horz" wrap="none" lIns="365604" tIns="0" rIns="0" bIns="0" numCol="1" anchor="t" anchorCtr="0" compatLnSpc="1">
              <a:prstTxWarp prst="textNoShape">
                <a:avLst/>
              </a:prstTxWarp>
            </a:bodyPr>
            <a:lstStyle/>
            <a:p>
              <a:pPr defTabSz="913145">
                <a:defRPr/>
              </a:pPr>
              <a:r>
                <a:rPr lang="en-US" sz="1100" b="1" kern="0">
                  <a:solidFill>
                    <a:srgbClr val="505050"/>
                  </a:solidFill>
                  <a:latin typeface="Segoe UI"/>
                  <a:ea typeface="Segoe UI" pitchFamily="34" charset="0"/>
                  <a:cs typeface="Segoe UI" pitchFamily="34" charset="0"/>
                </a:rPr>
                <a:t>Customer</a:t>
              </a:r>
            </a:p>
          </p:txBody>
        </p:sp>
        <p:sp>
          <p:nvSpPr>
            <p:cNvPr id="97" name="Rectangle 77" title="Cloud Provider Color Block"/>
            <p:cNvSpPr>
              <a:spLocks noChangeArrowheads="1"/>
            </p:cNvSpPr>
            <p:nvPr/>
          </p:nvSpPr>
          <p:spPr bwMode="auto">
            <a:xfrm>
              <a:off x="4955577" y="6299012"/>
              <a:ext cx="209790" cy="209790"/>
            </a:xfrm>
            <a:prstGeom prst="rect">
              <a:avLst/>
            </a:prstGeom>
            <a:solidFill>
              <a:schemeClr val="accent1">
                <a:lumMod val="20000"/>
                <a:lumOff val="80000"/>
              </a:schemeClr>
            </a:solidFill>
            <a:ln>
              <a:noFill/>
            </a:ln>
          </p:spPr>
          <p:txBody>
            <a:bodyPr vert="horz" wrap="none" lIns="365604" tIns="0" rIns="0" bIns="0" numCol="1" anchor="t" anchorCtr="0" compatLnSpc="1">
              <a:prstTxWarp prst="textNoShape">
                <a:avLst/>
              </a:prstTxWarp>
            </a:bodyPr>
            <a:lstStyle/>
            <a:p>
              <a:pPr defTabSz="913145">
                <a:defRPr/>
              </a:pPr>
              <a:r>
                <a:rPr lang="en-US" sz="1100" b="1" kern="0">
                  <a:solidFill>
                    <a:srgbClr val="505050"/>
                  </a:solidFill>
                  <a:latin typeface="Segoe UI"/>
                  <a:ea typeface="Segoe UI" pitchFamily="34" charset="0"/>
                  <a:cs typeface="Segoe UI" pitchFamily="34" charset="0"/>
                </a:rPr>
                <a:t>Cloud Provider</a:t>
              </a:r>
            </a:p>
          </p:txBody>
        </p:sp>
      </p:grpSp>
      <p:grpSp>
        <p:nvGrpSpPr>
          <p:cNvPr id="7" name="Group 6" descr="Diagram showing an on-prem model is fully the resposibility of a customer. And a SaaS model is a shared responsibility model" title="Shared Responsibility Model"/>
          <p:cNvGrpSpPr/>
          <p:nvPr/>
        </p:nvGrpSpPr>
        <p:grpSpPr>
          <a:xfrm>
            <a:off x="6572327" y="1204418"/>
            <a:ext cx="5160074" cy="5236202"/>
            <a:chOff x="6572528" y="1203467"/>
            <a:chExt cx="5162271" cy="5238431"/>
          </a:xfrm>
        </p:grpSpPr>
        <p:sp>
          <p:nvSpPr>
            <p:cNvPr id="83" name="Rectangle 82"/>
            <p:cNvSpPr/>
            <p:nvPr/>
          </p:nvSpPr>
          <p:spPr bwMode="auto">
            <a:xfrm>
              <a:off x="6572528" y="1203467"/>
              <a:ext cx="5162271" cy="5238431"/>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17" tIns="146143" rIns="182677" bIns="146143" numCol="1" spcCol="0" rtlCol="0" fromWordArt="0" anchor="ctr" anchorCtr="0" forceAA="0" compatLnSpc="1">
              <a:prstTxWarp prst="textNoShape">
                <a:avLst/>
              </a:prstTxWarp>
              <a:noAutofit/>
            </a:bodyPr>
            <a:lstStyle/>
            <a:p>
              <a:pPr defTabSz="931189">
                <a:spcBef>
                  <a:spcPts val="600"/>
                </a:spcBef>
                <a:defRPr/>
              </a:pPr>
              <a:endParaRPr lang="en-US" sz="1600" kern="0">
                <a:solidFill>
                  <a:srgbClr val="505050"/>
                </a:solidFill>
                <a:latin typeface="Segoe UI"/>
                <a:ea typeface="Segoe UI" pitchFamily="34" charset="0"/>
                <a:cs typeface="Segoe UI" pitchFamily="34" charset="0"/>
              </a:endParaRPr>
            </a:p>
          </p:txBody>
        </p:sp>
        <p:grpSp>
          <p:nvGrpSpPr>
            <p:cNvPr id="5" name="Group 4"/>
            <p:cNvGrpSpPr/>
            <p:nvPr/>
          </p:nvGrpSpPr>
          <p:grpSpPr>
            <a:xfrm>
              <a:off x="6748653" y="1377220"/>
              <a:ext cx="4810020" cy="4890924"/>
              <a:chOff x="6715982" y="1380142"/>
              <a:chExt cx="4810020" cy="4890924"/>
            </a:xfrm>
          </p:grpSpPr>
          <p:sp>
            <p:nvSpPr>
              <p:cNvPr id="108" name="Rectangle 44"/>
              <p:cNvSpPr>
                <a:spLocks noChangeArrowheads="1"/>
              </p:cNvSpPr>
              <p:nvPr/>
            </p:nvSpPr>
            <p:spPr bwMode="auto">
              <a:xfrm>
                <a:off x="8810216" y="167454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1" name="Rectangle 44"/>
              <p:cNvSpPr>
                <a:spLocks noChangeArrowheads="1"/>
              </p:cNvSpPr>
              <p:nvPr/>
            </p:nvSpPr>
            <p:spPr bwMode="auto">
              <a:xfrm>
                <a:off x="8810216" y="2337807"/>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6" name="Rectangle 44"/>
              <p:cNvSpPr>
                <a:spLocks noChangeArrowheads="1"/>
              </p:cNvSpPr>
              <p:nvPr/>
            </p:nvSpPr>
            <p:spPr bwMode="auto">
              <a:xfrm>
                <a:off x="8810216" y="3001071"/>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1" name="Rectangle 44"/>
              <p:cNvSpPr>
                <a:spLocks noChangeArrowheads="1"/>
              </p:cNvSpPr>
              <p:nvPr/>
            </p:nvSpPr>
            <p:spPr bwMode="auto">
              <a:xfrm>
                <a:off x="8810216" y="3664335"/>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6" name="Rectangle 44"/>
              <p:cNvSpPr>
                <a:spLocks noChangeArrowheads="1"/>
              </p:cNvSpPr>
              <p:nvPr/>
            </p:nvSpPr>
            <p:spPr bwMode="auto">
              <a:xfrm>
                <a:off x="8810216" y="4327599"/>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1" name="Rectangle 44"/>
              <p:cNvSpPr>
                <a:spLocks noChangeArrowheads="1"/>
              </p:cNvSpPr>
              <p:nvPr/>
            </p:nvSpPr>
            <p:spPr bwMode="auto">
              <a:xfrm>
                <a:off x="8810216" y="499086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31" name="Rectangle 45"/>
              <p:cNvSpPr>
                <a:spLocks noChangeArrowheads="1"/>
              </p:cNvSpPr>
              <p:nvPr/>
            </p:nvSpPr>
            <p:spPr bwMode="auto">
              <a:xfrm>
                <a:off x="9502118" y="167454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2" name="Rectangle 45"/>
              <p:cNvSpPr>
                <a:spLocks noChangeArrowheads="1"/>
              </p:cNvSpPr>
              <p:nvPr/>
            </p:nvSpPr>
            <p:spPr bwMode="auto">
              <a:xfrm>
                <a:off x="9502118" y="2337807"/>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7" name="Rectangle 45"/>
              <p:cNvSpPr>
                <a:spLocks noChangeArrowheads="1"/>
              </p:cNvSpPr>
              <p:nvPr/>
            </p:nvSpPr>
            <p:spPr bwMode="auto">
              <a:xfrm>
                <a:off x="9502118" y="3001071"/>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2" name="Rectangle 45"/>
              <p:cNvSpPr>
                <a:spLocks noChangeArrowheads="1"/>
              </p:cNvSpPr>
              <p:nvPr/>
            </p:nvSpPr>
            <p:spPr bwMode="auto">
              <a:xfrm>
                <a:off x="9502118" y="3664335"/>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nvGrpSpPr>
              <p:cNvPr id="13" name="Group 12"/>
              <p:cNvGrpSpPr/>
              <p:nvPr/>
            </p:nvGrpSpPr>
            <p:grpSpPr>
              <a:xfrm>
                <a:off x="9502118" y="4990863"/>
                <a:ext cx="640080" cy="616940"/>
                <a:chOff x="9693761" y="5186880"/>
                <a:chExt cx="640080" cy="640080"/>
              </a:xfrm>
            </p:grpSpPr>
            <p:sp>
              <p:nvSpPr>
                <p:cNvPr id="192" name="Rectangle 45"/>
                <p:cNvSpPr>
                  <a:spLocks noChangeArrowheads="1"/>
                </p:cNvSpPr>
                <p:nvPr/>
              </p:nvSpPr>
              <p:spPr bwMode="auto">
                <a:xfrm>
                  <a:off x="9693761" y="5186880"/>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0" name="Freeform 69"/>
                <p:cNvSpPr>
                  <a:spLocks/>
                </p:cNvSpPr>
                <p:nvPr/>
              </p:nvSpPr>
              <p:spPr bwMode="auto">
                <a:xfrm>
                  <a:off x="9693761" y="5186880"/>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grpSp>
            <p:nvGrpSpPr>
              <p:cNvPr id="14" name="Group 13"/>
              <p:cNvGrpSpPr/>
              <p:nvPr/>
            </p:nvGrpSpPr>
            <p:grpSpPr>
              <a:xfrm>
                <a:off x="9502118" y="4327599"/>
                <a:ext cx="640080" cy="616940"/>
                <a:chOff x="9693761" y="4498739"/>
                <a:chExt cx="640080" cy="640080"/>
              </a:xfrm>
            </p:grpSpPr>
            <p:sp>
              <p:nvSpPr>
                <p:cNvPr id="187" name="Rectangle 45"/>
                <p:cNvSpPr>
                  <a:spLocks noChangeArrowheads="1"/>
                </p:cNvSpPr>
                <p:nvPr/>
              </p:nvSpPr>
              <p:spPr bwMode="auto">
                <a:xfrm>
                  <a:off x="9693761" y="4498739"/>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1" name="Freeform 69"/>
                <p:cNvSpPr>
                  <a:spLocks/>
                </p:cNvSpPr>
                <p:nvPr/>
              </p:nvSpPr>
              <p:spPr bwMode="auto">
                <a:xfrm>
                  <a:off x="9693761" y="4498739"/>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sp>
            <p:nvSpPr>
              <p:cNvPr id="138" name="Rectangle 46"/>
              <p:cNvSpPr>
                <a:spLocks noChangeArrowheads="1"/>
              </p:cNvSpPr>
              <p:nvPr/>
            </p:nvSpPr>
            <p:spPr bwMode="auto">
              <a:xfrm>
                <a:off x="10194020" y="167454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3" name="Rectangle 46"/>
              <p:cNvSpPr>
                <a:spLocks noChangeArrowheads="1"/>
              </p:cNvSpPr>
              <p:nvPr/>
            </p:nvSpPr>
            <p:spPr bwMode="auto">
              <a:xfrm>
                <a:off x="10194020" y="2337807"/>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8" name="Rectangle 46"/>
              <p:cNvSpPr>
                <a:spLocks noChangeArrowheads="1"/>
              </p:cNvSpPr>
              <p:nvPr/>
            </p:nvSpPr>
            <p:spPr bwMode="auto">
              <a:xfrm>
                <a:off x="10194020" y="4327599"/>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3" name="Rectangle 46"/>
              <p:cNvSpPr>
                <a:spLocks noChangeArrowheads="1"/>
              </p:cNvSpPr>
              <p:nvPr/>
            </p:nvSpPr>
            <p:spPr bwMode="auto">
              <a:xfrm>
                <a:off x="10194020" y="4990863"/>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nvGrpSpPr>
              <p:cNvPr id="15" name="Group 14"/>
              <p:cNvGrpSpPr/>
              <p:nvPr/>
            </p:nvGrpSpPr>
            <p:grpSpPr>
              <a:xfrm>
                <a:off x="10194020" y="3664335"/>
                <a:ext cx="640080" cy="616940"/>
                <a:chOff x="10399210" y="3810598"/>
                <a:chExt cx="640080" cy="640080"/>
              </a:xfrm>
            </p:grpSpPr>
            <p:sp>
              <p:nvSpPr>
                <p:cNvPr id="183" name="Rectangle 46"/>
                <p:cNvSpPr>
                  <a:spLocks noChangeArrowheads="1"/>
                </p:cNvSpPr>
                <p:nvPr/>
              </p:nvSpPr>
              <p:spPr bwMode="auto">
                <a:xfrm>
                  <a:off x="10399210" y="3810598"/>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2" name="Freeform 69"/>
                <p:cNvSpPr>
                  <a:spLocks/>
                </p:cNvSpPr>
                <p:nvPr/>
              </p:nvSpPr>
              <p:spPr bwMode="auto">
                <a:xfrm>
                  <a:off x="10399210" y="3810598"/>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grpSp>
            <p:nvGrpSpPr>
              <p:cNvPr id="16" name="Group 15"/>
              <p:cNvGrpSpPr/>
              <p:nvPr/>
            </p:nvGrpSpPr>
            <p:grpSpPr>
              <a:xfrm>
                <a:off x="10194020" y="3001071"/>
                <a:ext cx="640080" cy="616940"/>
                <a:chOff x="10399210" y="3122457"/>
                <a:chExt cx="640080" cy="640080"/>
              </a:xfrm>
            </p:grpSpPr>
            <p:sp>
              <p:nvSpPr>
                <p:cNvPr id="178" name="Rectangle 46"/>
                <p:cNvSpPr>
                  <a:spLocks noChangeArrowheads="1"/>
                </p:cNvSpPr>
                <p:nvPr/>
              </p:nvSpPr>
              <p:spPr bwMode="auto">
                <a:xfrm>
                  <a:off x="10399210" y="3122457"/>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3" name="Freeform 69"/>
                <p:cNvSpPr>
                  <a:spLocks/>
                </p:cNvSpPr>
                <p:nvPr/>
              </p:nvSpPr>
              <p:spPr bwMode="auto">
                <a:xfrm>
                  <a:off x="10399210" y="3122457"/>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sp>
            <p:nvSpPr>
              <p:cNvPr id="148" name="Rectangle 47"/>
              <p:cNvSpPr>
                <a:spLocks noChangeArrowheads="1"/>
              </p:cNvSpPr>
              <p:nvPr/>
            </p:nvSpPr>
            <p:spPr bwMode="auto">
              <a:xfrm>
                <a:off x="10885922" y="167454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4" name="Rectangle 47"/>
              <p:cNvSpPr>
                <a:spLocks noChangeArrowheads="1"/>
              </p:cNvSpPr>
              <p:nvPr/>
            </p:nvSpPr>
            <p:spPr bwMode="auto">
              <a:xfrm>
                <a:off x="10885922" y="3664335"/>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9" name="Rectangle 47"/>
              <p:cNvSpPr>
                <a:spLocks noChangeArrowheads="1"/>
              </p:cNvSpPr>
              <p:nvPr/>
            </p:nvSpPr>
            <p:spPr bwMode="auto">
              <a:xfrm>
                <a:off x="10885922" y="4327599"/>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4" name="Rectangle 47"/>
              <p:cNvSpPr>
                <a:spLocks noChangeArrowheads="1"/>
              </p:cNvSpPr>
              <p:nvPr/>
            </p:nvSpPr>
            <p:spPr bwMode="auto">
              <a:xfrm>
                <a:off x="10885922" y="4990863"/>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nvGrpSpPr>
              <p:cNvPr id="17" name="Group 16"/>
              <p:cNvGrpSpPr/>
              <p:nvPr/>
            </p:nvGrpSpPr>
            <p:grpSpPr>
              <a:xfrm>
                <a:off x="10885922" y="3001071"/>
                <a:ext cx="640080" cy="616940"/>
                <a:chOff x="11104659" y="3122457"/>
                <a:chExt cx="640080" cy="640080"/>
              </a:xfrm>
            </p:grpSpPr>
            <p:sp>
              <p:nvSpPr>
                <p:cNvPr id="179" name="Rectangle 47"/>
                <p:cNvSpPr>
                  <a:spLocks noChangeArrowheads="1"/>
                </p:cNvSpPr>
                <p:nvPr/>
              </p:nvSpPr>
              <p:spPr bwMode="auto">
                <a:xfrm>
                  <a:off x="11104659" y="3122457"/>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4" name="Freeform 69"/>
                <p:cNvSpPr>
                  <a:spLocks/>
                </p:cNvSpPr>
                <p:nvPr/>
              </p:nvSpPr>
              <p:spPr bwMode="auto">
                <a:xfrm>
                  <a:off x="11104659" y="3122457"/>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grpSp>
            <p:nvGrpSpPr>
              <p:cNvPr id="18" name="Group 17"/>
              <p:cNvGrpSpPr/>
              <p:nvPr/>
            </p:nvGrpSpPr>
            <p:grpSpPr>
              <a:xfrm>
                <a:off x="10885922" y="2337807"/>
                <a:ext cx="640080" cy="616940"/>
                <a:chOff x="11104659" y="2434316"/>
                <a:chExt cx="640080" cy="640080"/>
              </a:xfrm>
            </p:grpSpPr>
            <p:sp>
              <p:nvSpPr>
                <p:cNvPr id="174" name="Rectangle 47"/>
                <p:cNvSpPr>
                  <a:spLocks noChangeArrowheads="1"/>
                </p:cNvSpPr>
                <p:nvPr/>
              </p:nvSpPr>
              <p:spPr bwMode="auto">
                <a:xfrm>
                  <a:off x="11104659" y="2434316"/>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5" name="Freeform 69"/>
                <p:cNvSpPr>
                  <a:spLocks/>
                </p:cNvSpPr>
                <p:nvPr/>
              </p:nvSpPr>
              <p:spPr bwMode="auto">
                <a:xfrm>
                  <a:off x="11104659" y="2434316"/>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sp>
            <p:nvSpPr>
              <p:cNvPr id="196" name="Rectangle 44"/>
              <p:cNvSpPr>
                <a:spLocks noChangeArrowheads="1"/>
              </p:cNvSpPr>
              <p:nvPr/>
            </p:nvSpPr>
            <p:spPr bwMode="auto">
              <a:xfrm>
                <a:off x="8810216" y="5654126"/>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7" name="Rectangle 45"/>
              <p:cNvSpPr>
                <a:spLocks noChangeArrowheads="1"/>
              </p:cNvSpPr>
              <p:nvPr/>
            </p:nvSpPr>
            <p:spPr bwMode="auto">
              <a:xfrm>
                <a:off x="9502118" y="5654126"/>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8" name="Rectangle 46"/>
              <p:cNvSpPr>
                <a:spLocks noChangeArrowheads="1"/>
              </p:cNvSpPr>
              <p:nvPr/>
            </p:nvSpPr>
            <p:spPr bwMode="auto">
              <a:xfrm>
                <a:off x="10194020" y="5654126"/>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9" name="Rectangle 47"/>
              <p:cNvSpPr>
                <a:spLocks noChangeArrowheads="1"/>
              </p:cNvSpPr>
              <p:nvPr/>
            </p:nvSpPr>
            <p:spPr bwMode="auto">
              <a:xfrm>
                <a:off x="10885922" y="5654126"/>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13" name="Rectangle 44"/>
              <p:cNvSpPr>
                <a:spLocks noChangeArrowheads="1"/>
              </p:cNvSpPr>
              <p:nvPr/>
            </p:nvSpPr>
            <p:spPr bwMode="auto">
              <a:xfrm>
                <a:off x="6715982" y="1380142"/>
                <a:ext cx="1988224" cy="236514"/>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600" kern="0">
                    <a:solidFill>
                      <a:srgbClr val="505050"/>
                    </a:solidFill>
                    <a:latin typeface="Segoe UI Light"/>
                    <a:cs typeface="Segoe UI" panose="020B0502040204020203" pitchFamily="34" charset="0"/>
                  </a:rPr>
                  <a:t>Responsibility</a:t>
                </a:r>
              </a:p>
            </p:txBody>
          </p:sp>
          <p:sp>
            <p:nvSpPr>
              <p:cNvPr id="214" name="Rectangle 44"/>
              <p:cNvSpPr>
                <a:spLocks noChangeArrowheads="1"/>
              </p:cNvSpPr>
              <p:nvPr/>
            </p:nvSpPr>
            <p:spPr bwMode="auto">
              <a:xfrm>
                <a:off x="8769575" y="1380142"/>
                <a:ext cx="640080" cy="236514"/>
              </a:xfrm>
              <a:prstGeom prst="rect">
                <a:avLst/>
              </a:prstGeom>
              <a:noFill/>
              <a:ln>
                <a:noFill/>
              </a:ln>
            </p:spPr>
            <p:txBody>
              <a:bodyPr vert="horz" wrap="none" lIns="91338" tIns="45668" rIns="91338" bIns="45668" numCol="1" anchor="ctr" anchorCtr="0" compatLnSpc="1">
                <a:prstTxWarp prst="textNoShape">
                  <a:avLst/>
                </a:prstTxWarp>
              </a:bodyPr>
              <a:lstStyle/>
              <a:p>
                <a:pPr algn="ctr" defTabSz="913145">
                  <a:defRPr/>
                </a:pPr>
                <a:r>
                  <a:rPr lang="en-US" sz="1600" kern="0">
                    <a:solidFill>
                      <a:srgbClr val="505050"/>
                    </a:solidFill>
                    <a:latin typeface="Segoe UI Light"/>
                    <a:cs typeface="Segoe UI" panose="020B0502040204020203" pitchFamily="34" charset="0"/>
                  </a:rPr>
                  <a:t>On-Prem</a:t>
                </a:r>
              </a:p>
            </p:txBody>
          </p:sp>
          <p:sp>
            <p:nvSpPr>
              <p:cNvPr id="215" name="Rectangle 45"/>
              <p:cNvSpPr>
                <a:spLocks noChangeArrowheads="1"/>
              </p:cNvSpPr>
              <p:nvPr/>
            </p:nvSpPr>
            <p:spPr bwMode="auto">
              <a:xfrm>
                <a:off x="9488571" y="1380142"/>
                <a:ext cx="640080" cy="236514"/>
              </a:xfrm>
              <a:prstGeom prst="rect">
                <a:avLst/>
              </a:prstGeom>
              <a:noFill/>
              <a:ln>
                <a:noFill/>
              </a:ln>
            </p:spPr>
            <p:txBody>
              <a:bodyPr vert="horz" wrap="square" lIns="91338" tIns="45668" rIns="91338" bIns="45668" numCol="1" anchor="ctr" anchorCtr="0" compatLnSpc="1">
                <a:prstTxWarp prst="textNoShape">
                  <a:avLst/>
                </a:prstTxWarp>
              </a:bodyPr>
              <a:lstStyle/>
              <a:p>
                <a:pPr algn="ctr" defTabSz="913145">
                  <a:defRPr/>
                </a:pPr>
                <a:r>
                  <a:rPr lang="en-US" sz="1600" kern="0">
                    <a:solidFill>
                      <a:srgbClr val="505050"/>
                    </a:solidFill>
                    <a:latin typeface="Segoe UI Light"/>
                    <a:cs typeface="Segoe UI" panose="020B0502040204020203" pitchFamily="34" charset="0"/>
                  </a:rPr>
                  <a:t>IaaS</a:t>
                </a:r>
              </a:p>
            </p:txBody>
          </p:sp>
          <p:sp>
            <p:nvSpPr>
              <p:cNvPr id="216" name="Rectangle 46"/>
              <p:cNvSpPr>
                <a:spLocks noChangeArrowheads="1"/>
              </p:cNvSpPr>
              <p:nvPr/>
            </p:nvSpPr>
            <p:spPr bwMode="auto">
              <a:xfrm>
                <a:off x="10180473" y="1380142"/>
                <a:ext cx="640080" cy="236514"/>
              </a:xfrm>
              <a:prstGeom prst="rect">
                <a:avLst/>
              </a:prstGeom>
              <a:noFill/>
              <a:ln>
                <a:noFill/>
              </a:ln>
            </p:spPr>
            <p:txBody>
              <a:bodyPr vert="horz" wrap="square" lIns="91338" tIns="45668" rIns="91338" bIns="45668" numCol="1" anchor="ctr" anchorCtr="0" compatLnSpc="1">
                <a:prstTxWarp prst="textNoShape">
                  <a:avLst/>
                </a:prstTxWarp>
              </a:bodyPr>
              <a:lstStyle/>
              <a:p>
                <a:pPr algn="ctr" defTabSz="913145">
                  <a:defRPr/>
                </a:pPr>
                <a:r>
                  <a:rPr lang="en-US" sz="1600" kern="0">
                    <a:solidFill>
                      <a:srgbClr val="505050"/>
                    </a:solidFill>
                    <a:latin typeface="Segoe UI Light"/>
                    <a:cs typeface="Segoe UI" panose="020B0502040204020203" pitchFamily="34" charset="0"/>
                  </a:rPr>
                  <a:t>PaaS</a:t>
                </a:r>
              </a:p>
            </p:txBody>
          </p:sp>
          <p:sp>
            <p:nvSpPr>
              <p:cNvPr id="217" name="Rectangle 47"/>
              <p:cNvSpPr>
                <a:spLocks noChangeArrowheads="1"/>
              </p:cNvSpPr>
              <p:nvPr/>
            </p:nvSpPr>
            <p:spPr bwMode="auto">
              <a:xfrm>
                <a:off x="10885922" y="1380142"/>
                <a:ext cx="640080" cy="236514"/>
              </a:xfrm>
              <a:prstGeom prst="rect">
                <a:avLst/>
              </a:prstGeom>
              <a:noFill/>
              <a:ln>
                <a:noFill/>
              </a:ln>
            </p:spPr>
            <p:txBody>
              <a:bodyPr vert="horz" wrap="square" lIns="91338" tIns="45668" rIns="91338" bIns="45668" numCol="1" anchor="ctr" anchorCtr="0" compatLnSpc="1">
                <a:prstTxWarp prst="textNoShape">
                  <a:avLst/>
                </a:prstTxWarp>
              </a:bodyPr>
              <a:lstStyle/>
              <a:p>
                <a:pPr algn="ctr" defTabSz="913145">
                  <a:defRPr/>
                </a:pPr>
                <a:r>
                  <a:rPr lang="en-US" sz="1600" kern="0">
                    <a:solidFill>
                      <a:srgbClr val="505050"/>
                    </a:solidFill>
                    <a:latin typeface="Segoe UI Light"/>
                    <a:cs typeface="Segoe UI" panose="020B0502040204020203" pitchFamily="34" charset="0"/>
                  </a:rPr>
                  <a:t>SaaS</a:t>
                </a:r>
              </a:p>
            </p:txBody>
          </p:sp>
          <p:sp>
            <p:nvSpPr>
              <p:cNvPr id="70" name="Rectangle 44"/>
              <p:cNvSpPr>
                <a:spLocks noChangeArrowheads="1"/>
              </p:cNvSpPr>
              <p:nvPr/>
            </p:nvSpPr>
            <p:spPr bwMode="auto">
              <a:xfrm>
                <a:off x="6715982" y="1674543"/>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Data classification</a:t>
                </a:r>
              </a:p>
              <a:p>
                <a:pPr defTabSz="913145">
                  <a:defRPr/>
                </a:pPr>
                <a:r>
                  <a:rPr lang="en-US" sz="1400" kern="0">
                    <a:solidFill>
                      <a:srgbClr val="505050"/>
                    </a:solidFill>
                    <a:latin typeface="Segoe UI"/>
                    <a:cs typeface="Segoe UI" panose="020B0502040204020203" pitchFamily="34" charset="0"/>
                  </a:rPr>
                  <a:t>and accountability</a:t>
                </a:r>
              </a:p>
            </p:txBody>
          </p:sp>
          <p:sp>
            <p:nvSpPr>
              <p:cNvPr id="73" name="Rectangle 44"/>
              <p:cNvSpPr>
                <a:spLocks noChangeArrowheads="1"/>
              </p:cNvSpPr>
              <p:nvPr/>
            </p:nvSpPr>
            <p:spPr bwMode="auto">
              <a:xfrm>
                <a:off x="6715982" y="3664335"/>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Application</a:t>
                </a:r>
                <a:br>
                  <a:rPr lang="en-US" sz="1400" kern="0">
                    <a:solidFill>
                      <a:srgbClr val="505050"/>
                    </a:solidFill>
                    <a:latin typeface="Segoe UI"/>
                    <a:cs typeface="Segoe UI" panose="020B0502040204020203" pitchFamily="34" charset="0"/>
                  </a:rPr>
                </a:br>
                <a:r>
                  <a:rPr lang="en-US" sz="1400" kern="0">
                    <a:solidFill>
                      <a:srgbClr val="505050"/>
                    </a:solidFill>
                    <a:latin typeface="Segoe UI"/>
                    <a:cs typeface="Segoe UI" panose="020B0502040204020203" pitchFamily="34" charset="0"/>
                  </a:rPr>
                  <a:t>level controls</a:t>
                </a:r>
              </a:p>
            </p:txBody>
          </p:sp>
          <p:sp>
            <p:nvSpPr>
              <p:cNvPr id="74" name="Rectangle 44"/>
              <p:cNvSpPr>
                <a:spLocks noChangeArrowheads="1"/>
              </p:cNvSpPr>
              <p:nvPr/>
            </p:nvSpPr>
            <p:spPr bwMode="auto">
              <a:xfrm>
                <a:off x="6715982" y="4327599"/>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Network controls</a:t>
                </a:r>
              </a:p>
            </p:txBody>
          </p:sp>
          <p:sp>
            <p:nvSpPr>
              <p:cNvPr id="86" name="Rectangle 44"/>
              <p:cNvSpPr>
                <a:spLocks noChangeArrowheads="1"/>
              </p:cNvSpPr>
              <p:nvPr/>
            </p:nvSpPr>
            <p:spPr bwMode="auto">
              <a:xfrm>
                <a:off x="6715982" y="4990863"/>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Host Infrastructure</a:t>
                </a:r>
              </a:p>
            </p:txBody>
          </p:sp>
          <p:sp>
            <p:nvSpPr>
              <p:cNvPr id="87" name="Rectangle 44"/>
              <p:cNvSpPr>
                <a:spLocks noChangeArrowheads="1"/>
              </p:cNvSpPr>
              <p:nvPr/>
            </p:nvSpPr>
            <p:spPr bwMode="auto">
              <a:xfrm>
                <a:off x="6715982" y="5654126"/>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Physical Security</a:t>
                </a:r>
              </a:p>
            </p:txBody>
          </p:sp>
          <p:cxnSp>
            <p:nvCxnSpPr>
              <p:cNvPr id="88" name="Straight Connector 87" title="&quot; &quot;"/>
              <p:cNvCxnSpPr>
                <a:cxnSpLocks/>
              </p:cNvCxnSpPr>
              <p:nvPr/>
            </p:nvCxnSpPr>
            <p:spPr>
              <a:xfrm rot="5400000">
                <a:off x="7630382" y="1400245"/>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90" name="Straight Connector 89" title="&quot; &quot;"/>
              <p:cNvCxnSpPr>
                <a:cxnSpLocks/>
              </p:cNvCxnSpPr>
              <p:nvPr/>
            </p:nvCxnSpPr>
            <p:spPr>
              <a:xfrm rot="5400000">
                <a:off x="7630382" y="2726773"/>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91" name="Straight Connector 90" title="&quot; &quot;"/>
              <p:cNvCxnSpPr>
                <a:cxnSpLocks/>
              </p:cNvCxnSpPr>
              <p:nvPr/>
            </p:nvCxnSpPr>
            <p:spPr>
              <a:xfrm rot="5400000">
                <a:off x="7630382" y="3390037"/>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92" name="Straight Connector 91" title="&quot; &quot;"/>
              <p:cNvCxnSpPr>
                <a:cxnSpLocks/>
              </p:cNvCxnSpPr>
              <p:nvPr/>
            </p:nvCxnSpPr>
            <p:spPr>
              <a:xfrm rot="5400000">
                <a:off x="7630382" y="4053301"/>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93" name="Straight Connector 92" title="&quot; &quot;"/>
              <p:cNvCxnSpPr>
                <a:cxnSpLocks/>
              </p:cNvCxnSpPr>
              <p:nvPr/>
            </p:nvCxnSpPr>
            <p:spPr>
              <a:xfrm rot="5400000">
                <a:off x="7630382" y="4716564"/>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71" name="Rectangle 44"/>
              <p:cNvSpPr>
                <a:spLocks noChangeArrowheads="1"/>
              </p:cNvSpPr>
              <p:nvPr/>
            </p:nvSpPr>
            <p:spPr bwMode="auto">
              <a:xfrm>
                <a:off x="6715982" y="2337807"/>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Client &amp; end-point</a:t>
                </a:r>
              </a:p>
              <a:p>
                <a:pPr defTabSz="913145">
                  <a:defRPr/>
                </a:pPr>
                <a:r>
                  <a:rPr lang="en-US" sz="1400" kern="0">
                    <a:solidFill>
                      <a:srgbClr val="505050"/>
                    </a:solidFill>
                    <a:latin typeface="Segoe UI"/>
                    <a:cs typeface="Segoe UI" panose="020B0502040204020203" pitchFamily="34" charset="0"/>
                  </a:rPr>
                  <a:t>protection</a:t>
                </a:r>
              </a:p>
            </p:txBody>
          </p:sp>
          <p:sp>
            <p:nvSpPr>
              <p:cNvPr id="72" name="Rectangle 44"/>
              <p:cNvSpPr>
                <a:spLocks noChangeArrowheads="1"/>
              </p:cNvSpPr>
              <p:nvPr/>
            </p:nvSpPr>
            <p:spPr bwMode="auto">
              <a:xfrm>
                <a:off x="6715982" y="3001071"/>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Identity &amp; access</a:t>
                </a:r>
              </a:p>
              <a:p>
                <a:pPr defTabSz="913145">
                  <a:defRPr/>
                </a:pPr>
                <a:r>
                  <a:rPr lang="en-US" sz="1400" kern="0">
                    <a:solidFill>
                      <a:srgbClr val="505050"/>
                    </a:solidFill>
                    <a:latin typeface="Segoe UI"/>
                    <a:cs typeface="Segoe UI" panose="020B0502040204020203" pitchFamily="34" charset="0"/>
                  </a:rPr>
                  <a:t>management</a:t>
                </a:r>
              </a:p>
            </p:txBody>
          </p:sp>
          <p:cxnSp>
            <p:nvCxnSpPr>
              <p:cNvPr id="89" name="Straight Connector 88" title="&quot; &quot;"/>
              <p:cNvCxnSpPr>
                <a:cxnSpLocks/>
              </p:cNvCxnSpPr>
              <p:nvPr/>
            </p:nvCxnSpPr>
            <p:spPr>
              <a:xfrm rot="5400000">
                <a:off x="7630382" y="2063509"/>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94" name="Rectangle 93" title="&quot; &quot;"/>
          <p:cNvSpPr/>
          <p:nvPr/>
        </p:nvSpPr>
        <p:spPr bwMode="auto">
          <a:xfrm>
            <a:off x="865" y="1059568"/>
            <a:ext cx="438725" cy="55259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IN"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5" name="Title 3">
            <a:extLst>
              <a:ext uri="{FF2B5EF4-FFF2-40B4-BE49-F238E27FC236}">
                <a16:creationId xmlns:a16="http://schemas.microsoft.com/office/drawing/2014/main" id="{45CDA950-9E8F-442B-8FCC-B132343A553E}"/>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Shared Responsibility Model</a:t>
            </a:r>
          </a:p>
        </p:txBody>
      </p:sp>
      <p:sp>
        <p:nvSpPr>
          <p:cNvPr id="98" name="Content Placeholder 4">
            <a:extLst>
              <a:ext uri="{FF2B5EF4-FFF2-40B4-BE49-F238E27FC236}">
                <a16:creationId xmlns:a16="http://schemas.microsoft.com/office/drawing/2014/main" id="{3F6E40FE-1A1F-4203-8635-28BAA607E239}"/>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2015553141"/>
      </p:ext>
    </p:extLst>
  </p:cSld>
  <p:clrMapOvr>
    <a:masterClrMapping/>
  </p:clrMapOvr>
  <p:transition>
    <p:strips dir="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8" name="Straight Connector 147">
            <a:extLst>
              <a:ext uri="{FF2B5EF4-FFF2-40B4-BE49-F238E27FC236}">
                <a16:creationId xmlns:a16="http://schemas.microsoft.com/office/drawing/2014/main" id="{48D60EA4-E654-436E-8410-325469384EA7}"/>
              </a:ext>
            </a:extLst>
          </p:cNvPr>
          <p:cNvCxnSpPr>
            <a:cxnSpLocks/>
          </p:cNvCxnSpPr>
          <p:nvPr/>
        </p:nvCxnSpPr>
        <p:spPr>
          <a:xfrm flipV="1">
            <a:off x="6862754" y="8665798"/>
            <a:ext cx="2700852" cy="9270"/>
          </a:xfrm>
          <a:prstGeom prst="line">
            <a:avLst/>
          </a:prstGeom>
          <a:ln w="9525">
            <a:solidFill>
              <a:schemeClr val="tx2">
                <a:lumMod val="20000"/>
                <a:lumOff val="80000"/>
              </a:schemeClr>
            </a:solidFill>
            <a:prstDash val="dashDot"/>
            <a:tailEnd type="none"/>
          </a:ln>
        </p:spPr>
        <p:style>
          <a:lnRef idx="1">
            <a:schemeClr val="accent1"/>
          </a:lnRef>
          <a:fillRef idx="0">
            <a:schemeClr val="accent1"/>
          </a:fillRef>
          <a:effectRef idx="0">
            <a:schemeClr val="accent1"/>
          </a:effectRef>
          <a:fontRef idx="minor">
            <a:schemeClr val="tx1"/>
          </a:fontRef>
        </p:style>
      </p:cxnSp>
      <p:sp>
        <p:nvSpPr>
          <p:cNvPr id="138" name="Title 4">
            <a:extLst>
              <a:ext uri="{FF2B5EF4-FFF2-40B4-BE49-F238E27FC236}">
                <a16:creationId xmlns:a16="http://schemas.microsoft.com/office/drawing/2014/main" id="{0B9556F1-A63C-46DA-ACF5-5A78AC8624C7}"/>
              </a:ext>
            </a:extLst>
          </p:cNvPr>
          <p:cNvSpPr txBox="1">
            <a:spLocks/>
          </p:cNvSpPr>
          <p:nvPr/>
        </p:nvSpPr>
        <p:spPr>
          <a:xfrm>
            <a:off x="198436" y="447107"/>
            <a:ext cx="11815763" cy="442869"/>
          </a:xfrm>
          <a:prstGeom prst="rect">
            <a:avLst/>
          </a:prstGeom>
        </p:spPr>
        <p:txBody>
          <a:bodyPr vert="horz" wrap="square" lIns="146276" tIns="91424" rIns="146276" bIns="9142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a:solidFill>
                  <a:schemeClr val="bg1"/>
                </a:solidFill>
                <a:latin typeface="Segoe UI Semibold" panose="020B0702040204020203" pitchFamily="34" charset="0"/>
                <a:cs typeface="Segoe UI Semibold" panose="020B0702040204020203" pitchFamily="34" charset="0"/>
              </a:rPr>
              <a:t>CMMC Timelines</a:t>
            </a:r>
            <a:endParaRPr lang="en-US" sz="3200">
              <a:solidFill>
                <a:schemeClr val="bg1"/>
              </a:solidFill>
            </a:endParaRPr>
          </a:p>
        </p:txBody>
      </p:sp>
      <p:sp>
        <p:nvSpPr>
          <p:cNvPr id="9" name="Content Placeholder 4">
            <a:extLst>
              <a:ext uri="{FF2B5EF4-FFF2-40B4-BE49-F238E27FC236}">
                <a16:creationId xmlns:a16="http://schemas.microsoft.com/office/drawing/2014/main" id="{526F874F-DAC8-42BB-B36E-42E554990368}"/>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10" name="Title 3">
            <a:extLst>
              <a:ext uri="{FF2B5EF4-FFF2-40B4-BE49-F238E27FC236}">
                <a16:creationId xmlns:a16="http://schemas.microsoft.com/office/drawing/2014/main" id="{759CA4A3-5D53-4F5A-B36F-F21A7B338EC6}"/>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CMMC Timeline</a:t>
            </a:r>
          </a:p>
        </p:txBody>
      </p:sp>
      <p:graphicFrame>
        <p:nvGraphicFramePr>
          <p:cNvPr id="4" name="Diagram 3">
            <a:extLst>
              <a:ext uri="{FF2B5EF4-FFF2-40B4-BE49-F238E27FC236}">
                <a16:creationId xmlns:a16="http://schemas.microsoft.com/office/drawing/2014/main" id="{A6562A2F-EA5D-460D-8465-4B5755FBFDC6}"/>
              </a:ext>
            </a:extLst>
          </p:cNvPr>
          <p:cNvGraphicFramePr/>
          <p:nvPr>
            <p:extLst>
              <p:ext uri="{D42A27DB-BD31-4B8C-83A1-F6EECF244321}">
                <p14:modId xmlns:p14="http://schemas.microsoft.com/office/powerpoint/2010/main" val="10717780"/>
              </p:ext>
            </p:extLst>
          </p:nvPr>
        </p:nvGraphicFramePr>
        <p:xfrm>
          <a:off x="426424" y="1583541"/>
          <a:ext cx="11336039" cy="373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ontent Placeholder 4">
            <a:extLst>
              <a:ext uri="{FF2B5EF4-FFF2-40B4-BE49-F238E27FC236}">
                <a16:creationId xmlns:a16="http://schemas.microsoft.com/office/drawing/2014/main" id="{469FDC43-2589-4EFA-8956-108034FB859D}"/>
              </a:ext>
            </a:extLst>
          </p:cNvPr>
          <p:cNvSpPr txBox="1">
            <a:spLocks/>
          </p:cNvSpPr>
          <p:nvPr/>
        </p:nvSpPr>
        <p:spPr>
          <a:xfrm>
            <a:off x="426424" y="2361001"/>
            <a:ext cx="1804868" cy="498598"/>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192" rtl="0" eaLnBrk="1" fontAlgn="auto" latinLnBrk="0" hangingPunct="1">
              <a:lnSpc>
                <a:spcPct val="90000"/>
              </a:lnSpc>
              <a:spcBef>
                <a:spcPts val="0"/>
              </a:spcBef>
              <a:spcAft>
                <a:spcPts val="0"/>
              </a:spcAft>
              <a:buClrTx/>
              <a:buSzPct val="90000"/>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Nov 30, 2020</a:t>
            </a:r>
          </a:p>
          <a:p>
            <a:pPr marR="0" lvl="0" algn="ctr" defTabSz="914192" rtl="0" eaLnBrk="1" fontAlgn="auto" latinLnBrk="0" hangingPunct="1">
              <a:lnSpc>
                <a:spcPct val="90000"/>
              </a:lnSpc>
              <a:spcBef>
                <a:spcPts val="0"/>
              </a:spcBef>
              <a:spcAft>
                <a:spcPts val="0"/>
              </a:spcAft>
              <a:buClrTx/>
              <a:buSzPct val="90000"/>
              <a:tabLst/>
              <a:defRPr/>
            </a:pPr>
            <a:r>
              <a:rPr lang="en-US" sz="1200">
                <a:latin typeface="Segoe UI"/>
              </a:rPr>
              <a:t>DFARS 7012 interim rule change takes effect</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Content Placeholder 4">
            <a:extLst>
              <a:ext uri="{FF2B5EF4-FFF2-40B4-BE49-F238E27FC236}">
                <a16:creationId xmlns:a16="http://schemas.microsoft.com/office/drawing/2014/main" id="{C060D6CB-6EE9-4A15-ACF0-193914A020E2}"/>
              </a:ext>
            </a:extLst>
          </p:cNvPr>
          <p:cNvSpPr txBox="1">
            <a:spLocks/>
          </p:cNvSpPr>
          <p:nvPr/>
        </p:nvSpPr>
        <p:spPr>
          <a:xfrm>
            <a:off x="2395903" y="2364952"/>
            <a:ext cx="1804868" cy="3323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192" rtl="0" eaLnBrk="1" fontAlgn="auto" latinLnBrk="0" hangingPunct="1">
              <a:lnSpc>
                <a:spcPct val="90000"/>
              </a:lnSpc>
              <a:spcBef>
                <a:spcPts val="0"/>
              </a:spcBef>
              <a:spcAft>
                <a:spcPts val="0"/>
              </a:spcAft>
              <a:buClrTx/>
              <a:buSzPct val="90000"/>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Pathfinder and pilot contracts</a:t>
            </a:r>
          </a:p>
        </p:txBody>
      </p:sp>
      <p:sp>
        <p:nvSpPr>
          <p:cNvPr id="15" name="Content Placeholder 4">
            <a:extLst>
              <a:ext uri="{FF2B5EF4-FFF2-40B4-BE49-F238E27FC236}">
                <a16:creationId xmlns:a16="http://schemas.microsoft.com/office/drawing/2014/main" id="{A6EF08BC-E38A-4681-804F-C3552AA7D8A3}"/>
              </a:ext>
            </a:extLst>
          </p:cNvPr>
          <p:cNvSpPr txBox="1">
            <a:spLocks/>
          </p:cNvSpPr>
          <p:nvPr/>
        </p:nvSpPr>
        <p:spPr>
          <a:xfrm>
            <a:off x="4197349" y="2364953"/>
            <a:ext cx="1804868" cy="3323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192" rtl="0" eaLnBrk="1" fontAlgn="auto" latinLnBrk="0" hangingPunct="1">
              <a:lnSpc>
                <a:spcPct val="90000"/>
              </a:lnSpc>
              <a:spcBef>
                <a:spcPts val="0"/>
              </a:spcBef>
              <a:spcAft>
                <a:spcPts val="0"/>
              </a:spcAft>
              <a:buClrTx/>
              <a:buSzPct val="90000"/>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Contracts begin including CMMC</a:t>
            </a:r>
          </a:p>
        </p:txBody>
      </p:sp>
      <p:sp>
        <p:nvSpPr>
          <p:cNvPr id="16" name="Content Placeholder 4">
            <a:extLst>
              <a:ext uri="{FF2B5EF4-FFF2-40B4-BE49-F238E27FC236}">
                <a16:creationId xmlns:a16="http://schemas.microsoft.com/office/drawing/2014/main" id="{455EA041-185B-4BA6-B669-5389D1A74500}"/>
              </a:ext>
            </a:extLst>
          </p:cNvPr>
          <p:cNvSpPr txBox="1">
            <a:spLocks/>
          </p:cNvSpPr>
          <p:nvPr/>
        </p:nvSpPr>
        <p:spPr>
          <a:xfrm>
            <a:off x="9792676" y="2364953"/>
            <a:ext cx="1804868" cy="1661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192" rtl="0" eaLnBrk="1" fontAlgn="auto" latinLnBrk="0" hangingPunct="1">
              <a:lnSpc>
                <a:spcPct val="90000"/>
              </a:lnSpc>
              <a:spcBef>
                <a:spcPts val="0"/>
              </a:spcBef>
              <a:spcAft>
                <a:spcPts val="0"/>
              </a:spcAft>
              <a:buClrTx/>
              <a:buSzPct val="90000"/>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All contracts with CMMC</a:t>
            </a:r>
          </a:p>
        </p:txBody>
      </p:sp>
      <p:sp>
        <p:nvSpPr>
          <p:cNvPr id="24" name="Rectangle 23">
            <a:extLst>
              <a:ext uri="{FF2B5EF4-FFF2-40B4-BE49-F238E27FC236}">
                <a16:creationId xmlns:a16="http://schemas.microsoft.com/office/drawing/2014/main" id="{CC16CCC3-125D-45E5-8491-60B654ED05C1}"/>
              </a:ext>
            </a:extLst>
          </p:cNvPr>
          <p:cNvSpPr>
            <a:spLocks/>
          </p:cNvSpPr>
          <p:nvPr/>
        </p:nvSpPr>
        <p:spPr bwMode="auto">
          <a:xfrm>
            <a:off x="1533076" y="4632566"/>
            <a:ext cx="2636757" cy="1566191"/>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28016"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1:Many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1 contract can involve thousands of contractors</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sp>
        <p:nvSpPr>
          <p:cNvPr id="25" name="TextBox 24">
            <a:extLst>
              <a:ext uri="{FF2B5EF4-FFF2-40B4-BE49-F238E27FC236}">
                <a16:creationId xmlns:a16="http://schemas.microsoft.com/office/drawing/2014/main" id="{684E7181-71F2-4BAC-B15E-8BBEEA11795A}"/>
              </a:ext>
            </a:extLst>
          </p:cNvPr>
          <p:cNvSpPr txBox="1">
            <a:spLocks/>
          </p:cNvSpPr>
          <p:nvPr/>
        </p:nvSpPr>
        <p:spPr>
          <a:xfrm>
            <a:off x="4326997" y="4632566"/>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Competitive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Potential competitive advantage by certifying sooner</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sp>
        <p:nvSpPr>
          <p:cNvPr id="26" name="TextBox 25">
            <a:extLst>
              <a:ext uri="{FF2B5EF4-FFF2-40B4-BE49-F238E27FC236}">
                <a16:creationId xmlns:a16="http://schemas.microsoft.com/office/drawing/2014/main" id="{7D1A5C42-FAE0-43F4-ABC0-2DF2DBBF2952}"/>
              </a:ext>
            </a:extLst>
          </p:cNvPr>
          <p:cNvSpPr txBox="1">
            <a:spLocks/>
          </p:cNvSpPr>
          <p:nvPr/>
        </p:nvSpPr>
        <p:spPr>
          <a:xfrm>
            <a:off x="7120918" y="4632566"/>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Risk Avoidance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Cost and impact of cybersecurity steadily increasing</a:t>
            </a:r>
          </a:p>
        </p:txBody>
      </p:sp>
      <p:grpSp>
        <p:nvGrpSpPr>
          <p:cNvPr id="27" name="Group 26">
            <a:extLst>
              <a:ext uri="{FF2B5EF4-FFF2-40B4-BE49-F238E27FC236}">
                <a16:creationId xmlns:a16="http://schemas.microsoft.com/office/drawing/2014/main" id="{C9DC4CBA-B7F3-42CD-9F7C-2FB801396443}"/>
              </a:ext>
              <a:ext uri="{C183D7F6-B498-43B3-948B-1728B52AA6E4}">
                <adec:decorative xmlns:adec="http://schemas.microsoft.com/office/drawing/2017/decorative" val="1"/>
              </a:ext>
            </a:extLst>
          </p:cNvPr>
          <p:cNvGrpSpPr/>
          <p:nvPr/>
        </p:nvGrpSpPr>
        <p:grpSpPr>
          <a:xfrm>
            <a:off x="1533076" y="4632566"/>
            <a:ext cx="8224599" cy="0"/>
            <a:chOff x="596006" y="3436678"/>
            <a:chExt cx="8224599" cy="0"/>
          </a:xfrm>
        </p:grpSpPr>
        <p:cxnSp>
          <p:nvCxnSpPr>
            <p:cNvPr id="28" name="Straight Connector 27">
              <a:extLst>
                <a:ext uri="{FF2B5EF4-FFF2-40B4-BE49-F238E27FC236}">
                  <a16:creationId xmlns:a16="http://schemas.microsoft.com/office/drawing/2014/main" id="{62CDD20E-2730-42A0-AFE1-F46B99281751}"/>
                </a:ext>
              </a:extLst>
            </p:cNvPr>
            <p:cNvCxnSpPr>
              <a:cxnSpLocks/>
            </p:cNvCxnSpPr>
            <p:nvPr/>
          </p:nvCxnSpPr>
          <p:spPr>
            <a:xfrm>
              <a:off x="3389927"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72A0B44-BF07-4DD3-B08E-508561D3481B}"/>
                </a:ext>
              </a:extLst>
            </p:cNvPr>
            <p:cNvCxnSpPr>
              <a:cxnSpLocks/>
            </p:cNvCxnSpPr>
            <p:nvPr/>
          </p:nvCxnSpPr>
          <p:spPr>
            <a:xfrm>
              <a:off x="6183848"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556B79A-F47E-408A-8F2D-0C5C6891CFA8}"/>
                </a:ext>
              </a:extLst>
            </p:cNvPr>
            <p:cNvCxnSpPr>
              <a:cxnSpLocks/>
            </p:cNvCxnSpPr>
            <p:nvPr/>
          </p:nvCxnSpPr>
          <p:spPr>
            <a:xfrm>
              <a:off x="596006"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1" name="Picture 2" descr="See the source image">
            <a:extLst>
              <a:ext uri="{FF2B5EF4-FFF2-40B4-BE49-F238E27FC236}">
                <a16:creationId xmlns:a16="http://schemas.microsoft.com/office/drawing/2014/main" id="{13CF9556-B30E-4522-8A5A-7CB339F691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14939" y="3443277"/>
            <a:ext cx="860871" cy="86087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maintain performance graphic">
            <a:extLst>
              <a:ext uri="{FF2B5EF4-FFF2-40B4-BE49-F238E27FC236}">
                <a16:creationId xmlns:a16="http://schemas.microsoft.com/office/drawing/2014/main" id="{4C623696-B7AD-4FA5-953C-C114F9C12C60}"/>
              </a:ext>
            </a:extLst>
          </p:cNvPr>
          <p:cNvPicPr>
            <a:picLocks noChangeAspect="1"/>
          </p:cNvPicPr>
          <p:nvPr/>
        </p:nvPicPr>
        <p:blipFill>
          <a:blip r:embed="rId9">
            <a:duotone>
              <a:prstClr val="black"/>
              <a:srgbClr val="FF0000">
                <a:tint val="45000"/>
                <a:satMod val="400000"/>
              </a:srgbClr>
            </a:duotone>
          </a:blip>
          <a:stretch>
            <a:fillRect/>
          </a:stretch>
        </p:blipFill>
        <p:spPr>
          <a:xfrm>
            <a:off x="8087297" y="3565141"/>
            <a:ext cx="703998" cy="617141"/>
          </a:xfrm>
          <a:prstGeom prst="rect">
            <a:avLst/>
          </a:prstGeom>
        </p:spPr>
      </p:pic>
      <p:pic>
        <p:nvPicPr>
          <p:cNvPr id="38" name="Picture 37" descr="A close up of a logo&#10;&#10;Description generated with high confidence">
            <a:extLst>
              <a:ext uri="{FF2B5EF4-FFF2-40B4-BE49-F238E27FC236}">
                <a16:creationId xmlns:a16="http://schemas.microsoft.com/office/drawing/2014/main" id="{18837CEC-9FC6-4F18-AEAC-F8EAC11CD74C}"/>
              </a:ext>
            </a:extLst>
          </p:cNvPr>
          <p:cNvPicPr>
            <a:picLocks noChangeAspect="1"/>
          </p:cNvPicPr>
          <p:nvPr/>
        </p:nvPicPr>
        <p:blipFill>
          <a:blip r:embed="rId10">
            <a:duotone>
              <a:schemeClr val="accent1">
                <a:shade val="45000"/>
                <a:satMod val="135000"/>
              </a:schemeClr>
              <a:prstClr val="white"/>
            </a:duotone>
          </a:blip>
          <a:stretch>
            <a:fillRect/>
          </a:stretch>
        </p:blipFill>
        <p:spPr>
          <a:xfrm rot="16200000">
            <a:off x="2399324" y="3471647"/>
            <a:ext cx="804128" cy="804128"/>
          </a:xfrm>
          <a:prstGeom prst="rect">
            <a:avLst/>
          </a:prstGeom>
        </p:spPr>
      </p:pic>
    </p:spTree>
    <p:extLst>
      <p:ext uri="{BB962C8B-B14F-4D97-AF65-F5344CB8AC3E}">
        <p14:creationId xmlns:p14="http://schemas.microsoft.com/office/powerpoint/2010/main" val="13818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Summary</a:t>
            </a:r>
          </a:p>
        </p:txBody>
      </p:sp>
      <p:sp>
        <p:nvSpPr>
          <p:cNvPr id="25" name="Content Placeholder 4">
            <a:extLst>
              <a:ext uri="{FF2B5EF4-FFF2-40B4-BE49-F238E27FC236}">
                <a16:creationId xmlns:a16="http://schemas.microsoft.com/office/drawing/2014/main" id="{CAA7B3E1-1BA7-40E7-BBF3-53712385F1AB}"/>
              </a:ext>
            </a:extLst>
          </p:cNvPr>
          <p:cNvSpPr txBox="1">
            <a:spLocks/>
          </p:cNvSpPr>
          <p:nvPr/>
        </p:nvSpPr>
        <p:spPr>
          <a:xfrm>
            <a:off x="426424" y="1560000"/>
            <a:ext cx="4728380" cy="520757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a:t>CMMC is the DoD’s new cybersecurity requirement</a:t>
            </a:r>
          </a:p>
          <a:p>
            <a:pPr marL="509804" lvl="1" indent="-285750">
              <a:buFont typeface="Arial" panose="020B0604020202020204" pitchFamily="34" charset="0"/>
              <a:buChar char="•"/>
            </a:pPr>
            <a:r>
              <a:rPr lang="en-US" sz="1200"/>
              <a:t>Expected to expand across the Federal government</a:t>
            </a:r>
          </a:p>
          <a:p>
            <a:pPr marL="509804" lvl="1" indent="-285750">
              <a:buFont typeface="Arial" panose="020B0604020202020204" pitchFamily="34" charset="0"/>
              <a:buChar char="•"/>
            </a:pPr>
            <a:r>
              <a:rPr lang="en-US" sz="1200"/>
              <a:t>Even if it’s not always explicitly “CMMC”, </a:t>
            </a:r>
            <a:r>
              <a:rPr lang="en-US" sz="1200" b="1" i="1"/>
              <a:t>cybersecurity</a:t>
            </a:r>
            <a:r>
              <a:rPr lang="en-US" sz="1200"/>
              <a:t> </a:t>
            </a:r>
            <a:r>
              <a:rPr lang="en-US" sz="1200" b="1" i="1"/>
              <a:t>maturity </a:t>
            </a:r>
            <a:r>
              <a:rPr lang="en-US" sz="1200"/>
              <a:t>is and will continue to grow in importance</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It’s not a “checkbox”</a:t>
            </a:r>
          </a:p>
          <a:p>
            <a:pPr marL="509804" lvl="1" indent="-285750">
              <a:buFont typeface="Arial" panose="020B0604020202020204" pitchFamily="34" charset="0"/>
              <a:buChar char="•"/>
            </a:pPr>
            <a:r>
              <a:rPr lang="en-US" sz="1200"/>
              <a:t>Don’t treat this as a formality that once they click the checkbox they can stop worrying about it</a:t>
            </a:r>
          </a:p>
          <a:p>
            <a:pPr marL="509804" lvl="1" indent="-285750">
              <a:buFont typeface="Arial" panose="020B0604020202020204" pitchFamily="34" charset="0"/>
              <a:buChar char="•"/>
            </a:pPr>
            <a:r>
              <a:rPr lang="en-US" sz="1200"/>
              <a:t>Requires re-certification every 3 years</a:t>
            </a:r>
          </a:p>
          <a:p>
            <a:pPr marL="509804" lvl="1" indent="-285750">
              <a:buFont typeface="Arial" panose="020B0604020202020204" pitchFamily="34" charset="0"/>
              <a:buChar char="•"/>
            </a:pPr>
            <a:r>
              <a:rPr lang="en-US" sz="1200"/>
              <a:t>True cybersecurity maturity requires </a:t>
            </a:r>
            <a:r>
              <a:rPr lang="en-US" sz="1200" b="1"/>
              <a:t>continuous</a:t>
            </a:r>
            <a:r>
              <a:rPr lang="en-US" sz="1200"/>
              <a:t> effort</a:t>
            </a:r>
          </a:p>
          <a:p>
            <a:pPr marL="509804" lvl="1" indent="-285750">
              <a:buFont typeface="Arial" panose="020B0604020202020204" pitchFamily="34" charset="0"/>
              <a:buChar char="•"/>
            </a:pPr>
            <a:r>
              <a:rPr lang="en-US" sz="1200"/>
              <a:t>Companies will ideally treat this as a critical aspect of business operations</a:t>
            </a:r>
          </a:p>
          <a:p>
            <a:pPr marL="509804" lvl="1" indent="-285750">
              <a:buFont typeface="Arial" panose="020B0604020202020204" pitchFamily="34" charset="0"/>
              <a:buChar char="•"/>
            </a:pPr>
            <a:r>
              <a:rPr lang="en-US" sz="1200"/>
              <a:t>Any real or perceived “added costs” for meeting CMMC should be thought of as part of the cost of doing business with the government; should accept this and find ways to effectively manage it</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Expands beyond NIST 800-171</a:t>
            </a:r>
          </a:p>
          <a:p>
            <a:pPr marL="509804" lvl="1" indent="-285750">
              <a:buFont typeface="Arial" panose="020B0604020202020204" pitchFamily="34" charset="0"/>
              <a:buChar char="•"/>
            </a:pPr>
            <a:r>
              <a:rPr lang="en-US" sz="1200"/>
              <a:t>800-171 has 110 controls</a:t>
            </a:r>
          </a:p>
          <a:p>
            <a:pPr marL="509804" lvl="1" indent="-285750">
              <a:buFont typeface="Arial" panose="020B0604020202020204" pitchFamily="34" charset="0"/>
              <a:buChar char="•"/>
            </a:pPr>
            <a:r>
              <a:rPr lang="en-US" sz="1200"/>
              <a:t>CMMC Level 3 has 130 controls</a:t>
            </a:r>
          </a:p>
          <a:p>
            <a:pPr marL="509804" lvl="1" indent="-285750">
              <a:buFont typeface="Arial" panose="020B0604020202020204" pitchFamily="34" charset="0"/>
              <a:buChar char="•"/>
            </a:pPr>
            <a:r>
              <a:rPr lang="en-US" sz="1200"/>
              <a:t>CMMC Level 4 has 156 controls</a:t>
            </a:r>
          </a:p>
          <a:p>
            <a:pPr marL="509804" lvl="1" indent="-285750">
              <a:buFont typeface="Arial" panose="020B0604020202020204" pitchFamily="34" charset="0"/>
              <a:buChar char="•"/>
            </a:pPr>
            <a:r>
              <a:rPr lang="en-US" sz="1200"/>
              <a:t>CMMC Level 5 has 171 controls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Rolling out over the next 5 years</a:t>
            </a:r>
          </a:p>
          <a:p>
            <a:pPr marL="509804" lvl="1" indent="-285750">
              <a:buFont typeface="Arial" panose="020B0604020202020204" pitchFamily="34" charset="0"/>
              <a:buChar char="•"/>
            </a:pPr>
            <a:r>
              <a:rPr lang="en-US" sz="1200"/>
              <a:t>Pathfinder and pilot contracts in CY21</a:t>
            </a:r>
          </a:p>
          <a:p>
            <a:pPr marL="509804" lvl="1" indent="-285750">
              <a:buFont typeface="Arial" panose="020B0604020202020204" pitchFamily="34" charset="0"/>
              <a:buChar char="•"/>
            </a:pPr>
            <a:r>
              <a:rPr lang="en-US" sz="1200"/>
              <a:t>CY22, new contracts start to include CMMC</a:t>
            </a:r>
          </a:p>
          <a:p>
            <a:pPr marL="509804" lvl="1" indent="-285750">
              <a:buFont typeface="Arial" panose="020B0604020202020204" pitchFamily="34" charset="0"/>
              <a:buChar char="•"/>
            </a:pPr>
            <a:r>
              <a:rPr lang="en-US" sz="1200"/>
              <a:t>All contracts expected to include CMMC by CY25</a:t>
            </a:r>
          </a:p>
          <a:p>
            <a:pPr marL="509804" lvl="1" indent="-285750">
              <a:buFont typeface="Arial" panose="020B0604020202020204" pitchFamily="34" charset="0"/>
              <a:buChar char="•"/>
            </a:pPr>
            <a:r>
              <a:rPr lang="en-US" sz="1200" b="1"/>
              <a:t>Should not wait</a:t>
            </a:r>
            <a:r>
              <a:rPr lang="en-US" sz="1200"/>
              <a:t> for a contract to include CMMC – be proactive both for CMMC and for cybersecurity maturity in general</a:t>
            </a:r>
            <a:endParaRPr lang="en-US" sz="1200" b="1"/>
          </a:p>
        </p:txBody>
      </p:sp>
      <p:sp>
        <p:nvSpPr>
          <p:cNvPr id="4" name="Content Placeholder 4">
            <a:extLst>
              <a:ext uri="{FF2B5EF4-FFF2-40B4-BE49-F238E27FC236}">
                <a16:creationId xmlns:a16="http://schemas.microsoft.com/office/drawing/2014/main" id="{1AECF36B-7561-46A6-92CF-E859E0EA008E}"/>
              </a:ext>
            </a:extLst>
          </p:cNvPr>
          <p:cNvSpPr txBox="1">
            <a:spLocks/>
          </p:cNvSpPr>
          <p:nvPr/>
        </p:nvSpPr>
        <p:spPr>
          <a:xfrm>
            <a:off x="6471624" y="1545407"/>
            <a:ext cx="4103243" cy="4930581"/>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a:t>Applies to all contractors that want to do business against a DoD contract (as those contracts start to include CMMC)</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CMMC has 5 levels of maturity</a:t>
            </a:r>
          </a:p>
          <a:p>
            <a:pPr marL="509804" lvl="1" indent="-285750">
              <a:buFont typeface="Arial" panose="020B0604020202020204" pitchFamily="34" charset="0"/>
              <a:buChar char="•"/>
            </a:pPr>
            <a:r>
              <a:rPr lang="en-US" sz="1200"/>
              <a:t>Most DIBs will be Level 1</a:t>
            </a:r>
          </a:p>
          <a:p>
            <a:pPr marL="509804" lvl="1" indent="-285750">
              <a:buFont typeface="Arial" panose="020B0604020202020204" pitchFamily="34" charset="0"/>
              <a:buChar char="•"/>
            </a:pPr>
            <a:r>
              <a:rPr lang="en-US" sz="1200"/>
              <a:t>DIBs that handle CUI or ITAR data will be at least Level 3</a:t>
            </a:r>
          </a:p>
          <a:p>
            <a:pPr marL="509804" lvl="1" indent="-285750">
              <a:buFont typeface="Arial" panose="020B0604020202020204" pitchFamily="34" charset="0"/>
              <a:buChar char="•"/>
            </a:pPr>
            <a:r>
              <a:rPr lang="en-US" sz="1200"/>
              <a:t>Very small segment of companies will be Level 4 or 5 – reserved for the most sensitive of scenarios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Requirements “flow down” throughout the supply chain</a:t>
            </a:r>
          </a:p>
          <a:p>
            <a:pPr marL="509804" lvl="1" indent="-285750">
              <a:buFont typeface="Arial" panose="020B0604020202020204" pitchFamily="34" charset="0"/>
              <a:buChar char="•"/>
            </a:pPr>
            <a:r>
              <a:rPr lang="en-US" sz="1200"/>
              <a:t>Subs will learn from their Primes what a contract requirements</a:t>
            </a:r>
            <a:endParaRPr lang="en-US" sz="1012"/>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b="1"/>
              <a:t>Partners</a:t>
            </a:r>
            <a:r>
              <a:rPr lang="en-US" sz="1600"/>
              <a:t> play a critical role in helping contractors become and </a:t>
            </a:r>
            <a:r>
              <a:rPr lang="en-US" sz="1600" i="1"/>
              <a:t>stay</a:t>
            </a:r>
            <a:r>
              <a:rPr lang="en-US" sz="1600"/>
              <a:t> compliant</a:t>
            </a:r>
          </a:p>
          <a:p>
            <a:pPr marL="509804" lvl="1" indent="-285750">
              <a:buFont typeface="Arial" panose="020B0604020202020204" pitchFamily="34" charset="0"/>
              <a:buChar char="•"/>
            </a:pPr>
            <a:r>
              <a:rPr lang="en-US" sz="1200"/>
              <a:t>Especially smaller DIBs may lack inhouse skills/resources to meet CMMC</a:t>
            </a:r>
          </a:p>
          <a:p>
            <a:pPr marL="509804" lvl="1" indent="-285750">
              <a:buFont typeface="Arial" panose="020B0604020202020204" pitchFamily="34" charset="0"/>
              <a:buChar char="•"/>
            </a:pPr>
            <a:r>
              <a:rPr lang="en-US" sz="1200"/>
              <a:t>More cost-effective to bring in a partner than trying to hire</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DoD today – expanding to areas of the federal government</a:t>
            </a:r>
          </a:p>
        </p:txBody>
      </p:sp>
      <p:sp>
        <p:nvSpPr>
          <p:cNvPr id="6" name="Content Placeholder 4">
            <a:extLst>
              <a:ext uri="{FF2B5EF4-FFF2-40B4-BE49-F238E27FC236}">
                <a16:creationId xmlns:a16="http://schemas.microsoft.com/office/drawing/2014/main" id="{FEB5C45E-4C63-48FE-90CB-A9F5CE117B1E}"/>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1620510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Terms</a:t>
            </a:r>
          </a:p>
        </p:txBody>
      </p:sp>
      <p:graphicFrame>
        <p:nvGraphicFramePr>
          <p:cNvPr id="2" name="Table 2">
            <a:extLst>
              <a:ext uri="{FF2B5EF4-FFF2-40B4-BE49-F238E27FC236}">
                <a16:creationId xmlns:a16="http://schemas.microsoft.com/office/drawing/2014/main" id="{92008C0C-B8C5-455A-B4FE-E01FC419A1DA}"/>
              </a:ext>
            </a:extLst>
          </p:cNvPr>
          <p:cNvGraphicFramePr>
            <a:graphicFrameLocks noGrp="1"/>
          </p:cNvGraphicFramePr>
          <p:nvPr>
            <p:extLst>
              <p:ext uri="{D42A27DB-BD31-4B8C-83A1-F6EECF244321}">
                <p14:modId xmlns:p14="http://schemas.microsoft.com/office/powerpoint/2010/main" val="1647538448"/>
              </p:ext>
            </p:extLst>
          </p:nvPr>
        </p:nvGraphicFramePr>
        <p:xfrm>
          <a:off x="426424" y="1237877"/>
          <a:ext cx="11336038" cy="4942840"/>
        </p:xfrm>
        <a:graphic>
          <a:graphicData uri="http://schemas.openxmlformats.org/drawingml/2006/table">
            <a:tbl>
              <a:tblPr firstRow="1" bandRow="1">
                <a:tableStyleId>{5C22544A-7EE6-4342-B048-85BDC9FD1C3A}</a:tableStyleId>
              </a:tblPr>
              <a:tblGrid>
                <a:gridCol w="2770975">
                  <a:extLst>
                    <a:ext uri="{9D8B030D-6E8A-4147-A177-3AD203B41FA5}">
                      <a16:colId xmlns:a16="http://schemas.microsoft.com/office/drawing/2014/main" val="2061492440"/>
                    </a:ext>
                  </a:extLst>
                </a:gridCol>
                <a:gridCol w="8565063">
                  <a:extLst>
                    <a:ext uri="{9D8B030D-6E8A-4147-A177-3AD203B41FA5}">
                      <a16:colId xmlns:a16="http://schemas.microsoft.com/office/drawing/2014/main" val="208595159"/>
                    </a:ext>
                  </a:extLst>
                </a:gridCol>
              </a:tblGrid>
              <a:tr h="370840">
                <a:tc>
                  <a:txBody>
                    <a:bodyPr/>
                    <a:lstStyle/>
                    <a:p>
                      <a:r>
                        <a:rPr lang="en-US"/>
                        <a:t>Term</a:t>
                      </a:r>
                    </a:p>
                  </a:txBody>
                  <a:tcPr/>
                </a:tc>
                <a:tc>
                  <a:txBody>
                    <a:bodyPr/>
                    <a:lstStyle/>
                    <a:p>
                      <a:r>
                        <a:rPr lang="en-US"/>
                        <a:t>Notes</a:t>
                      </a:r>
                    </a:p>
                  </a:txBody>
                  <a:tcPr/>
                </a:tc>
                <a:extLst>
                  <a:ext uri="{0D108BD9-81ED-4DB2-BD59-A6C34878D82A}">
                    <a16:rowId xmlns:a16="http://schemas.microsoft.com/office/drawing/2014/main" val="2423910634"/>
                  </a:ext>
                </a:extLst>
              </a:tr>
              <a:tr h="370840">
                <a:tc>
                  <a:txBody>
                    <a:bodyPr/>
                    <a:lstStyle/>
                    <a:p>
                      <a:r>
                        <a:rPr lang="en-US" sz="1200"/>
                        <a:t>NIST</a:t>
                      </a:r>
                    </a:p>
                  </a:txBody>
                  <a:tcPr/>
                </a:tc>
                <a:tc>
                  <a:txBody>
                    <a:bodyPr/>
                    <a:lstStyle/>
                    <a:p>
                      <a:r>
                        <a:rPr lang="en-US" sz="1200"/>
                        <a:t>National Institute of Standards and Technology. Part of the US Dept of Commerce. Has a broad set of responsibilities. In our case, they authored cybersecurity requirements under NIST SP 800-171.</a:t>
                      </a:r>
                    </a:p>
                  </a:txBody>
                  <a:tcPr/>
                </a:tc>
                <a:extLst>
                  <a:ext uri="{0D108BD9-81ED-4DB2-BD59-A6C34878D82A}">
                    <a16:rowId xmlns:a16="http://schemas.microsoft.com/office/drawing/2014/main" val="901363331"/>
                  </a:ext>
                </a:extLst>
              </a:tr>
              <a:tr h="370840">
                <a:tc>
                  <a:txBody>
                    <a:bodyPr/>
                    <a:lstStyle/>
                    <a:p>
                      <a:r>
                        <a:rPr lang="en-US" sz="1200"/>
                        <a:t>NIST SP 800-171</a:t>
                      </a:r>
                    </a:p>
                  </a:txBody>
                  <a:tcPr/>
                </a:tc>
                <a:tc>
                  <a:txBody>
                    <a:bodyPr/>
                    <a:lstStyle/>
                    <a:p>
                      <a:r>
                        <a:rPr lang="en-US" sz="1200"/>
                        <a:t>NIST special publication “Protecting Controlled Unclassified Information in Nonfederal Systems and Organizations”. Includes cybersecurity controls that DIBs are expected to meet as part of safely handling sensitive government information.</a:t>
                      </a:r>
                    </a:p>
                    <a:p>
                      <a:r>
                        <a:rPr lang="en-US" sz="1200">
                          <a:hlinkClick r:id="rId3"/>
                        </a:rPr>
                        <a:t>https://csrc.nist.gov/publications/detail/sp/800-171/rev-2/final</a:t>
                      </a:r>
                      <a:endParaRPr lang="en-US" sz="1200"/>
                    </a:p>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Typically referred to as “NIST 800-171” or “800-171” depending upon the context of a discussion.</a:t>
                      </a:r>
                    </a:p>
                  </a:txBody>
                  <a:tcPr/>
                </a:tc>
                <a:extLst>
                  <a:ext uri="{0D108BD9-81ED-4DB2-BD59-A6C34878D82A}">
                    <a16:rowId xmlns:a16="http://schemas.microsoft.com/office/drawing/2014/main" val="3347541708"/>
                  </a:ext>
                </a:extLst>
              </a:tr>
              <a:tr h="370840">
                <a:tc>
                  <a:txBody>
                    <a:bodyPr/>
                    <a:lstStyle/>
                    <a:p>
                      <a:r>
                        <a:rPr lang="en-US" sz="1200"/>
                        <a:t>SPRS</a:t>
                      </a:r>
                    </a:p>
                  </a:txBody>
                  <a:tcPr/>
                </a:tc>
                <a:tc>
                  <a:txBody>
                    <a:bodyPr/>
                    <a:lstStyle/>
                    <a:p>
                      <a:r>
                        <a:rPr lang="en-US" sz="1200"/>
                        <a:t>Supplier Performance Risk System (</a:t>
                      </a:r>
                      <a:r>
                        <a:rPr lang="en-US" sz="1200">
                          <a:hlinkClick r:id="rId4"/>
                        </a:rPr>
                        <a:t>https://www.sprs.csd.disa.mil/</a:t>
                      </a:r>
                      <a:r>
                        <a:rPr lang="en-US" sz="1200"/>
                        <a:t>)</a:t>
                      </a:r>
                    </a:p>
                    <a:p>
                      <a:r>
                        <a:rPr lang="en-US" sz="1200"/>
                        <a:t>DoD system to store assessment scores/information for DIB contractors</a:t>
                      </a:r>
                    </a:p>
                    <a:p>
                      <a:r>
                        <a:rPr lang="en-US" sz="1200"/>
                        <a:t>Recent DFAR 7012 revision requires all DIBs to record scores in SPRS as part of bidding on a contract (they do </a:t>
                      </a:r>
                      <a:r>
                        <a:rPr lang="en-US" sz="1200" b="1"/>
                        <a:t>not</a:t>
                      </a:r>
                      <a:r>
                        <a:rPr lang="en-US" sz="1200" b="0"/>
                        <a:t> need to meet a specific score… just need to have one registered)</a:t>
                      </a:r>
                      <a:endParaRPr lang="en-US" sz="1200"/>
                    </a:p>
                  </a:txBody>
                  <a:tcPr/>
                </a:tc>
                <a:extLst>
                  <a:ext uri="{0D108BD9-81ED-4DB2-BD59-A6C34878D82A}">
                    <a16:rowId xmlns:a16="http://schemas.microsoft.com/office/drawing/2014/main" val="170743987"/>
                  </a:ext>
                </a:extLst>
              </a:tr>
              <a:tr h="370840">
                <a:tc>
                  <a:txBody>
                    <a:bodyPr/>
                    <a:lstStyle/>
                    <a:p>
                      <a:r>
                        <a:rPr lang="en-US" sz="1200"/>
                        <a:t>DFARS</a:t>
                      </a:r>
                    </a:p>
                  </a:txBody>
                  <a:tcPr/>
                </a:tc>
                <a:tc>
                  <a:txBody>
                    <a:bodyPr/>
                    <a:lstStyle/>
                    <a:p>
                      <a:r>
                        <a:rPr lang="en-US" sz="1200"/>
                        <a:t>Defense Federal Acquisition Regulation Supplement</a:t>
                      </a:r>
                    </a:p>
                    <a:p>
                      <a:r>
                        <a:rPr lang="en-US" sz="1200"/>
                        <a:t>The (FAR Federal Acquisition Regulation) is a set of rules for how the US government procures goods. DFARS is a DoD supplement focused on cybersecurity requirements for its contractors.</a:t>
                      </a:r>
                    </a:p>
                  </a:txBody>
                  <a:tcPr/>
                </a:tc>
                <a:extLst>
                  <a:ext uri="{0D108BD9-81ED-4DB2-BD59-A6C34878D82A}">
                    <a16:rowId xmlns:a16="http://schemas.microsoft.com/office/drawing/2014/main" val="3427308001"/>
                  </a:ext>
                </a:extLst>
              </a:tr>
              <a:tr h="370840">
                <a:tc>
                  <a:txBody>
                    <a:bodyPr/>
                    <a:lstStyle/>
                    <a:p>
                      <a:r>
                        <a:rPr lang="en-US" sz="1200"/>
                        <a:t>DFARS 7012</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Safeguarding Covered Defense Information and Cyber Incident Reporting (</a:t>
                      </a:r>
                      <a:r>
                        <a:rPr lang="en-US" sz="1200">
                          <a:hlinkClick r:id="rId5"/>
                        </a:rPr>
                        <a:t>link</a:t>
                      </a:r>
                      <a:r>
                        <a:rPr lang="en-US" sz="1200"/>
                        <a:t>)</a:t>
                      </a:r>
                    </a:p>
                    <a:p>
                      <a:r>
                        <a:rPr lang="en-US" sz="1200"/>
                        <a:t>DFARS 252.204-7012, more commonly referred to as DFARS 7012 or “7012”.</a:t>
                      </a:r>
                    </a:p>
                    <a:p>
                      <a:r>
                        <a:rPr lang="en-US" sz="1200"/>
                        <a:t>Specific DFARS clause that describes the core requirements around providing adequate security, cyber incident reporting, and other practices needed to provide comprehensive cybersecurity of defense </a:t>
                      </a:r>
                    </a:p>
                  </a:txBody>
                  <a:tcPr/>
                </a:tc>
                <a:extLst>
                  <a:ext uri="{0D108BD9-81ED-4DB2-BD59-A6C34878D82A}">
                    <a16:rowId xmlns:a16="http://schemas.microsoft.com/office/drawing/2014/main" val="1839056195"/>
                  </a:ext>
                </a:extLst>
              </a:tr>
              <a:tr h="370840">
                <a:tc>
                  <a:txBody>
                    <a:bodyPr/>
                    <a:lstStyle/>
                    <a:p>
                      <a:r>
                        <a:rPr lang="en-US" sz="1200"/>
                        <a:t>DFARS Interim Rule for CMMC</a:t>
                      </a:r>
                    </a:p>
                  </a:txBody>
                  <a:tcPr/>
                </a:tc>
                <a:tc>
                  <a:txBody>
                    <a:bodyPr/>
                    <a:lstStyle/>
                    <a:p>
                      <a:r>
                        <a:rPr lang="en-US" sz="1200"/>
                        <a:t>Update to DFARS to implement a DoD assessment methodology and CMMC</a:t>
                      </a:r>
                    </a:p>
                    <a:p>
                      <a:r>
                        <a:rPr lang="en-US" sz="1200">
                          <a:hlinkClick r:id="rId6"/>
                        </a:rPr>
                        <a:t>https://www.federalregister.gov/documents/2020/09/29/2020-21123/defense-federal-acquisition-regulation-supplement-assessing-contractor-implementation-of</a:t>
                      </a:r>
                      <a:endParaRPr lang="en-US" sz="1200"/>
                    </a:p>
                    <a:p>
                      <a:r>
                        <a:rPr lang="en-US" sz="1200"/>
                        <a:t>Effective Nov 30, 2020</a:t>
                      </a:r>
                    </a:p>
                    <a:p>
                      <a:r>
                        <a:rPr lang="en-US" sz="1200"/>
                        <a:t>Besides formally adopting CMMC, this includes a new requirement for DIBs to register assessment scores in SPRS</a:t>
                      </a:r>
                    </a:p>
                  </a:txBody>
                  <a:tcPr/>
                </a:tc>
                <a:extLst>
                  <a:ext uri="{0D108BD9-81ED-4DB2-BD59-A6C34878D82A}">
                    <a16:rowId xmlns:a16="http://schemas.microsoft.com/office/drawing/2014/main" val="3261824439"/>
                  </a:ext>
                </a:extLst>
              </a:tr>
            </a:tbl>
          </a:graphicData>
        </a:graphic>
      </p:graphicFrame>
      <p:sp>
        <p:nvSpPr>
          <p:cNvPr id="5" name="Content Placeholder 4">
            <a:extLst>
              <a:ext uri="{FF2B5EF4-FFF2-40B4-BE49-F238E27FC236}">
                <a16:creationId xmlns:a16="http://schemas.microsoft.com/office/drawing/2014/main" id="{70D61CE4-47AA-4F48-B470-8BECC61A0EFB}"/>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355632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Terms</a:t>
            </a:r>
          </a:p>
        </p:txBody>
      </p:sp>
      <p:graphicFrame>
        <p:nvGraphicFramePr>
          <p:cNvPr id="2" name="Table 2">
            <a:extLst>
              <a:ext uri="{FF2B5EF4-FFF2-40B4-BE49-F238E27FC236}">
                <a16:creationId xmlns:a16="http://schemas.microsoft.com/office/drawing/2014/main" id="{92008C0C-B8C5-455A-B4FE-E01FC419A1DA}"/>
              </a:ext>
            </a:extLst>
          </p:cNvPr>
          <p:cNvGraphicFramePr>
            <a:graphicFrameLocks noGrp="1"/>
          </p:cNvGraphicFramePr>
          <p:nvPr>
            <p:extLst>
              <p:ext uri="{D42A27DB-BD31-4B8C-83A1-F6EECF244321}">
                <p14:modId xmlns:p14="http://schemas.microsoft.com/office/powerpoint/2010/main" val="344425428"/>
              </p:ext>
            </p:extLst>
          </p:nvPr>
        </p:nvGraphicFramePr>
        <p:xfrm>
          <a:off x="426423" y="1237877"/>
          <a:ext cx="11336039" cy="4673600"/>
        </p:xfrm>
        <a:graphic>
          <a:graphicData uri="http://schemas.openxmlformats.org/drawingml/2006/table">
            <a:tbl>
              <a:tblPr firstRow="1" bandRow="1">
                <a:tableStyleId>{5C22544A-7EE6-4342-B048-85BDC9FD1C3A}</a:tableStyleId>
              </a:tblPr>
              <a:tblGrid>
                <a:gridCol w="2770975">
                  <a:extLst>
                    <a:ext uri="{9D8B030D-6E8A-4147-A177-3AD203B41FA5}">
                      <a16:colId xmlns:a16="http://schemas.microsoft.com/office/drawing/2014/main" val="2061492440"/>
                    </a:ext>
                  </a:extLst>
                </a:gridCol>
                <a:gridCol w="8565064">
                  <a:extLst>
                    <a:ext uri="{9D8B030D-6E8A-4147-A177-3AD203B41FA5}">
                      <a16:colId xmlns:a16="http://schemas.microsoft.com/office/drawing/2014/main" val="208595159"/>
                    </a:ext>
                  </a:extLst>
                </a:gridCol>
              </a:tblGrid>
              <a:tr h="370840">
                <a:tc>
                  <a:txBody>
                    <a:bodyPr/>
                    <a:lstStyle/>
                    <a:p>
                      <a:r>
                        <a:rPr lang="en-US"/>
                        <a:t>Term</a:t>
                      </a:r>
                    </a:p>
                  </a:txBody>
                  <a:tcPr/>
                </a:tc>
                <a:tc>
                  <a:txBody>
                    <a:bodyPr/>
                    <a:lstStyle/>
                    <a:p>
                      <a:r>
                        <a:rPr lang="en-US"/>
                        <a:t>Notes</a:t>
                      </a:r>
                    </a:p>
                  </a:txBody>
                  <a:tcPr/>
                </a:tc>
                <a:extLst>
                  <a:ext uri="{0D108BD9-81ED-4DB2-BD59-A6C34878D82A}">
                    <a16:rowId xmlns:a16="http://schemas.microsoft.com/office/drawing/2014/main" val="2423910634"/>
                  </a:ext>
                </a:extLst>
              </a:tr>
              <a:tr h="370840">
                <a:tc>
                  <a:txBody>
                    <a:bodyPr/>
                    <a:lstStyle/>
                    <a:p>
                      <a:r>
                        <a:rPr lang="en-US" sz="1200"/>
                        <a:t>CUI</a:t>
                      </a:r>
                    </a:p>
                  </a:txBody>
                  <a:tcPr/>
                </a:tc>
                <a:tc>
                  <a:txBody>
                    <a:bodyPr/>
                    <a:lstStyle/>
                    <a:p>
                      <a:r>
                        <a:rPr lang="en-US" sz="1200"/>
                        <a:t>Controlled Unclassified Information (</a:t>
                      </a:r>
                      <a:r>
                        <a:rPr lang="en-US" sz="1200">
                          <a:hlinkClick r:id="rId3"/>
                        </a:rPr>
                        <a:t>https://www.dcsa.mil/mc/ctp/cui/</a:t>
                      </a:r>
                      <a:r>
                        <a:rPr lang="en-US" sz="1200"/>
                        <a:t>, </a:t>
                      </a:r>
                      <a:r>
                        <a:rPr lang="en-US" sz="1200">
                          <a:hlinkClick r:id="rId4"/>
                        </a:rPr>
                        <a:t>https://www.dodcui.mil/</a:t>
                      </a:r>
                      <a:r>
                        <a:rPr lang="en-US" sz="1200"/>
                        <a:t>)</a:t>
                      </a:r>
                    </a:p>
                    <a:p>
                      <a:r>
                        <a:rPr lang="en-US" sz="1200"/>
                        <a:t>CUI is government created or owned information that requires safeguarding or dissemination controls consistent with applicable laws, regulations and government wide policies.</a:t>
                      </a:r>
                    </a:p>
                  </a:txBody>
                  <a:tcPr/>
                </a:tc>
                <a:extLst>
                  <a:ext uri="{0D108BD9-81ED-4DB2-BD59-A6C34878D82A}">
                    <a16:rowId xmlns:a16="http://schemas.microsoft.com/office/drawing/2014/main" val="901363331"/>
                  </a:ext>
                </a:extLst>
              </a:tr>
              <a:tr h="370840">
                <a:tc>
                  <a:txBody>
                    <a:bodyPr/>
                    <a:lstStyle/>
                    <a:p>
                      <a:r>
                        <a:rPr lang="en-US" sz="1200"/>
                        <a:t>FCI</a:t>
                      </a:r>
                    </a:p>
                  </a:txBody>
                  <a:tcPr/>
                </a:tc>
                <a:tc>
                  <a:txBody>
                    <a:bodyPr/>
                    <a:lstStyle/>
                    <a:p>
                      <a:r>
                        <a:rPr lang="en-US" sz="1200"/>
                        <a:t>Federal Contract Information: </a:t>
                      </a:r>
                      <a:r>
                        <a:rPr lang="en-US" sz="1200" b="1"/>
                        <a:t>Not</a:t>
                      </a:r>
                      <a:r>
                        <a:rPr lang="en-US" sz="1200" b="0"/>
                        <a:t> intended for public release. It is provided or generated under a government contract to develop or deliver a product or service.</a:t>
                      </a:r>
                      <a:endParaRPr lang="en-US" sz="1200"/>
                    </a:p>
                  </a:txBody>
                  <a:tcPr/>
                </a:tc>
                <a:extLst>
                  <a:ext uri="{0D108BD9-81ED-4DB2-BD59-A6C34878D82A}">
                    <a16:rowId xmlns:a16="http://schemas.microsoft.com/office/drawing/2014/main" val="3347541708"/>
                  </a:ext>
                </a:extLst>
              </a:tr>
              <a:tr h="370840">
                <a:tc>
                  <a:txBody>
                    <a:bodyPr/>
                    <a:lstStyle/>
                    <a:p>
                      <a:r>
                        <a:rPr lang="en-US" sz="1200"/>
                        <a:t>ITAR</a:t>
                      </a:r>
                    </a:p>
                  </a:txBody>
                  <a:tcPr/>
                </a:tc>
                <a:tc>
                  <a:txBody>
                    <a:bodyPr/>
                    <a:lstStyle/>
                    <a:p>
                      <a:r>
                        <a:rPr lang="en-US" sz="1200"/>
                        <a:t>International Trade in Arms Regulations. Regulates the export of defense and military related technologies. Information subject to ITAR are held to a higher level of controls than, for example, CUI.</a:t>
                      </a:r>
                    </a:p>
                  </a:txBody>
                  <a:tcPr/>
                </a:tc>
                <a:extLst>
                  <a:ext uri="{0D108BD9-81ED-4DB2-BD59-A6C34878D82A}">
                    <a16:rowId xmlns:a16="http://schemas.microsoft.com/office/drawing/2014/main" val="170743987"/>
                  </a:ext>
                </a:extLst>
              </a:tr>
              <a:tr h="370840">
                <a:tc>
                  <a:txBody>
                    <a:bodyPr/>
                    <a:lstStyle/>
                    <a:p>
                      <a:r>
                        <a:rPr lang="en-US" sz="1200"/>
                        <a:t>POA&amp;M</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Plan of Action &amp; Milestones. A document that describes tasks needed to meet outstanding compliance requirements. It is relatively common for companies to have open items (which is not a good thing). CMMC does </a:t>
                      </a:r>
                      <a:r>
                        <a:rPr lang="en-US" sz="1200" b="1"/>
                        <a:t>not</a:t>
                      </a:r>
                      <a:r>
                        <a:rPr lang="en-US" sz="1200" b="0"/>
                        <a:t> allow for open items – this is a significant change for companies.</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a:t>POA&amp;M is pronounced “</a:t>
                      </a:r>
                      <a:r>
                        <a:rPr lang="en-US" sz="1200" b="0" err="1"/>
                        <a:t>poe</a:t>
                      </a:r>
                      <a:r>
                        <a:rPr lang="en-US" sz="1200" b="0"/>
                        <a:t>-am”. As in, Edgar Allen </a:t>
                      </a:r>
                      <a:r>
                        <a:rPr lang="en-US" sz="1200" b="1" u="sng"/>
                        <a:t>Poe</a:t>
                      </a:r>
                      <a:r>
                        <a:rPr lang="en-US" sz="1200" b="0"/>
                        <a:t> could say, “I </a:t>
                      </a:r>
                      <a:r>
                        <a:rPr lang="en-US" sz="1200" b="1" u="sng"/>
                        <a:t>am</a:t>
                      </a:r>
                      <a:r>
                        <a:rPr lang="en-US" sz="1200" b="0"/>
                        <a:t> a writer.”</a:t>
                      </a:r>
                      <a:endParaRPr lang="en-US" sz="1200" b="1"/>
                    </a:p>
                  </a:txBody>
                  <a:tcPr/>
                </a:tc>
                <a:extLst>
                  <a:ext uri="{0D108BD9-81ED-4DB2-BD59-A6C34878D82A}">
                    <a16:rowId xmlns:a16="http://schemas.microsoft.com/office/drawing/2014/main" val="1001364387"/>
                  </a:ext>
                </a:extLst>
              </a:tr>
              <a:tr h="370840">
                <a:tc>
                  <a:txBody>
                    <a:bodyPr/>
                    <a:lstStyle/>
                    <a:p>
                      <a:r>
                        <a:rPr lang="en-US" sz="1200"/>
                        <a:t>CMMC AB</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CMMC Accreditation Body (</a:t>
                      </a:r>
                      <a:r>
                        <a:rPr lang="en-US" sz="1200">
                          <a:hlinkClick r:id="rId5"/>
                        </a:rPr>
                        <a:t>https://cmmcab.org/</a:t>
                      </a:r>
                      <a:r>
                        <a:rPr lang="en-US" sz="1200"/>
                        <a:t>). Non-profit, non-government organization contracted by the DoD to implement CMMC via programs to stand up providers, assessors, and trainers.</a:t>
                      </a:r>
                    </a:p>
                  </a:txBody>
                  <a:tcPr/>
                </a:tc>
                <a:extLst>
                  <a:ext uri="{0D108BD9-81ED-4DB2-BD59-A6C34878D82A}">
                    <a16:rowId xmlns:a16="http://schemas.microsoft.com/office/drawing/2014/main" val="3427308001"/>
                  </a:ext>
                </a:extLst>
              </a:tr>
              <a:tr h="370840">
                <a:tc>
                  <a:txBody>
                    <a:bodyPr/>
                    <a:lstStyle/>
                    <a:p>
                      <a:r>
                        <a:rPr lang="en-US" sz="1200"/>
                        <a:t>RPO</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t>Registered Provider Organization. Formal designation awarded by the CMMC AB to organizations that have proven themselves able to provide CMMC advice, consulting, and recommendations.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a:t>All partners in this campaign are RPOs or are in the process of becoming one.</a:t>
                      </a:r>
                    </a:p>
                  </a:txBody>
                  <a:tcPr/>
                </a:tc>
                <a:extLst>
                  <a:ext uri="{0D108BD9-81ED-4DB2-BD59-A6C34878D82A}">
                    <a16:rowId xmlns:a16="http://schemas.microsoft.com/office/drawing/2014/main" val="1839056195"/>
                  </a:ext>
                </a:extLst>
              </a:tr>
              <a:tr h="370840">
                <a:tc>
                  <a:txBody>
                    <a:bodyPr/>
                    <a:lstStyle/>
                    <a:p>
                      <a:r>
                        <a:rPr lang="en-US" sz="1200"/>
                        <a:t>C3PAO</a:t>
                      </a:r>
                    </a:p>
                  </a:txBody>
                  <a:tcPr/>
                </a:tc>
                <a:tc>
                  <a:txBody>
                    <a:bodyPr/>
                    <a:lstStyle/>
                    <a:p>
                      <a:r>
                        <a:rPr lang="en-US" sz="1200"/>
                        <a:t>Certified Third-party Assessor Organization. Formal designation awarded by the CMMC AB to organizations able to conduct CMMC audits.</a:t>
                      </a:r>
                    </a:p>
                  </a:txBody>
                  <a:tcPr/>
                </a:tc>
                <a:extLst>
                  <a:ext uri="{0D108BD9-81ED-4DB2-BD59-A6C34878D82A}">
                    <a16:rowId xmlns:a16="http://schemas.microsoft.com/office/drawing/2014/main" val="3261824439"/>
                  </a:ext>
                </a:extLst>
              </a:tr>
              <a:tr h="370840">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820150472"/>
                  </a:ext>
                </a:extLst>
              </a:tr>
            </a:tbl>
          </a:graphicData>
        </a:graphic>
      </p:graphicFrame>
      <p:sp>
        <p:nvSpPr>
          <p:cNvPr id="5" name="Content Placeholder 4">
            <a:extLst>
              <a:ext uri="{FF2B5EF4-FFF2-40B4-BE49-F238E27FC236}">
                <a16:creationId xmlns:a16="http://schemas.microsoft.com/office/drawing/2014/main" id="{83E72A09-2692-45E2-88DB-8F5C60E82C5F}"/>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135804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A88603-3625-4494-9923-9C15B4531257}"/>
              </a:ext>
            </a:extLst>
          </p:cNvPr>
          <p:cNvSpPr>
            <a:spLocks noGrp="1"/>
          </p:cNvSpPr>
          <p:nvPr>
            <p:ph type="title"/>
          </p:nvPr>
        </p:nvSpPr>
        <p:spPr>
          <a:xfrm>
            <a:off x="269241" y="2084174"/>
            <a:ext cx="11653523" cy="1164343"/>
          </a:xfrm>
        </p:spPr>
        <p:txBody>
          <a:bodyPr/>
          <a:lstStyle/>
          <a:p>
            <a:pPr defTabSz="913930"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Campaign Execution</a:t>
            </a:r>
          </a:p>
        </p:txBody>
      </p:sp>
      <p:sp>
        <p:nvSpPr>
          <p:cNvPr id="3" name="Content Placeholder 4">
            <a:extLst>
              <a:ext uri="{FF2B5EF4-FFF2-40B4-BE49-F238E27FC236}">
                <a16:creationId xmlns:a16="http://schemas.microsoft.com/office/drawing/2014/main" id="{F72B5AEE-44FF-4A69-883C-F4166C29E473}"/>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188618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Mortgage with solid fill">
            <a:extLst>
              <a:ext uri="{FF2B5EF4-FFF2-40B4-BE49-F238E27FC236}">
                <a16:creationId xmlns:a16="http://schemas.microsoft.com/office/drawing/2014/main" id="{59687DA2-7F33-464D-956F-4E337064AC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0228" y="1248504"/>
            <a:ext cx="914400" cy="914400"/>
          </a:xfrm>
          <a:prstGeom prst="rect">
            <a:avLst/>
          </a:prstGeom>
        </p:spPr>
      </p:pic>
      <p:pic>
        <p:nvPicPr>
          <p:cNvPr id="6" name="Graphic 5" descr="Money with solid fill">
            <a:extLst>
              <a:ext uri="{FF2B5EF4-FFF2-40B4-BE49-F238E27FC236}">
                <a16:creationId xmlns:a16="http://schemas.microsoft.com/office/drawing/2014/main" id="{89D75BBA-3D0A-4705-AAA1-76E81D8DB3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228" y="2246361"/>
            <a:ext cx="914400" cy="914400"/>
          </a:xfrm>
          <a:prstGeom prst="rect">
            <a:avLst/>
          </a:prstGeom>
        </p:spPr>
      </p:pic>
      <p:pic>
        <p:nvPicPr>
          <p:cNvPr id="10" name="Graphic 9" descr="Cloud with solid fill">
            <a:extLst>
              <a:ext uri="{FF2B5EF4-FFF2-40B4-BE49-F238E27FC236}">
                <a16:creationId xmlns:a16="http://schemas.microsoft.com/office/drawing/2014/main" id="{8F4150C9-0B00-4A88-AC6E-0D73CBD4865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0228" y="4550505"/>
            <a:ext cx="914400" cy="914400"/>
          </a:xfrm>
          <a:prstGeom prst="rect">
            <a:avLst/>
          </a:prstGeom>
        </p:spPr>
      </p:pic>
      <p:pic>
        <p:nvPicPr>
          <p:cNvPr id="12" name="Graphic 11" descr="Sprouting Seed with solid fill">
            <a:extLst>
              <a:ext uri="{FF2B5EF4-FFF2-40B4-BE49-F238E27FC236}">
                <a16:creationId xmlns:a16="http://schemas.microsoft.com/office/drawing/2014/main" id="{336AA6B5-AB00-4824-BE88-C2C82F274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0228" y="3265704"/>
            <a:ext cx="914400" cy="914400"/>
          </a:xfrm>
          <a:prstGeom prst="rect">
            <a:avLst/>
          </a:prstGeom>
        </p:spPr>
      </p:pic>
      <p:sp>
        <p:nvSpPr>
          <p:cNvPr id="13" name="TextBox 12">
            <a:extLst>
              <a:ext uri="{FF2B5EF4-FFF2-40B4-BE49-F238E27FC236}">
                <a16:creationId xmlns:a16="http://schemas.microsoft.com/office/drawing/2014/main" id="{690B197F-31BA-4AAE-BDA8-A8FF1D08B67F}"/>
              </a:ext>
            </a:extLst>
          </p:cNvPr>
          <p:cNvSpPr txBox="1"/>
          <p:nvPr/>
        </p:nvSpPr>
        <p:spPr>
          <a:xfrm>
            <a:off x="2119085" y="1491618"/>
            <a:ext cx="408319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Calibri" panose="020F0502020204030204"/>
                <a:ea typeface="+mn-ea"/>
                <a:cs typeface="+mn-cs"/>
              </a:rPr>
              <a:t>Lead to Opportunity Ratio :</a:t>
            </a:r>
            <a:r>
              <a:rPr kumimoji="0" lang="en-US" b="1" i="0" u="none" strike="noStrike" kern="1200" cap="none" spc="0" normalizeH="0" baseline="0" noProof="0">
                <a:ln>
                  <a:noFill/>
                </a:ln>
                <a:effectLst/>
                <a:uLnTx/>
                <a:uFillTx/>
                <a:latin typeface="Calibri" panose="020F0502020204030204"/>
                <a:ea typeface="+mn-ea"/>
                <a:cs typeface="+mn-cs"/>
              </a:rPr>
              <a:t> 13.6%*</a:t>
            </a:r>
          </a:p>
        </p:txBody>
      </p:sp>
      <p:sp>
        <p:nvSpPr>
          <p:cNvPr id="15" name="TextBox 14">
            <a:extLst>
              <a:ext uri="{FF2B5EF4-FFF2-40B4-BE49-F238E27FC236}">
                <a16:creationId xmlns:a16="http://schemas.microsoft.com/office/drawing/2014/main" id="{B06ECE44-5459-4CC1-A198-8B412D79FBB1}"/>
              </a:ext>
            </a:extLst>
          </p:cNvPr>
          <p:cNvSpPr txBox="1"/>
          <p:nvPr/>
        </p:nvSpPr>
        <p:spPr>
          <a:xfrm>
            <a:off x="2119085" y="2527901"/>
            <a:ext cx="424561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Calibri" panose="020F0502020204030204"/>
                <a:ea typeface="+mn-ea"/>
                <a:cs typeface="+mn-cs"/>
              </a:rPr>
              <a:t>Opportunity to Revenue Ratio : </a:t>
            </a:r>
            <a:r>
              <a:rPr kumimoji="0" lang="en-US" b="1" i="0" u="none" strike="noStrike" kern="1200" cap="none" spc="0" normalizeH="0" baseline="0" noProof="0">
                <a:ln>
                  <a:noFill/>
                </a:ln>
                <a:effectLst/>
                <a:uLnTx/>
                <a:uFillTx/>
                <a:latin typeface="Calibri" panose="020F0502020204030204"/>
                <a:ea typeface="+mn-ea"/>
                <a:cs typeface="+mn-cs"/>
              </a:rPr>
              <a:t>60.4%</a:t>
            </a:r>
          </a:p>
        </p:txBody>
      </p:sp>
      <p:sp>
        <p:nvSpPr>
          <p:cNvPr id="16" name="TextBox 15">
            <a:extLst>
              <a:ext uri="{FF2B5EF4-FFF2-40B4-BE49-F238E27FC236}">
                <a16:creationId xmlns:a16="http://schemas.microsoft.com/office/drawing/2014/main" id="{077B8CE7-D31B-446F-BD4E-5E12CAD1B074}"/>
              </a:ext>
            </a:extLst>
          </p:cNvPr>
          <p:cNvSpPr txBox="1"/>
          <p:nvPr/>
        </p:nvSpPr>
        <p:spPr>
          <a:xfrm>
            <a:off x="2119085" y="3687572"/>
            <a:ext cx="43057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Calibri" panose="020F0502020204030204"/>
                <a:ea typeface="+mn-ea"/>
                <a:cs typeface="+mn-cs"/>
              </a:rPr>
              <a:t>Customer Adds : </a:t>
            </a:r>
            <a:r>
              <a:rPr kumimoji="0" lang="en-US" b="1" i="0" u="none" strike="noStrike" kern="1200" cap="none" spc="0" normalizeH="0" baseline="0" noProof="0">
                <a:ln>
                  <a:noFill/>
                </a:ln>
                <a:effectLst/>
                <a:uLnTx/>
                <a:uFillTx/>
                <a:latin typeface="Calibri" panose="020F0502020204030204"/>
                <a:ea typeface="+mn-ea"/>
                <a:cs typeface="+mn-cs"/>
              </a:rPr>
              <a:t>233</a:t>
            </a:r>
            <a:r>
              <a:rPr kumimoji="0" lang="en-US" b="0" i="0" u="none" strike="noStrike" kern="1200" cap="none" spc="0" normalizeH="0" baseline="0" noProof="0">
                <a:ln>
                  <a:noFill/>
                </a:ln>
                <a:effectLst/>
                <a:uLnTx/>
                <a:uFillTx/>
                <a:latin typeface="Calibri" panose="020F0502020204030204"/>
                <a:ea typeface="+mn-ea"/>
                <a:cs typeface="+mn-cs"/>
              </a:rPr>
              <a:t> Azure; </a:t>
            </a:r>
            <a:r>
              <a:rPr kumimoji="0" lang="en-US" b="1" i="0" u="none" strike="noStrike" kern="1200" cap="none" spc="0" normalizeH="0" baseline="0" noProof="0">
                <a:ln>
                  <a:noFill/>
                </a:ln>
                <a:effectLst/>
                <a:uLnTx/>
                <a:uFillTx/>
                <a:latin typeface="Calibri" panose="020F0502020204030204"/>
                <a:ea typeface="+mn-ea"/>
                <a:cs typeface="+mn-cs"/>
              </a:rPr>
              <a:t>83 </a:t>
            </a:r>
            <a:r>
              <a:rPr kumimoji="0" lang="en-US" b="0" i="0" u="none" strike="noStrike" kern="1200" cap="none" spc="0" normalizeH="0" baseline="0" noProof="0">
                <a:ln>
                  <a:noFill/>
                </a:ln>
                <a:effectLst/>
                <a:uLnTx/>
                <a:uFillTx/>
                <a:latin typeface="Calibri" panose="020F0502020204030204"/>
                <a:ea typeface="+mn-ea"/>
                <a:cs typeface="+mn-cs"/>
              </a:rPr>
              <a:t>MW &amp; S </a:t>
            </a:r>
          </a:p>
        </p:txBody>
      </p:sp>
      <p:sp>
        <p:nvSpPr>
          <p:cNvPr id="18" name="TextBox 17">
            <a:extLst>
              <a:ext uri="{FF2B5EF4-FFF2-40B4-BE49-F238E27FC236}">
                <a16:creationId xmlns:a16="http://schemas.microsoft.com/office/drawing/2014/main" id="{4A261520-B05F-457F-8B99-896618BCF1C9}"/>
              </a:ext>
            </a:extLst>
          </p:cNvPr>
          <p:cNvSpPr txBox="1"/>
          <p:nvPr/>
        </p:nvSpPr>
        <p:spPr>
          <a:xfrm>
            <a:off x="7297761" y="2430587"/>
            <a:ext cx="4464702" cy="1963614"/>
          </a:xfrm>
          <a:prstGeom prst="rect">
            <a:avLst/>
          </a:prstGeom>
          <a:no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Objective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DIB customers choose the Microsoft Cloud on their journey to CMMC compliance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Key Result</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At least 2500 DIB companies are generating avg 5K ACR per month in Azure Government (CY21)</a:t>
            </a:r>
          </a:p>
          <a:p>
            <a:pPr marL="0" marR="0" lvl="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D9937A6C-A83D-48D0-A639-CCDF08E80D37}"/>
              </a:ext>
            </a:extLst>
          </p:cNvPr>
          <p:cNvSpPr txBox="1"/>
          <p:nvPr/>
        </p:nvSpPr>
        <p:spPr>
          <a:xfrm>
            <a:off x="2119085" y="4754633"/>
            <a:ext cx="430577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Calibri" panose="020F0502020204030204"/>
                <a:ea typeface="+mn-ea"/>
                <a:cs typeface="+mn-cs"/>
              </a:rPr>
              <a:t>Azure : </a:t>
            </a:r>
            <a:r>
              <a:rPr kumimoji="0" lang="en-US" b="1" i="0" u="none" strike="noStrike" kern="1200" cap="none" spc="0" normalizeH="0" baseline="0" noProof="0">
                <a:ln>
                  <a:noFill/>
                </a:ln>
                <a:effectLst/>
                <a:uLnTx/>
                <a:uFillTx/>
                <a:latin typeface="Calibri" panose="020F0502020204030204"/>
                <a:ea typeface="+mn-ea"/>
                <a:cs typeface="+mn-cs"/>
              </a:rPr>
              <a:t>$7.7m</a:t>
            </a:r>
            <a:r>
              <a:rPr kumimoji="0" lang="en-US" b="0" i="0" u="none" strike="noStrike" kern="1200" cap="none" spc="0" normalizeH="0" baseline="0" noProof="0">
                <a:ln>
                  <a:noFill/>
                </a:ln>
                <a:effectLst/>
                <a:uLnTx/>
                <a:uFillTx/>
                <a:latin typeface="Calibri" panose="020F0502020204030204"/>
                <a:ea typeface="+mn-ea"/>
                <a:cs typeface="+mn-cs"/>
              </a:rPr>
              <a:t>; MW&amp;S : </a:t>
            </a:r>
            <a:r>
              <a:rPr kumimoji="0" lang="en-US" b="1" i="0" u="none" strike="noStrike" kern="1200" cap="none" spc="0" normalizeH="0" baseline="0" noProof="0">
                <a:ln>
                  <a:noFill/>
                </a:ln>
                <a:effectLst/>
                <a:uLnTx/>
                <a:uFillTx/>
                <a:latin typeface="Calibri" panose="020F0502020204030204"/>
                <a:ea typeface="+mn-ea"/>
                <a:cs typeface="+mn-cs"/>
              </a:rPr>
              <a:t>$4.8m</a:t>
            </a:r>
          </a:p>
        </p:txBody>
      </p:sp>
      <p:sp>
        <p:nvSpPr>
          <p:cNvPr id="14" name="Title 3">
            <a:extLst>
              <a:ext uri="{FF2B5EF4-FFF2-40B4-BE49-F238E27FC236}">
                <a16:creationId xmlns:a16="http://schemas.microsoft.com/office/drawing/2014/main" id="{EDA0612F-56D2-48FF-B083-92FAE0EC9610}"/>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Campaign Goals &amp; KPIs</a:t>
            </a:r>
          </a:p>
        </p:txBody>
      </p:sp>
      <p:sp>
        <p:nvSpPr>
          <p:cNvPr id="17" name="Content Placeholder 4">
            <a:extLst>
              <a:ext uri="{FF2B5EF4-FFF2-40B4-BE49-F238E27FC236}">
                <a16:creationId xmlns:a16="http://schemas.microsoft.com/office/drawing/2014/main" id="{2B25FE47-B1F0-4539-9B37-02DA9B996850}"/>
              </a:ext>
            </a:extLst>
          </p:cNvPr>
          <p:cNvSpPr txBox="1">
            <a:spLocks/>
          </p:cNvSpPr>
          <p:nvPr/>
        </p:nvSpPr>
        <p:spPr>
          <a:xfrm>
            <a:off x="426424" y="6276751"/>
            <a:ext cx="4372222" cy="29084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50"/>
              <a:t>* Based upon previous campaigns – hypothesis is higher lead to opportunity ratio in this campaign given CMMC as a compelling event</a:t>
            </a:r>
            <a:endParaRPr lang="en-US" sz="1000"/>
          </a:p>
        </p:txBody>
      </p:sp>
    </p:spTree>
    <p:extLst>
      <p:ext uri="{BB962C8B-B14F-4D97-AF65-F5344CB8AC3E}">
        <p14:creationId xmlns:p14="http://schemas.microsoft.com/office/powerpoint/2010/main" val="1368717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04618DA-9E18-44D3-A676-BA4AFB8DA1E2}"/>
              </a:ext>
            </a:extLst>
          </p:cNvPr>
          <p:cNvPicPr>
            <a:picLocks noChangeAspect="1"/>
          </p:cNvPicPr>
          <p:nvPr/>
        </p:nvPicPr>
        <p:blipFill rotWithShape="1">
          <a:blip r:embed="rId3"/>
          <a:srcRect r="17416"/>
          <a:stretch/>
        </p:blipFill>
        <p:spPr>
          <a:xfrm>
            <a:off x="3414053" y="13179"/>
            <a:ext cx="7446180" cy="6858000"/>
          </a:xfrm>
          <a:prstGeom prst="rect">
            <a:avLst/>
          </a:prstGeom>
        </p:spPr>
      </p:pic>
      <p:sp>
        <p:nvSpPr>
          <p:cNvPr id="40" name="Rectangle 39">
            <a:extLst>
              <a:ext uri="{FF2B5EF4-FFF2-40B4-BE49-F238E27FC236}">
                <a16:creationId xmlns:a16="http://schemas.microsoft.com/office/drawing/2014/main" id="{E72F79C4-73C1-406A-9480-D24CCDFFBA2B}"/>
              </a:ext>
            </a:extLst>
          </p:cNvPr>
          <p:cNvSpPr/>
          <p:nvPr/>
        </p:nvSpPr>
        <p:spPr>
          <a:xfrm>
            <a:off x="5618933" y="135802"/>
            <a:ext cx="3307667" cy="1970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E2399952-C705-40A2-BE29-DEDE02296C27}"/>
              </a:ext>
            </a:extLst>
          </p:cNvPr>
          <p:cNvSpPr txBox="1"/>
          <p:nvPr/>
        </p:nvSpPr>
        <p:spPr>
          <a:xfrm>
            <a:off x="3872066" y="1122362"/>
            <a:ext cx="642783"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647</a:t>
            </a:r>
            <a:endParaRPr kumimoji="0" lang="es-MX"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7D82B08F-ED35-4AD0-B7D9-C86E43EFDC14}"/>
              </a:ext>
            </a:extLst>
          </p:cNvPr>
          <p:cNvSpPr txBox="1"/>
          <p:nvPr/>
        </p:nvSpPr>
        <p:spPr>
          <a:xfrm>
            <a:off x="3960192" y="3386594"/>
            <a:ext cx="64278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1,864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6,607</a:t>
            </a:r>
          </a:p>
        </p:txBody>
      </p:sp>
      <p:sp>
        <p:nvSpPr>
          <p:cNvPr id="21" name="TextBox 20">
            <a:extLst>
              <a:ext uri="{FF2B5EF4-FFF2-40B4-BE49-F238E27FC236}">
                <a16:creationId xmlns:a16="http://schemas.microsoft.com/office/drawing/2014/main" id="{8C2788D1-AAB5-4FDB-9F9E-3B68DC94035C}"/>
              </a:ext>
            </a:extLst>
          </p:cNvPr>
          <p:cNvSpPr txBox="1"/>
          <p:nvPr/>
        </p:nvSpPr>
        <p:spPr>
          <a:xfrm>
            <a:off x="3815054" y="5665485"/>
            <a:ext cx="46653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Calibri" panose="020F0502020204030204"/>
                <a:ea typeface="+mn-ea"/>
                <a:cs typeface="+mn-cs"/>
              </a:rPr>
              <a:t>500</a:t>
            </a:r>
            <a:endParaRPr kumimoji="0" lang="es-MX" sz="120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 name="Picture 21" descr="Logo&#10;&#10;Description automatically generated with low confidence">
            <a:extLst>
              <a:ext uri="{FF2B5EF4-FFF2-40B4-BE49-F238E27FC236}">
                <a16:creationId xmlns:a16="http://schemas.microsoft.com/office/drawing/2014/main" id="{469B76FB-BFF4-4BDC-BEBD-950A05D1DB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09471" y="218401"/>
            <a:ext cx="1012083" cy="360789"/>
          </a:xfrm>
          <a:prstGeom prst="rect">
            <a:avLst/>
          </a:prstGeom>
        </p:spPr>
      </p:pic>
      <p:pic>
        <p:nvPicPr>
          <p:cNvPr id="23" name="Picture 22" descr="Logo&#10;&#10;Description automatically generated with medium confidence">
            <a:extLst>
              <a:ext uri="{FF2B5EF4-FFF2-40B4-BE49-F238E27FC236}">
                <a16:creationId xmlns:a16="http://schemas.microsoft.com/office/drawing/2014/main" id="{24881C03-D206-43AF-A19D-591F2B19C7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6600" y="227597"/>
            <a:ext cx="1566333" cy="281215"/>
          </a:xfrm>
          <a:prstGeom prst="rect">
            <a:avLst/>
          </a:prstGeom>
        </p:spPr>
      </p:pic>
      <p:pic>
        <p:nvPicPr>
          <p:cNvPr id="29" name="Picture 28" descr="Chart, pie chart&#10;&#10;Description automatically generated">
            <a:extLst>
              <a:ext uri="{FF2B5EF4-FFF2-40B4-BE49-F238E27FC236}">
                <a16:creationId xmlns:a16="http://schemas.microsoft.com/office/drawing/2014/main" id="{FF2AC886-F079-4229-8815-A75E6D5B83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0545" y="2519740"/>
            <a:ext cx="3203747" cy="1517564"/>
          </a:xfrm>
          <a:prstGeom prst="rect">
            <a:avLst/>
          </a:prstGeom>
        </p:spPr>
      </p:pic>
      <p:pic>
        <p:nvPicPr>
          <p:cNvPr id="31" name="Picture 30" descr="Chart, pie chart&#10;&#10;Description automatically generated">
            <a:extLst>
              <a:ext uri="{FF2B5EF4-FFF2-40B4-BE49-F238E27FC236}">
                <a16:creationId xmlns:a16="http://schemas.microsoft.com/office/drawing/2014/main" id="{FF31C2CB-B8DB-4878-AC2E-D1AC9C379A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75838" y="550604"/>
            <a:ext cx="3178454" cy="1517564"/>
          </a:xfrm>
          <a:prstGeom prst="rect">
            <a:avLst/>
          </a:prstGeom>
        </p:spPr>
      </p:pic>
      <p:pic>
        <p:nvPicPr>
          <p:cNvPr id="33" name="Picture 32" descr="Chart, pie chart&#10;&#10;Description automatically generated">
            <a:extLst>
              <a:ext uri="{FF2B5EF4-FFF2-40B4-BE49-F238E27FC236}">
                <a16:creationId xmlns:a16="http://schemas.microsoft.com/office/drawing/2014/main" id="{BB385673-61D0-4AD7-8817-1805055B81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7652" y="4919349"/>
            <a:ext cx="3212178" cy="1492272"/>
          </a:xfrm>
          <a:prstGeom prst="rect">
            <a:avLst/>
          </a:prstGeom>
        </p:spPr>
      </p:pic>
      <p:pic>
        <p:nvPicPr>
          <p:cNvPr id="35" name="Picture 34" descr="Logo&#10;&#10;Description automatically generated with medium confidence">
            <a:extLst>
              <a:ext uri="{FF2B5EF4-FFF2-40B4-BE49-F238E27FC236}">
                <a16:creationId xmlns:a16="http://schemas.microsoft.com/office/drawing/2014/main" id="{E4F2271C-63D6-42BE-8976-33B2D78205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4690" y="227598"/>
            <a:ext cx="1566333" cy="281215"/>
          </a:xfrm>
          <a:prstGeom prst="rect">
            <a:avLst/>
          </a:prstGeom>
        </p:spPr>
      </p:pic>
      <p:pic>
        <p:nvPicPr>
          <p:cNvPr id="39" name="Picture 38" descr="Logo&#10;&#10;Description automatically generated with low confidence">
            <a:extLst>
              <a:ext uri="{FF2B5EF4-FFF2-40B4-BE49-F238E27FC236}">
                <a16:creationId xmlns:a16="http://schemas.microsoft.com/office/drawing/2014/main" id="{6C49705E-3A27-45DE-B7B7-F8DD0AFB3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5207" y="183213"/>
            <a:ext cx="1012083" cy="360789"/>
          </a:xfrm>
          <a:prstGeom prst="rect">
            <a:avLst/>
          </a:prstGeom>
        </p:spPr>
      </p:pic>
      <p:pic>
        <p:nvPicPr>
          <p:cNvPr id="44" name="Picture 43" descr="A picture containing text, hitting, screenshot&#10;&#10;Description automatically generated">
            <a:extLst>
              <a:ext uri="{FF2B5EF4-FFF2-40B4-BE49-F238E27FC236}">
                <a16:creationId xmlns:a16="http://schemas.microsoft.com/office/drawing/2014/main" id="{95783263-F742-4AB6-BF2C-C2B1161D7A42}"/>
              </a:ext>
            </a:extLst>
          </p:cNvPr>
          <p:cNvPicPr>
            <a:picLocks noChangeAspect="1"/>
          </p:cNvPicPr>
          <p:nvPr/>
        </p:nvPicPr>
        <p:blipFill>
          <a:blip r:embed="rId9"/>
          <a:stretch>
            <a:fillRect/>
          </a:stretch>
        </p:blipFill>
        <p:spPr>
          <a:xfrm>
            <a:off x="5826729" y="550604"/>
            <a:ext cx="2968588" cy="1538424"/>
          </a:xfrm>
          <a:prstGeom prst="rect">
            <a:avLst/>
          </a:prstGeom>
        </p:spPr>
      </p:pic>
      <p:sp>
        <p:nvSpPr>
          <p:cNvPr id="46" name="Rectangle 45">
            <a:extLst>
              <a:ext uri="{FF2B5EF4-FFF2-40B4-BE49-F238E27FC236}">
                <a16:creationId xmlns:a16="http://schemas.microsoft.com/office/drawing/2014/main" id="{7F938D1C-EA0A-4854-8613-76A3ABC64ED4}"/>
              </a:ext>
            </a:extLst>
          </p:cNvPr>
          <p:cNvSpPr/>
          <p:nvPr/>
        </p:nvSpPr>
        <p:spPr>
          <a:xfrm>
            <a:off x="5698907" y="2379553"/>
            <a:ext cx="3307667" cy="1970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a:extLst>
              <a:ext uri="{FF2B5EF4-FFF2-40B4-BE49-F238E27FC236}">
                <a16:creationId xmlns:a16="http://schemas.microsoft.com/office/drawing/2014/main" id="{29396E96-8C77-4AF6-8F37-7ACFF8D0F694}"/>
              </a:ext>
            </a:extLst>
          </p:cNvPr>
          <p:cNvSpPr/>
          <p:nvPr/>
        </p:nvSpPr>
        <p:spPr>
          <a:xfrm>
            <a:off x="5981074" y="4822485"/>
            <a:ext cx="3087369" cy="1970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0" name="Picture 49" descr="Text&#10;&#10;Description automatically generated with medium confidence">
            <a:extLst>
              <a:ext uri="{FF2B5EF4-FFF2-40B4-BE49-F238E27FC236}">
                <a16:creationId xmlns:a16="http://schemas.microsoft.com/office/drawing/2014/main" id="{0DAE44D9-DC66-4C6B-A7B4-4E95E7DF0D44}"/>
              </a:ext>
            </a:extLst>
          </p:cNvPr>
          <p:cNvPicPr>
            <a:picLocks noChangeAspect="1"/>
          </p:cNvPicPr>
          <p:nvPr/>
        </p:nvPicPr>
        <p:blipFill>
          <a:blip r:embed="rId10"/>
          <a:stretch>
            <a:fillRect/>
          </a:stretch>
        </p:blipFill>
        <p:spPr>
          <a:xfrm>
            <a:off x="5838826" y="2600518"/>
            <a:ext cx="2971800" cy="1528194"/>
          </a:xfrm>
          <a:prstGeom prst="rect">
            <a:avLst/>
          </a:prstGeom>
        </p:spPr>
      </p:pic>
      <p:pic>
        <p:nvPicPr>
          <p:cNvPr id="54" name="Picture 53" descr="Table&#10;&#10;Description automatically generated with low confidence">
            <a:extLst>
              <a:ext uri="{FF2B5EF4-FFF2-40B4-BE49-F238E27FC236}">
                <a16:creationId xmlns:a16="http://schemas.microsoft.com/office/drawing/2014/main" id="{FDB7E544-A453-45C6-845B-CB190AB2A14D}"/>
              </a:ext>
            </a:extLst>
          </p:cNvPr>
          <p:cNvPicPr>
            <a:picLocks noChangeAspect="1"/>
          </p:cNvPicPr>
          <p:nvPr/>
        </p:nvPicPr>
        <p:blipFill>
          <a:blip r:embed="rId11"/>
          <a:stretch>
            <a:fillRect/>
          </a:stretch>
        </p:blipFill>
        <p:spPr>
          <a:xfrm>
            <a:off x="5838826" y="4945314"/>
            <a:ext cx="2971800" cy="1534199"/>
          </a:xfrm>
          <a:prstGeom prst="rect">
            <a:avLst/>
          </a:prstGeom>
        </p:spPr>
      </p:pic>
      <p:sp>
        <p:nvSpPr>
          <p:cNvPr id="61" name="Rectangle 60">
            <a:extLst>
              <a:ext uri="{FF2B5EF4-FFF2-40B4-BE49-F238E27FC236}">
                <a16:creationId xmlns:a16="http://schemas.microsoft.com/office/drawing/2014/main" id="{52E09B48-884B-4A5E-AB4F-E36A2DB62F21}"/>
              </a:ext>
            </a:extLst>
          </p:cNvPr>
          <p:cNvSpPr/>
          <p:nvPr/>
        </p:nvSpPr>
        <p:spPr>
          <a:xfrm>
            <a:off x="3438138" y="598079"/>
            <a:ext cx="1289517" cy="276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4">
            <a:extLst>
              <a:ext uri="{FF2B5EF4-FFF2-40B4-BE49-F238E27FC236}">
                <a16:creationId xmlns:a16="http://schemas.microsoft.com/office/drawing/2014/main" id="{17699A20-9B08-4E96-95D5-3E63D7913F12}"/>
              </a:ext>
            </a:extLst>
          </p:cNvPr>
          <p:cNvSpPr txBox="1">
            <a:spLocks/>
          </p:cNvSpPr>
          <p:nvPr/>
        </p:nvSpPr>
        <p:spPr>
          <a:xfrm>
            <a:off x="8746139"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27" name="Title 3">
            <a:extLst>
              <a:ext uri="{FF2B5EF4-FFF2-40B4-BE49-F238E27FC236}">
                <a16:creationId xmlns:a16="http://schemas.microsoft.com/office/drawing/2014/main" id="{0EFA4B23-CF88-4000-B8C7-CAA72393CD1F}"/>
              </a:ext>
            </a:extLst>
          </p:cNvPr>
          <p:cNvSpPr txBox="1">
            <a:spLocks/>
          </p:cNvSpPr>
          <p:nvPr/>
        </p:nvSpPr>
        <p:spPr>
          <a:xfrm>
            <a:off x="426424" y="435824"/>
            <a:ext cx="298762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Who’s in the Campaign</a:t>
            </a:r>
          </a:p>
        </p:txBody>
      </p:sp>
      <p:sp>
        <p:nvSpPr>
          <p:cNvPr id="28" name="Content Placeholder 4">
            <a:extLst>
              <a:ext uri="{FF2B5EF4-FFF2-40B4-BE49-F238E27FC236}">
                <a16:creationId xmlns:a16="http://schemas.microsoft.com/office/drawing/2014/main" id="{A8862481-F6EF-4A9C-AD9A-EB74F9F0E227}"/>
              </a:ext>
            </a:extLst>
          </p:cNvPr>
          <p:cNvSpPr txBox="1">
            <a:spLocks/>
          </p:cNvSpPr>
          <p:nvPr/>
        </p:nvSpPr>
        <p:spPr>
          <a:xfrm>
            <a:off x="426425" y="1849168"/>
            <a:ext cx="2598130" cy="265919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Prime and sub awardees to DoD contracts in FY20 </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600">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Publicly US gov spending data </a:t>
            </a:r>
            <a:r>
              <a:rPr kumimoji="0" lang="en-US" sz="1200" b="0" i="0" u="none" strike="noStrike" kern="1200" cap="none" spc="0" normalizeH="0" baseline="0" noProof="0">
                <a:ln>
                  <a:noFill/>
                </a:ln>
                <a:solidFill>
                  <a:srgbClr val="000000"/>
                </a:solidFill>
                <a:effectLst/>
                <a:uLnTx/>
                <a:uFillTx/>
                <a:latin typeface="Segoe UI"/>
                <a:ea typeface="+mn-ea"/>
                <a:cs typeface="+mn-cs"/>
              </a:rPr>
              <a:t>(</a:t>
            </a:r>
            <a:r>
              <a:rPr lang="en-US" sz="1200">
                <a:latin typeface="Segoe UI"/>
                <a:hlinkClick r:id="rId12"/>
              </a:rPr>
              <a:t>http://usaspending.gov/</a:t>
            </a:r>
            <a:r>
              <a:rPr lang="en-US" sz="1200">
                <a:latin typeface="Segoe UI"/>
              </a:rPr>
              <a:t>)</a:t>
            </a:r>
          </a:p>
          <a:p>
            <a:pPr marL="285750" indent="-285750">
              <a:buFont typeface="Arial" panose="020B0604020202020204" pitchFamily="34" charset="0"/>
              <a:buChar char="•"/>
              <a:defRPr/>
            </a:pPr>
            <a:endParaRPr lang="en-US" sz="1600">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Matched against MS sales systems</a:t>
            </a:r>
          </a:p>
          <a:p>
            <a:pPr marL="509804" lvl="1" indent="-285750">
              <a:buFont typeface="Arial" panose="020B0604020202020204" pitchFamily="34" charset="0"/>
              <a:buChar char="•"/>
              <a:defRPr/>
            </a:pPr>
            <a:r>
              <a:rPr lang="en-US" sz="1200">
                <a:latin typeface="Segoe UI"/>
              </a:rPr>
              <a:t>From ~11K to 9,336</a:t>
            </a:r>
          </a:p>
          <a:p>
            <a:pPr marL="509804" lvl="1" indent="-285750">
              <a:buFont typeface="Arial" panose="020B0604020202020204" pitchFamily="34" charset="0"/>
              <a:buChar char="•"/>
              <a:defRPr/>
            </a:pPr>
            <a:r>
              <a:rPr kumimoji="0" lang="en-US" sz="1200" b="0" i="0" u="none" strike="noStrike" kern="1200" cap="none" spc="0" normalizeH="0" baseline="0" noProof="0">
                <a:ln>
                  <a:noFill/>
                </a:ln>
                <a:solidFill>
                  <a:srgbClr val="000000"/>
                </a:solidFill>
                <a:effectLst/>
                <a:uLnTx/>
                <a:uFillTx/>
                <a:latin typeface="Segoe UI"/>
                <a:ea typeface="+mn-ea"/>
                <a:cs typeface="+mn-cs"/>
              </a:rPr>
              <a:t>Removed any that are managed, on do not contact list, or already engaged</a:t>
            </a:r>
          </a:p>
          <a:p>
            <a:pPr marR="0" lvl="0" algn="l" defTabSz="914192" rtl="0" eaLnBrk="1" fontAlgn="auto" latinLnBrk="0" hangingPunct="1">
              <a:lnSpc>
                <a:spcPct val="90000"/>
              </a:lnSpc>
              <a:spcBef>
                <a:spcPts val="0"/>
              </a:spcBef>
              <a:spcAft>
                <a:spcPts val="0"/>
              </a:spcAft>
              <a:buClrTx/>
              <a:buSzPct val="90000"/>
              <a:tabLst/>
              <a:defRPr/>
            </a:pPr>
            <a:endParaRPr lang="en-US" sz="1600">
              <a:latin typeface="Segoe UI"/>
            </a:endParaRPr>
          </a:p>
        </p:txBody>
      </p:sp>
    </p:spTree>
    <p:extLst>
      <p:ext uri="{BB962C8B-B14F-4D97-AF65-F5344CB8AC3E}">
        <p14:creationId xmlns:p14="http://schemas.microsoft.com/office/powerpoint/2010/main" val="1121884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8" name="Straight Connector 147">
            <a:extLst>
              <a:ext uri="{FF2B5EF4-FFF2-40B4-BE49-F238E27FC236}">
                <a16:creationId xmlns:a16="http://schemas.microsoft.com/office/drawing/2014/main" id="{48D60EA4-E654-436E-8410-325469384EA7}"/>
              </a:ext>
            </a:extLst>
          </p:cNvPr>
          <p:cNvCxnSpPr>
            <a:cxnSpLocks/>
          </p:cNvCxnSpPr>
          <p:nvPr/>
        </p:nvCxnSpPr>
        <p:spPr>
          <a:xfrm flipV="1">
            <a:off x="6862754" y="8665798"/>
            <a:ext cx="2700852" cy="9270"/>
          </a:xfrm>
          <a:prstGeom prst="line">
            <a:avLst/>
          </a:prstGeom>
          <a:ln w="9525">
            <a:solidFill>
              <a:schemeClr val="tx2">
                <a:lumMod val="20000"/>
                <a:lumOff val="80000"/>
              </a:schemeClr>
            </a:solidFill>
            <a:prstDash val="dashDot"/>
            <a:tailEnd type="none"/>
          </a:ln>
        </p:spPr>
        <p:style>
          <a:lnRef idx="1">
            <a:schemeClr val="accent1"/>
          </a:lnRef>
          <a:fillRef idx="0">
            <a:schemeClr val="accent1"/>
          </a:fillRef>
          <a:effectRef idx="0">
            <a:schemeClr val="accent1"/>
          </a:effectRef>
          <a:fontRef idx="minor">
            <a:schemeClr val="tx1"/>
          </a:fontRef>
        </p:style>
      </p:cxnSp>
      <p:sp>
        <p:nvSpPr>
          <p:cNvPr id="138" name="Title 4">
            <a:extLst>
              <a:ext uri="{FF2B5EF4-FFF2-40B4-BE49-F238E27FC236}">
                <a16:creationId xmlns:a16="http://schemas.microsoft.com/office/drawing/2014/main" id="{0B9556F1-A63C-46DA-ACF5-5A78AC8624C7}"/>
              </a:ext>
            </a:extLst>
          </p:cNvPr>
          <p:cNvSpPr txBox="1">
            <a:spLocks/>
          </p:cNvSpPr>
          <p:nvPr/>
        </p:nvSpPr>
        <p:spPr>
          <a:xfrm>
            <a:off x="198436" y="447107"/>
            <a:ext cx="11815763" cy="442869"/>
          </a:xfrm>
          <a:prstGeom prst="rect">
            <a:avLst/>
          </a:prstGeom>
        </p:spPr>
        <p:txBody>
          <a:bodyPr vert="horz" wrap="square" lIns="146276" tIns="91424" rIns="146276" bIns="9142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00">
                <a:solidFill>
                  <a:schemeClr val="bg1"/>
                </a:solidFill>
                <a:latin typeface="Segoe UI Semibold" panose="020B0702040204020203" pitchFamily="34" charset="0"/>
                <a:cs typeface="Segoe UI Semibold" panose="020B0702040204020203" pitchFamily="34" charset="0"/>
              </a:rPr>
              <a:t>CMMC Timelines</a:t>
            </a:r>
            <a:endParaRPr lang="en-US" sz="3200">
              <a:solidFill>
                <a:schemeClr val="bg1"/>
              </a:solidFill>
            </a:endParaRPr>
          </a:p>
        </p:txBody>
      </p:sp>
      <p:sp>
        <p:nvSpPr>
          <p:cNvPr id="9" name="Content Placeholder 4">
            <a:extLst>
              <a:ext uri="{FF2B5EF4-FFF2-40B4-BE49-F238E27FC236}">
                <a16:creationId xmlns:a16="http://schemas.microsoft.com/office/drawing/2014/main" id="{526F874F-DAC8-42BB-B36E-42E554990368}"/>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10" name="Title 3">
            <a:extLst>
              <a:ext uri="{FF2B5EF4-FFF2-40B4-BE49-F238E27FC236}">
                <a16:creationId xmlns:a16="http://schemas.microsoft.com/office/drawing/2014/main" id="{759CA4A3-5D53-4F5A-B36F-F21A7B338EC6}"/>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Customer Concerns</a:t>
            </a:r>
          </a:p>
        </p:txBody>
      </p:sp>
      <p:sp>
        <p:nvSpPr>
          <p:cNvPr id="21" name="Content Placeholder 4">
            <a:extLst>
              <a:ext uri="{FF2B5EF4-FFF2-40B4-BE49-F238E27FC236}">
                <a16:creationId xmlns:a16="http://schemas.microsoft.com/office/drawing/2014/main" id="{9E4E14D2-FAA4-4199-A3E7-02CBE0A13CCC}"/>
              </a:ext>
            </a:extLst>
          </p:cNvPr>
          <p:cNvSpPr txBox="1">
            <a:spLocks/>
          </p:cNvSpPr>
          <p:nvPr/>
        </p:nvSpPr>
        <p:spPr>
          <a:xfrm>
            <a:off x="426424" y="1560000"/>
            <a:ext cx="4728380" cy="509678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a:t>Costly</a:t>
            </a:r>
          </a:p>
          <a:p>
            <a:pPr marL="509804" lvl="1" indent="-285750">
              <a:buFont typeface="Arial" panose="020B0604020202020204" pitchFamily="34" charset="0"/>
              <a:buChar char="•"/>
            </a:pPr>
            <a:r>
              <a:rPr lang="en-US" sz="1200"/>
              <a:t>The DoD believes CMMC “will not be [cost] prohibitive”, especially because companies are supposed to already be meeting NIST 800-171</a:t>
            </a:r>
          </a:p>
          <a:p>
            <a:pPr marL="733857" lvl="2" indent="-285750">
              <a:buFont typeface="Arial" panose="020B0604020202020204" pitchFamily="34" charset="0"/>
              <a:buChar char="•"/>
            </a:pPr>
            <a:r>
              <a:rPr lang="en-US" sz="1200"/>
              <a:t>A CMMC audit is an “allowable cost” which means it can be reimbursed</a:t>
            </a:r>
          </a:p>
          <a:p>
            <a:pPr marL="733857" lvl="2" indent="-285750">
              <a:buFont typeface="Arial" panose="020B0604020202020204" pitchFamily="34" charset="0"/>
              <a:buChar char="•"/>
            </a:pPr>
            <a:r>
              <a:rPr lang="en-US" sz="1200"/>
              <a:t>Industry expectations believes this may be more costly than DoD estimates – especially because many organizations are at a lower maturity level</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Complex</a:t>
            </a:r>
          </a:p>
          <a:p>
            <a:pPr marL="509804" lvl="1" indent="-285750">
              <a:buFont typeface="Arial" panose="020B0604020202020204" pitchFamily="34" charset="0"/>
              <a:buChar char="•"/>
            </a:pPr>
            <a:r>
              <a:rPr lang="en-US" sz="1200"/>
              <a:t>What to do, how to achieve it, and how to maintain it can be a lot for an organization to figure out, especially when they don’t have dedicated compliance/security teams</a:t>
            </a:r>
          </a:p>
          <a:p>
            <a:pPr marL="509804" lvl="1" indent="-285750">
              <a:buFont typeface="Arial" panose="020B0604020202020204" pitchFamily="34" charset="0"/>
              <a:buChar char="•"/>
            </a:pPr>
            <a:r>
              <a:rPr lang="en-US" sz="1200"/>
              <a:t>CMMC partners are key to helping them through this</a:t>
            </a:r>
          </a:p>
          <a:p>
            <a:endParaRPr lang="en-US" sz="1600"/>
          </a:p>
          <a:p>
            <a:pPr marL="285750" indent="-285750">
              <a:buFont typeface="Arial" panose="020B0604020202020204" pitchFamily="34" charset="0"/>
              <a:buChar char="•"/>
            </a:pPr>
            <a:r>
              <a:rPr lang="en-US" sz="1600"/>
              <a:t>Added Overhead</a:t>
            </a:r>
          </a:p>
          <a:p>
            <a:pPr marL="509804" lvl="1" indent="-285750">
              <a:buFont typeface="Arial" panose="020B0604020202020204" pitchFamily="34" charset="0"/>
              <a:buChar char="•"/>
            </a:pPr>
            <a:r>
              <a:rPr lang="en-US" sz="1200"/>
              <a:t>Need to be re-certified every 3 years</a:t>
            </a:r>
          </a:p>
          <a:p>
            <a:pPr marL="509804" lvl="1" indent="-285750">
              <a:buFont typeface="Arial" panose="020B0604020202020204" pitchFamily="34" charset="0"/>
              <a:buChar char="•"/>
            </a:pPr>
            <a:r>
              <a:rPr lang="en-US" sz="1200"/>
              <a:t>Companies should treat this as a continuous effort regardless of the periodic audit</a:t>
            </a:r>
          </a:p>
          <a:p>
            <a:pPr marL="509804" lvl="1" indent="-285750">
              <a:buFont typeface="Arial" panose="020B0604020202020204" pitchFamily="34" charset="0"/>
              <a:buChar char="•"/>
            </a:pPr>
            <a:r>
              <a:rPr lang="en-US" sz="1200"/>
              <a:t>MSPs and MSSPs are positioned to mitigate this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Undefined</a:t>
            </a:r>
          </a:p>
          <a:p>
            <a:pPr marL="509804" lvl="1" indent="-285750">
              <a:buFont typeface="Arial" panose="020B0604020202020204" pitchFamily="34" charset="0"/>
              <a:buChar char="•"/>
            </a:pPr>
            <a:r>
              <a:rPr lang="en-US" sz="1200"/>
              <a:t>CMMC is still in its early stages where certain requirements are expected to change/evolve</a:t>
            </a:r>
          </a:p>
          <a:p>
            <a:pPr marL="509804" lvl="1" indent="-285750">
              <a:buFont typeface="Arial" panose="020B0604020202020204" pitchFamily="34" charset="0"/>
              <a:buChar char="•"/>
            </a:pPr>
            <a:r>
              <a:rPr lang="en-US" sz="1200"/>
              <a:t>The pathfinder and pilot contracts this CY will help vet what’s working/what needs tweaking</a:t>
            </a:r>
          </a:p>
          <a:p>
            <a:endParaRPr lang="en-US" sz="1600"/>
          </a:p>
        </p:txBody>
      </p:sp>
      <p:sp>
        <p:nvSpPr>
          <p:cNvPr id="7" name="Content Placeholder 4">
            <a:extLst>
              <a:ext uri="{FF2B5EF4-FFF2-40B4-BE49-F238E27FC236}">
                <a16:creationId xmlns:a16="http://schemas.microsoft.com/office/drawing/2014/main" id="{9CAFA35B-006E-4AD4-AC07-8A7AC2CC974A}"/>
              </a:ext>
            </a:extLst>
          </p:cNvPr>
          <p:cNvSpPr txBox="1">
            <a:spLocks/>
          </p:cNvSpPr>
          <p:nvPr/>
        </p:nvSpPr>
        <p:spPr>
          <a:xfrm>
            <a:off x="6094443" y="1560000"/>
            <a:ext cx="4728380" cy="2049792"/>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a:t>Unfamiliar with CMMC</a:t>
            </a:r>
          </a:p>
          <a:p>
            <a:pPr marL="509804" lvl="1" indent="-285750">
              <a:buFont typeface="Arial" panose="020B0604020202020204" pitchFamily="34" charset="0"/>
              <a:buChar char="•"/>
            </a:pPr>
            <a:r>
              <a:rPr lang="en-US" sz="1200"/>
              <a:t>Primes should be communicating to their Subs but it is likely that many DIBs aren’t fully aware/familiar with CMMC</a:t>
            </a:r>
          </a:p>
          <a:p>
            <a:pPr marL="509804" lvl="1" indent="-285750">
              <a:buFont typeface="Arial" panose="020B0604020202020204" pitchFamily="34" charset="0"/>
              <a:buChar char="•"/>
            </a:pPr>
            <a:r>
              <a:rPr lang="en-US" sz="1200"/>
              <a:t>If a customer pushes back that they don’t do business with the DoD:</a:t>
            </a:r>
          </a:p>
          <a:p>
            <a:pPr marL="733857" lvl="2" indent="-285750">
              <a:buFont typeface="Arial" panose="020B0604020202020204" pitchFamily="34" charset="0"/>
              <a:buChar char="•"/>
            </a:pPr>
            <a:r>
              <a:rPr lang="en-US" sz="1200"/>
              <a:t>We identified their organization as having been a prime or sub of a DoD award (</a:t>
            </a:r>
            <a:r>
              <a:rPr lang="en-US" sz="1200" i="1"/>
              <a:t>maybe</a:t>
            </a:r>
            <a:r>
              <a:rPr lang="en-US" sz="1200"/>
              <a:t> they don’t plan to continue this business but more likely the person you’re speaking with is unfamiliar with this)</a:t>
            </a:r>
          </a:p>
          <a:p>
            <a:pPr marL="733857" lvl="2" indent="-285750">
              <a:buFont typeface="Arial" panose="020B0604020202020204" pitchFamily="34" charset="0"/>
              <a:buChar char="•"/>
            </a:pPr>
            <a:r>
              <a:rPr lang="en-US" sz="1200"/>
              <a:t>Most of our CMMC partners are able to conduct a pre-assessment to confirm to what degree CMMC applies to them</a:t>
            </a:r>
          </a:p>
        </p:txBody>
      </p:sp>
    </p:spTree>
    <p:extLst>
      <p:ext uri="{BB962C8B-B14F-4D97-AF65-F5344CB8AC3E}">
        <p14:creationId xmlns:p14="http://schemas.microsoft.com/office/powerpoint/2010/main" val="184237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The Right Contact</a:t>
            </a:r>
          </a:p>
        </p:txBody>
      </p:sp>
      <p:sp>
        <p:nvSpPr>
          <p:cNvPr id="25" name="Content Placeholder 4">
            <a:extLst>
              <a:ext uri="{FF2B5EF4-FFF2-40B4-BE49-F238E27FC236}">
                <a16:creationId xmlns:a16="http://schemas.microsoft.com/office/drawing/2014/main" id="{CAA7B3E1-1BA7-40E7-BBF3-53712385F1AB}"/>
              </a:ext>
            </a:extLst>
          </p:cNvPr>
          <p:cNvSpPr txBox="1">
            <a:spLocks/>
          </p:cNvSpPr>
          <p:nvPr/>
        </p:nvSpPr>
        <p:spPr>
          <a:xfrm>
            <a:off x="426424" y="1560000"/>
            <a:ext cx="4103243" cy="3988784"/>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Decision makers</a:t>
            </a:r>
            <a:r>
              <a:rPr kumimoji="0" lang="en-US" sz="1600" i="0" u="none" strike="noStrike" kern="1200" cap="none" spc="0" normalizeH="0" baseline="0" noProof="0">
                <a:ln>
                  <a:noFill/>
                </a:ln>
                <a:solidFill>
                  <a:srgbClr val="000000"/>
                </a:solidFill>
                <a:effectLst/>
                <a:uLnTx/>
                <a:uFillTx/>
                <a:latin typeface="Segoe UI"/>
                <a:ea typeface="+mn-ea"/>
                <a:cs typeface="+mn-cs"/>
              </a:rPr>
              <a:t> – find the person that can make a decision that </a:t>
            </a:r>
            <a:r>
              <a:rPr kumimoji="0" lang="en-US" sz="1600" i="0" u="sng" strike="noStrike" kern="1200" cap="none" spc="0" normalizeH="0" baseline="0" noProof="0">
                <a:ln>
                  <a:noFill/>
                </a:ln>
                <a:solidFill>
                  <a:srgbClr val="000000"/>
                </a:solidFill>
                <a:effectLst/>
                <a:uLnTx/>
                <a:uFillTx/>
                <a:latin typeface="Segoe UI"/>
                <a:ea typeface="+mn-ea"/>
                <a:cs typeface="+mn-cs"/>
              </a:rPr>
              <a:t>affects the entire company and the way it operates</a:t>
            </a:r>
            <a:endParaRPr kumimoji="0" lang="en-US" sz="1600" i="0" strike="noStrike" kern="1200" cap="none" spc="0" normalizeH="0" baseline="0" noProof="0">
              <a:ln>
                <a:noFill/>
              </a:ln>
              <a:solidFill>
                <a:srgbClr val="000000"/>
              </a:solidFill>
              <a:effectLst/>
              <a:uLnTx/>
              <a:uFillTx/>
              <a:latin typeface="Segoe UI"/>
              <a:ea typeface="+mn-ea"/>
              <a:cs typeface="+mn-cs"/>
            </a:endParaRPr>
          </a:p>
          <a:p>
            <a:pPr marL="509804" lvl="1" indent="-285750">
              <a:buFont typeface="Arial" panose="020B0604020202020204" pitchFamily="34" charset="0"/>
              <a:buChar char="•"/>
              <a:defRPr/>
            </a:pPr>
            <a:r>
              <a:rPr lang="en-US" sz="1200">
                <a:latin typeface="Segoe UI"/>
              </a:rPr>
              <a:t>They should also be able to appreciate the business implications given CMMC is not optional – if they want to keep this line of business they need to take action</a:t>
            </a:r>
            <a:endParaRPr kumimoji="0" lang="en-US" sz="1200" i="0"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600">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Security/Compliance</a:t>
            </a:r>
            <a:r>
              <a:rPr kumimoji="0" lang="en-US" sz="1600" i="0" u="none" strike="noStrike" kern="1200" cap="none" spc="0" normalizeH="0" baseline="0" noProof="0">
                <a:ln>
                  <a:noFill/>
                </a:ln>
                <a:solidFill>
                  <a:srgbClr val="000000"/>
                </a:solidFill>
                <a:effectLst/>
                <a:uLnTx/>
                <a:uFillTx/>
                <a:latin typeface="Segoe UI"/>
                <a:ea typeface="+mn-ea"/>
                <a:cs typeface="+mn-cs"/>
              </a:rPr>
              <a:t> – the above person should also be familiar with security and/or compliance</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600" b="1">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i="0" u="none" strike="noStrike" kern="1200" cap="none" spc="0" normalizeH="0" baseline="0" noProof="0">
                <a:ln>
                  <a:noFill/>
                </a:ln>
                <a:solidFill>
                  <a:srgbClr val="000000"/>
                </a:solidFill>
                <a:effectLst/>
                <a:uLnTx/>
                <a:uFillTx/>
                <a:latin typeface="Segoe UI"/>
                <a:ea typeface="+mn-ea"/>
                <a:cs typeface="+mn-cs"/>
              </a:rPr>
              <a:t>Smaller companies (&lt;100 employees): Founder, CEO</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60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600">
                <a:latin typeface="Segoe UI"/>
              </a:rPr>
              <a:t>Companies with dedicated security/compliance organizations: CIO, CISO</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5" name="Content Placeholder 4">
            <a:extLst>
              <a:ext uri="{FF2B5EF4-FFF2-40B4-BE49-F238E27FC236}">
                <a16:creationId xmlns:a16="http://schemas.microsoft.com/office/drawing/2014/main" id="{4D8C30F0-9E18-44C9-9017-5E29D26A6218}"/>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graphicFrame>
        <p:nvGraphicFramePr>
          <p:cNvPr id="8" name="Diagram 7">
            <a:extLst>
              <a:ext uri="{FF2B5EF4-FFF2-40B4-BE49-F238E27FC236}">
                <a16:creationId xmlns:a16="http://schemas.microsoft.com/office/drawing/2014/main" id="{E9084633-2821-4C06-9C9D-273E7CB7244B}"/>
              </a:ext>
            </a:extLst>
          </p:cNvPr>
          <p:cNvGraphicFramePr/>
          <p:nvPr>
            <p:extLst>
              <p:ext uri="{D42A27DB-BD31-4B8C-83A1-F6EECF244321}">
                <p14:modId xmlns:p14="http://schemas.microsoft.com/office/powerpoint/2010/main" val="2366113933"/>
              </p:ext>
            </p:extLst>
          </p:nvPr>
        </p:nvGraphicFramePr>
        <p:xfrm>
          <a:off x="7611636" y="1179838"/>
          <a:ext cx="42418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725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A88603-3625-4494-9923-9C15B4531257}"/>
              </a:ext>
            </a:extLst>
          </p:cNvPr>
          <p:cNvSpPr>
            <a:spLocks noGrp="1"/>
          </p:cNvSpPr>
          <p:nvPr>
            <p:ph type="title"/>
          </p:nvPr>
        </p:nvSpPr>
        <p:spPr/>
        <p:txBody>
          <a:bodyPr/>
          <a:lstStyle/>
          <a:p>
            <a:pPr defTabSz="913930"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Campaign Introduction</a:t>
            </a:r>
          </a:p>
        </p:txBody>
      </p:sp>
      <p:sp>
        <p:nvSpPr>
          <p:cNvPr id="3" name="Content Placeholder 4">
            <a:extLst>
              <a:ext uri="{FF2B5EF4-FFF2-40B4-BE49-F238E27FC236}">
                <a16:creationId xmlns:a16="http://schemas.microsoft.com/office/drawing/2014/main" id="{C690557D-A72E-44FD-8AB7-361B1219DF11}"/>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239991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88AE0B-6E06-4038-A12D-5439569BAAFC}"/>
              </a:ext>
            </a:extLst>
          </p:cNvPr>
          <p:cNvPicPr>
            <a:picLocks noChangeAspect="1"/>
          </p:cNvPicPr>
          <p:nvPr/>
        </p:nvPicPr>
        <p:blipFill>
          <a:blip r:embed="rId2"/>
          <a:stretch>
            <a:fillRect/>
          </a:stretch>
        </p:blipFill>
        <p:spPr>
          <a:xfrm>
            <a:off x="555310" y="995121"/>
            <a:ext cx="10335664" cy="5750311"/>
          </a:xfrm>
          <a:prstGeom prst="rect">
            <a:avLst/>
          </a:prstGeom>
        </p:spPr>
      </p:pic>
      <p:sp>
        <p:nvSpPr>
          <p:cNvPr id="2" name="Rectangle 1">
            <a:extLst>
              <a:ext uri="{FF2B5EF4-FFF2-40B4-BE49-F238E27FC236}">
                <a16:creationId xmlns:a16="http://schemas.microsoft.com/office/drawing/2014/main" id="{FDBF7E64-0285-484C-8DAA-2A6223FCFFA4}"/>
              </a:ext>
            </a:extLst>
          </p:cNvPr>
          <p:cNvSpPr/>
          <p:nvPr/>
        </p:nvSpPr>
        <p:spPr>
          <a:xfrm>
            <a:off x="0" y="0"/>
            <a:ext cx="12192000" cy="628261"/>
          </a:xfrm>
          <a:prstGeom prst="rect">
            <a:avLst/>
          </a:prstGeom>
          <a:solidFill>
            <a:srgbClr val="243A5E"/>
          </a:solidFill>
          <a:ln>
            <a:solidFill>
              <a:srgbClr val="243A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SMB Cloud &amp; Security Vulnerability Evaluations</a:t>
            </a:r>
          </a:p>
        </p:txBody>
      </p:sp>
    </p:spTree>
    <p:extLst>
      <p:ext uri="{BB962C8B-B14F-4D97-AF65-F5344CB8AC3E}">
        <p14:creationId xmlns:p14="http://schemas.microsoft.com/office/powerpoint/2010/main" val="723170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06F532-1691-4B12-9465-ABB838EFA519}"/>
              </a:ext>
            </a:extLst>
          </p:cNvPr>
          <p:cNvSpPr>
            <a:spLocks/>
          </p:cNvSpPr>
          <p:nvPr/>
        </p:nvSpPr>
        <p:spPr bwMode="auto">
          <a:xfrm>
            <a:off x="596007" y="3452308"/>
            <a:ext cx="1935420" cy="1568468"/>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28016" rIns="91440" bIns="45720" numCol="1" spcCol="0" rtlCol="0" fromWordArt="0" anchor="t" anchorCtr="0" forceAA="0" compatLnSpc="1">
            <a:prstTxWarp prst="textNoShape">
              <a:avLst/>
            </a:prstTxWarp>
            <a:noAutofit/>
          </a:bodyPr>
          <a:lstStyle/>
          <a:p>
            <a:pPr algn="ctr">
              <a:spcAft>
                <a:spcPts val="800"/>
              </a:spcAft>
              <a:defRPr/>
            </a:pPr>
            <a:r>
              <a:rPr kumimoji="0" lang="en-US"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Productivity</a:t>
            </a:r>
          </a:p>
          <a:p>
            <a:pPr marL="0" marR="0" lvl="0" indent="0" algn="ctr" defTabSz="914400" rtl="0" eaLnBrk="1" fontAlgn="auto" latinLnBrk="0" hangingPunct="1">
              <a:spcBef>
                <a:spcPts val="0"/>
              </a:spcBef>
              <a:spcAft>
                <a:spcPts val="0"/>
              </a:spcAft>
              <a:buClrTx/>
              <a:buSzTx/>
              <a:buFontTx/>
              <a:buNone/>
              <a:tabLst/>
              <a:defRPr/>
            </a:pPr>
            <a:endParaRPr lang="en-US" sz="1400" kern="0">
              <a:cs typeface="Segoe UI" panose="020B0502040204020203" pitchFamily="34" charset="0"/>
            </a:endParaRPr>
          </a:p>
          <a:p>
            <a:pPr marL="0" marR="0" lvl="0" indent="0" algn="ctr" defTabSz="914400" rtl="0" eaLnBrk="1" fontAlgn="auto" latinLnBrk="0" hangingPunct="1">
              <a:spcBef>
                <a:spcPts val="0"/>
              </a:spcBef>
              <a:spcAft>
                <a:spcPts val="0"/>
              </a:spcAft>
              <a:buClrTx/>
              <a:buSzTx/>
              <a:buFontTx/>
              <a:buNone/>
              <a:tabLst/>
              <a:defRPr/>
            </a:pPr>
            <a:r>
              <a:rPr lang="en-US" sz="1400" kern="0">
                <a:cs typeface="Segoe UI" panose="020B0502040204020203" pitchFamily="34" charset="0"/>
              </a:rPr>
              <a:t>Email, File Sharing, Collaboration</a:t>
            </a:r>
          </a:p>
        </p:txBody>
      </p:sp>
      <p:sp>
        <p:nvSpPr>
          <p:cNvPr id="8" name="TextBox 7">
            <a:extLst>
              <a:ext uri="{FF2B5EF4-FFF2-40B4-BE49-F238E27FC236}">
                <a16:creationId xmlns:a16="http://schemas.microsoft.com/office/drawing/2014/main" id="{DFF81742-24D3-45ED-90A9-F64B9C5575EA}"/>
              </a:ext>
            </a:extLst>
          </p:cNvPr>
          <p:cNvSpPr txBox="1">
            <a:spLocks/>
          </p:cNvSpPr>
          <p:nvPr/>
        </p:nvSpPr>
        <p:spPr>
          <a:xfrm>
            <a:off x="2646966" y="3452308"/>
            <a:ext cx="1935420" cy="1568468"/>
          </a:xfrm>
          <a:prstGeom prst="rect">
            <a:avLst/>
          </a:prstGeom>
          <a:solidFill>
            <a:schemeClr val="bg1">
              <a:lumMod val="85000"/>
              <a:lumOff val="15000"/>
            </a:schemeClr>
          </a:solidFill>
        </p:spPr>
        <p:txBody>
          <a:bodyPr wrap="square" lIns="91440" tIns="128016" rIns="91440" bIns="45720" rtlCol="0" anchor="t">
            <a:noAutofit/>
          </a:bodyPr>
          <a:lstStyle/>
          <a:p>
            <a:pPr algn="ctr">
              <a:spcAft>
                <a:spcPts val="800"/>
              </a:spcAft>
              <a:defRPr/>
            </a:pPr>
            <a:r>
              <a:rPr kumimoji="0" lang="en-US"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Infrastructure</a:t>
            </a:r>
          </a:p>
          <a:p>
            <a:pPr marL="0" marR="0" lvl="0" indent="0" algn="ctr" defTabSz="914400" rtl="0" eaLnBrk="1" fontAlgn="auto" latinLnBrk="0" hangingPunct="1">
              <a:spcBef>
                <a:spcPts val="0"/>
              </a:spcBef>
              <a:spcAft>
                <a:spcPts val="0"/>
              </a:spcAft>
              <a:buClrTx/>
              <a:buSzTx/>
              <a:buFontTx/>
              <a:buNone/>
              <a:tabLst/>
              <a:defRPr/>
            </a:pPr>
            <a:endParaRPr lang="en-US" sz="1400" kern="0">
              <a:cs typeface="Segoe UI" panose="020B0502040204020203" pitchFamily="34" charset="0"/>
            </a:endParaRPr>
          </a:p>
          <a:p>
            <a:pPr marL="0" marR="0" lvl="0" indent="0" algn="ctr" defTabSz="914400" rtl="0" eaLnBrk="1" fontAlgn="auto" latinLnBrk="0" hangingPunct="1">
              <a:spcBef>
                <a:spcPts val="0"/>
              </a:spcBef>
              <a:spcAft>
                <a:spcPts val="0"/>
              </a:spcAft>
              <a:buClrTx/>
              <a:buSzTx/>
              <a:buFontTx/>
              <a:buNone/>
              <a:tabLst/>
              <a:defRPr/>
            </a:pPr>
            <a:r>
              <a:rPr lang="en-US" sz="1400" kern="0">
                <a:cs typeface="Segoe UI" panose="020B0502040204020203" pitchFamily="34" charset="0"/>
              </a:rPr>
              <a:t>IaaS, PaaS</a:t>
            </a:r>
          </a:p>
        </p:txBody>
      </p:sp>
      <p:sp>
        <p:nvSpPr>
          <p:cNvPr id="10" name="TextBox 9">
            <a:extLst>
              <a:ext uri="{FF2B5EF4-FFF2-40B4-BE49-F238E27FC236}">
                <a16:creationId xmlns:a16="http://schemas.microsoft.com/office/drawing/2014/main" id="{6AD0F9D9-E9D9-43B4-91D3-6AD28D56567B}"/>
              </a:ext>
            </a:extLst>
          </p:cNvPr>
          <p:cNvSpPr txBox="1">
            <a:spLocks/>
          </p:cNvSpPr>
          <p:nvPr/>
        </p:nvSpPr>
        <p:spPr>
          <a:xfrm>
            <a:off x="4694921" y="3452308"/>
            <a:ext cx="1935420" cy="1568468"/>
          </a:xfrm>
          <a:prstGeom prst="rect">
            <a:avLst/>
          </a:prstGeom>
          <a:solidFill>
            <a:schemeClr val="bg1">
              <a:lumMod val="85000"/>
              <a:lumOff val="15000"/>
            </a:schemeClr>
          </a:solidFill>
        </p:spPr>
        <p:txBody>
          <a:bodyPr wrap="square" lIns="91440" tIns="128016" rIns="91440" bIns="45720" rtlCol="0" anchor="t">
            <a:noAutofit/>
          </a:bodyPr>
          <a:lstStyle/>
          <a:p>
            <a:pPr algn="ctr">
              <a:spcAft>
                <a:spcPts val="800"/>
              </a:spcAft>
              <a:defRPr/>
            </a:pPr>
            <a:r>
              <a:rPr kumimoji="0" lang="en-US"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Security Suite</a:t>
            </a:r>
          </a:p>
          <a:p>
            <a:pPr marL="0" marR="0" lvl="0" indent="0" algn="ctr" defTabSz="914400" rtl="0" eaLnBrk="1" fontAlgn="auto" latinLnBrk="0" hangingPunct="1">
              <a:spcBef>
                <a:spcPts val="0"/>
              </a:spcBef>
              <a:spcAft>
                <a:spcPts val="0"/>
              </a:spcAft>
              <a:buClrTx/>
              <a:buSzTx/>
              <a:buFontTx/>
              <a:buNone/>
              <a:tabLst/>
              <a:defRPr/>
            </a:pPr>
            <a:endParaRPr lang="en-US" sz="1400" kern="0">
              <a:cs typeface="Segoe UI" panose="020B0502040204020203" pitchFamily="34" charset="0"/>
            </a:endParaRPr>
          </a:p>
          <a:p>
            <a:pPr marL="0" marR="0" lvl="0" indent="0" algn="ctr" defTabSz="914400" rtl="0" eaLnBrk="1" fontAlgn="auto" latinLnBrk="0" hangingPunct="1">
              <a:spcBef>
                <a:spcPts val="0"/>
              </a:spcBef>
              <a:spcAft>
                <a:spcPts val="0"/>
              </a:spcAft>
              <a:buClrTx/>
              <a:buSzTx/>
              <a:buFontTx/>
              <a:buNone/>
              <a:tabLst/>
              <a:defRPr/>
            </a:pPr>
            <a:r>
              <a:rPr lang="en-US" sz="1400" kern="0">
                <a:cs typeface="Segoe UI" panose="020B0502040204020203" pitchFamily="34" charset="0"/>
              </a:rPr>
              <a:t>SEIM, Endpoint Protection</a:t>
            </a:r>
          </a:p>
        </p:txBody>
      </p:sp>
      <p:sp>
        <p:nvSpPr>
          <p:cNvPr id="12" name="Rectangle 11">
            <a:extLst>
              <a:ext uri="{FF2B5EF4-FFF2-40B4-BE49-F238E27FC236}">
                <a16:creationId xmlns:a16="http://schemas.microsoft.com/office/drawing/2014/main" id="{20593840-7D27-4EC7-A92F-7AC843E48282}"/>
              </a:ext>
            </a:extLst>
          </p:cNvPr>
          <p:cNvSpPr>
            <a:spLocks/>
          </p:cNvSpPr>
          <p:nvPr/>
        </p:nvSpPr>
        <p:spPr bwMode="auto">
          <a:xfrm>
            <a:off x="8805957" y="3452308"/>
            <a:ext cx="1935420" cy="1568468"/>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28016" rIns="91440" bIns="45720" numCol="1" spcCol="0" rtlCol="0" fromWordArt="0" anchor="t" anchorCtr="0" forceAA="0" compatLnSpc="1">
            <a:prstTxWarp prst="textNoShape">
              <a:avLst/>
            </a:prstTxWarp>
            <a:noAutofit/>
          </a:bodyPr>
          <a:lstStyle/>
          <a:p>
            <a:pPr algn="ctr">
              <a:spcAft>
                <a:spcPts val="800"/>
              </a:spcAft>
              <a:defRPr/>
            </a:pPr>
            <a:r>
              <a:rPr kumimoji="0" lang="en-US"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DevOps</a:t>
            </a:r>
          </a:p>
          <a:p>
            <a:pPr marL="0" marR="0" lvl="0" indent="0" algn="ctr" defTabSz="914400" rtl="0" eaLnBrk="1" fontAlgn="auto" latinLnBrk="0" hangingPunct="1">
              <a:spcBef>
                <a:spcPts val="0"/>
              </a:spcBef>
              <a:spcAft>
                <a:spcPts val="0"/>
              </a:spcAft>
              <a:buClrTx/>
              <a:buSzTx/>
              <a:buFontTx/>
              <a:buNone/>
              <a:tabLst/>
              <a:defRPr/>
            </a:pPr>
            <a:endParaRPr lang="en-US" sz="1400" kern="0">
              <a:cs typeface="Segoe UI" panose="020B0502040204020203" pitchFamily="34" charset="0"/>
            </a:endParaRPr>
          </a:p>
          <a:p>
            <a:pPr marL="0" marR="0" lvl="0" indent="0" algn="ctr" defTabSz="914400" rtl="0" eaLnBrk="1" fontAlgn="auto" latinLnBrk="0" hangingPunct="1">
              <a:spcBef>
                <a:spcPts val="0"/>
              </a:spcBef>
              <a:spcAft>
                <a:spcPts val="0"/>
              </a:spcAft>
              <a:buClrTx/>
              <a:buSzTx/>
              <a:buFontTx/>
              <a:buNone/>
              <a:tabLst/>
              <a:defRPr/>
            </a:pPr>
            <a:r>
              <a:rPr lang="en-US" sz="1400" kern="0">
                <a:cs typeface="Segoe UI" panose="020B0502040204020203" pitchFamily="34" charset="0"/>
              </a:rPr>
              <a:t>Source Control, Deployment Pipelines</a:t>
            </a:r>
          </a:p>
        </p:txBody>
      </p:sp>
      <p:grpSp>
        <p:nvGrpSpPr>
          <p:cNvPr id="3" name="Group 2">
            <a:extLst>
              <a:ext uri="{FF2B5EF4-FFF2-40B4-BE49-F238E27FC236}">
                <a16:creationId xmlns:a16="http://schemas.microsoft.com/office/drawing/2014/main" id="{572EE60D-7A29-488A-9872-B60309197BAD}"/>
              </a:ext>
            </a:extLst>
          </p:cNvPr>
          <p:cNvGrpSpPr/>
          <p:nvPr/>
        </p:nvGrpSpPr>
        <p:grpSpPr>
          <a:xfrm>
            <a:off x="596006" y="3436678"/>
            <a:ext cx="10157289" cy="144722"/>
            <a:chOff x="596006" y="3436678"/>
            <a:chExt cx="10157289" cy="144722"/>
          </a:xfrm>
        </p:grpSpPr>
        <p:grpSp>
          <p:nvGrpSpPr>
            <p:cNvPr id="13" name="Group 12">
              <a:extLst>
                <a:ext uri="{FF2B5EF4-FFF2-40B4-BE49-F238E27FC236}">
                  <a16:creationId xmlns:a16="http://schemas.microsoft.com/office/drawing/2014/main" id="{1E2EFEE7-70BC-40A8-95C7-0BA926FC35D0}"/>
                </a:ext>
                <a:ext uri="{C183D7F6-B498-43B3-948B-1728B52AA6E4}">
                  <adec:decorative xmlns:adec="http://schemas.microsoft.com/office/drawing/2017/decorative" val="1"/>
                </a:ext>
              </a:extLst>
            </p:cNvPr>
            <p:cNvGrpSpPr/>
            <p:nvPr/>
          </p:nvGrpSpPr>
          <p:grpSpPr>
            <a:xfrm>
              <a:off x="596006" y="3436678"/>
              <a:ext cx="8100319" cy="144722"/>
              <a:chOff x="596006" y="3436678"/>
              <a:chExt cx="11018520" cy="0"/>
            </a:xfrm>
          </p:grpSpPr>
          <p:cxnSp>
            <p:nvCxnSpPr>
              <p:cNvPr id="14" name="Straight Connector 13">
                <a:extLst>
                  <a:ext uri="{FF2B5EF4-FFF2-40B4-BE49-F238E27FC236}">
                    <a16:creationId xmlns:a16="http://schemas.microsoft.com/office/drawing/2014/main" id="{6AB3AE69-815F-4501-A2C6-F1DCFD5DBB41}"/>
                  </a:ext>
                </a:extLst>
              </p:cNvPr>
              <p:cNvCxnSpPr>
                <a:cxnSpLocks/>
              </p:cNvCxnSpPr>
              <p:nvPr/>
            </p:nvCxnSpPr>
            <p:spPr>
              <a:xfrm>
                <a:off x="3389927"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D67108E-86F8-4446-91AC-14BD8810BA16}"/>
                  </a:ext>
                </a:extLst>
              </p:cNvPr>
              <p:cNvCxnSpPr>
                <a:cxnSpLocks/>
              </p:cNvCxnSpPr>
              <p:nvPr/>
            </p:nvCxnSpPr>
            <p:spPr>
              <a:xfrm>
                <a:off x="6183848"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A3A1D2-4AE8-4980-B882-1B8B9582B686}"/>
                  </a:ext>
                </a:extLst>
              </p:cNvPr>
              <p:cNvCxnSpPr>
                <a:cxnSpLocks/>
              </p:cNvCxnSpPr>
              <p:nvPr/>
            </p:nvCxnSpPr>
            <p:spPr>
              <a:xfrm>
                <a:off x="8977769"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FA19F7-D6E2-4AC1-8F7B-3F433A9B0EA2}"/>
                  </a:ext>
                </a:extLst>
              </p:cNvPr>
              <p:cNvCxnSpPr>
                <a:cxnSpLocks/>
              </p:cNvCxnSpPr>
              <p:nvPr/>
            </p:nvCxnSpPr>
            <p:spPr>
              <a:xfrm>
                <a:off x="596006"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5EA09C71-8B14-4222-B1A2-A4D7CC59699C}"/>
                </a:ext>
              </a:extLst>
            </p:cNvPr>
            <p:cNvCxnSpPr>
              <a:cxnSpLocks/>
            </p:cNvCxnSpPr>
            <p:nvPr/>
          </p:nvCxnSpPr>
          <p:spPr>
            <a:xfrm>
              <a:off x="8814870" y="3436678"/>
              <a:ext cx="1938425"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9AE2C290-511D-451A-A17D-7DA5BBEC1D4C}"/>
              </a:ext>
            </a:extLst>
          </p:cNvPr>
          <p:cNvSpPr>
            <a:spLocks/>
          </p:cNvSpPr>
          <p:nvPr/>
        </p:nvSpPr>
        <p:spPr bwMode="auto">
          <a:xfrm>
            <a:off x="6769818" y="3452308"/>
            <a:ext cx="1935420" cy="1568468"/>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28016" rIns="91440" bIns="45720" numCol="1" spcCol="0" rtlCol="0" fromWordArt="0" anchor="t" anchorCtr="0" forceAA="0" compatLnSpc="1">
            <a:prstTxWarp prst="textNoShape">
              <a:avLst/>
            </a:prstTxWarp>
            <a:noAutofit/>
          </a:bodyPr>
          <a:lstStyle/>
          <a:p>
            <a:pPr algn="ctr">
              <a:spcAft>
                <a:spcPts val="800"/>
              </a:spcAft>
              <a:defRPr/>
            </a:pPr>
            <a:r>
              <a:rPr kumimoji="0" lang="en-US" b="0" i="0" u="none" strike="noStrike" kern="0" cap="none" spc="0" normalizeH="0" baseline="0" noProof="0">
                <a:ln>
                  <a:noFill/>
                </a:ln>
                <a:solidFill>
                  <a:schemeClr val="accent1"/>
                </a:solidFill>
                <a:effectLst/>
                <a:uLnTx/>
                <a:uFillTx/>
                <a:latin typeface="+mj-lt"/>
                <a:ea typeface="+mn-ea"/>
                <a:cs typeface="Segoe UI" panose="020B0502040204020203" pitchFamily="34" charset="0"/>
              </a:rPr>
              <a:t>Relationship Management</a:t>
            </a:r>
          </a:p>
          <a:p>
            <a:pPr marL="0" marR="0" lvl="0" indent="0" algn="ctr" defTabSz="914400" rtl="0" eaLnBrk="1" fontAlgn="auto" latinLnBrk="0" hangingPunct="1">
              <a:spcBef>
                <a:spcPts val="0"/>
              </a:spcBef>
              <a:spcAft>
                <a:spcPts val="0"/>
              </a:spcAft>
              <a:buClrTx/>
              <a:buSzTx/>
              <a:buFontTx/>
              <a:buNone/>
              <a:tabLst/>
              <a:defRPr/>
            </a:pPr>
            <a:r>
              <a:rPr lang="en-US" sz="1400" kern="0">
                <a:cs typeface="Segoe UI" panose="020B0502040204020203" pitchFamily="34" charset="0"/>
              </a:rPr>
              <a:t>Customer Relationship Management</a:t>
            </a:r>
          </a:p>
        </p:txBody>
      </p:sp>
      <p:pic>
        <p:nvPicPr>
          <p:cNvPr id="7170" name="Picture 2" descr="See the source image">
            <a:extLst>
              <a:ext uri="{FF2B5EF4-FFF2-40B4-BE49-F238E27FC236}">
                <a16:creationId xmlns:a16="http://schemas.microsoft.com/office/drawing/2014/main" id="{D87333F9-D93A-453C-9336-4CD1DF465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204" y="2230243"/>
            <a:ext cx="913885" cy="95964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ee the source image">
            <a:extLst>
              <a:ext uri="{FF2B5EF4-FFF2-40B4-BE49-F238E27FC236}">
                <a16:creationId xmlns:a16="http://schemas.microsoft.com/office/drawing/2014/main" id="{86D48764-1C14-47A4-ABA5-B20C3B96A6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8584" y="2230243"/>
            <a:ext cx="1212184" cy="95964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ee the source image">
            <a:extLst>
              <a:ext uri="{FF2B5EF4-FFF2-40B4-BE49-F238E27FC236}">
                <a16:creationId xmlns:a16="http://schemas.microsoft.com/office/drawing/2014/main" id="{36E0C154-92A8-42B4-9128-0FD97ACAC3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3844" y="2230243"/>
            <a:ext cx="959646" cy="959646"/>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See the source image">
            <a:extLst>
              <a:ext uri="{FF2B5EF4-FFF2-40B4-BE49-F238E27FC236}">
                <a16:creationId xmlns:a16="http://schemas.microsoft.com/office/drawing/2014/main" id="{7B609758-C202-487E-80BE-62FA35520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5048" y="2198002"/>
            <a:ext cx="1024128" cy="1024128"/>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See the source image">
            <a:extLst>
              <a:ext uri="{FF2B5EF4-FFF2-40B4-BE49-F238E27FC236}">
                <a16:creationId xmlns:a16="http://schemas.microsoft.com/office/drawing/2014/main" id="{5A6EDB61-722C-4727-B3ED-1D090A7A5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9288" y="2135637"/>
            <a:ext cx="1148857" cy="1148857"/>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Left-Right 21">
            <a:extLst>
              <a:ext uri="{FF2B5EF4-FFF2-40B4-BE49-F238E27FC236}">
                <a16:creationId xmlns:a16="http://schemas.microsoft.com/office/drawing/2014/main" id="{31BAE9D8-8CAF-4660-B345-ADA1F91793C2}"/>
              </a:ext>
            </a:extLst>
          </p:cNvPr>
          <p:cNvSpPr/>
          <p:nvPr/>
        </p:nvSpPr>
        <p:spPr bwMode="auto">
          <a:xfrm>
            <a:off x="596006" y="5267569"/>
            <a:ext cx="10145371" cy="734603"/>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Microsoft is the Most Complete Cloud Solution</a:t>
            </a:r>
          </a:p>
        </p:txBody>
      </p:sp>
      <p:sp>
        <p:nvSpPr>
          <p:cNvPr id="23" name="Rectangle 22">
            <a:extLst>
              <a:ext uri="{FF2B5EF4-FFF2-40B4-BE49-F238E27FC236}">
                <a16:creationId xmlns:a16="http://schemas.microsoft.com/office/drawing/2014/main" id="{AC2FCAFC-FD1D-4DA9-95FC-EB10DB3FE71C}"/>
              </a:ext>
            </a:extLst>
          </p:cNvPr>
          <p:cNvSpPr/>
          <p:nvPr/>
        </p:nvSpPr>
        <p:spPr bwMode="auto">
          <a:xfrm>
            <a:off x="8320035" y="0"/>
            <a:ext cx="3871965" cy="12359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ct val="0"/>
              </a:spcAft>
              <a:buFont typeface="Arial" panose="020B0604020202020204" pitchFamily="34" charset="0"/>
              <a:buChar char="•"/>
            </a:pPr>
            <a:r>
              <a:rPr lang="en-US" sz="1400">
                <a:gradFill>
                  <a:gsLst>
                    <a:gs pos="0">
                      <a:srgbClr val="FFFFFF"/>
                    </a:gs>
                    <a:gs pos="100000">
                      <a:srgbClr val="FFFFFF"/>
                    </a:gs>
                  </a:gsLst>
                  <a:lin ang="5400000" scaled="0"/>
                </a:gradFill>
                <a:ea typeface="Segoe UI" pitchFamily="34" charset="0"/>
                <a:cs typeface="Segoe UI" pitchFamily="34" charset="0"/>
              </a:rPr>
              <a:t>Standard MS talking points apply</a:t>
            </a:r>
          </a:p>
          <a:p>
            <a:pPr marL="342900" indent="-342900" algn="l" defTabSz="932472" fontAlgn="base">
              <a:spcBef>
                <a:spcPct val="0"/>
              </a:spcBef>
              <a:spcAft>
                <a:spcPct val="0"/>
              </a:spcAft>
              <a:buFont typeface="Arial" panose="020B0604020202020204" pitchFamily="34" charset="0"/>
              <a:buChar char="•"/>
            </a:pPr>
            <a:r>
              <a:rPr lang="en-US" sz="1400">
                <a:gradFill>
                  <a:gsLst>
                    <a:gs pos="0">
                      <a:srgbClr val="FFFFFF"/>
                    </a:gs>
                    <a:gs pos="100000">
                      <a:srgbClr val="FFFFFF"/>
                    </a:gs>
                  </a:gsLst>
                  <a:lin ang="5400000" scaled="0"/>
                </a:gradFill>
                <a:ea typeface="Segoe UI" pitchFamily="34" charset="0"/>
                <a:cs typeface="Segoe UI" pitchFamily="34" charset="0"/>
              </a:rPr>
              <a:t>Spans Commercial and Government Clouds</a:t>
            </a:r>
          </a:p>
          <a:p>
            <a:pPr marL="342900" indent="-342900" algn="l" defTabSz="932472" fontAlgn="base">
              <a:spcBef>
                <a:spcPct val="0"/>
              </a:spcBef>
              <a:spcAft>
                <a:spcPct val="0"/>
              </a:spcAft>
              <a:buFont typeface="Arial" panose="020B0604020202020204" pitchFamily="34" charset="0"/>
              <a:buChar char="•"/>
            </a:pPr>
            <a:r>
              <a:rPr lang="en-US" sz="1400">
                <a:gradFill>
                  <a:gsLst>
                    <a:gs pos="0">
                      <a:srgbClr val="FFFFFF"/>
                    </a:gs>
                    <a:gs pos="100000">
                      <a:srgbClr val="FFFFFF"/>
                    </a:gs>
                  </a:gsLst>
                  <a:lin ang="5400000" scaled="0"/>
                </a:gradFill>
                <a:ea typeface="Segoe UI" pitchFamily="34" charset="0"/>
                <a:cs typeface="Segoe UI" pitchFamily="34" charset="0"/>
              </a:rPr>
              <a:t>No other CSP has this level of 1</a:t>
            </a:r>
            <a:r>
              <a:rPr lang="en-US" sz="1400" baseline="30000">
                <a:gradFill>
                  <a:gsLst>
                    <a:gs pos="0">
                      <a:srgbClr val="FFFFFF"/>
                    </a:gs>
                    <a:gs pos="100000">
                      <a:srgbClr val="FFFFFF"/>
                    </a:gs>
                  </a:gsLst>
                  <a:lin ang="5400000" scaled="0"/>
                </a:gradFill>
                <a:ea typeface="Segoe UI" pitchFamily="34" charset="0"/>
                <a:cs typeface="Segoe UI" pitchFamily="34" charset="0"/>
              </a:rPr>
              <a:t>st</a:t>
            </a:r>
            <a:r>
              <a:rPr lang="en-US" sz="1400">
                <a:gradFill>
                  <a:gsLst>
                    <a:gs pos="0">
                      <a:srgbClr val="FFFFFF"/>
                    </a:gs>
                    <a:gs pos="100000">
                      <a:srgbClr val="FFFFFF"/>
                    </a:gs>
                  </a:gsLst>
                  <a:lin ang="5400000" scaled="0"/>
                </a:gradFill>
                <a:ea typeface="Segoe UI" pitchFamily="34" charset="0"/>
                <a:cs typeface="Segoe UI" pitchFamily="34" charset="0"/>
              </a:rPr>
              <a:t> party capabilities</a:t>
            </a:r>
          </a:p>
        </p:txBody>
      </p:sp>
      <p:sp>
        <p:nvSpPr>
          <p:cNvPr id="31" name="Content Placeholder 4">
            <a:extLst>
              <a:ext uri="{FF2B5EF4-FFF2-40B4-BE49-F238E27FC236}">
                <a16:creationId xmlns:a16="http://schemas.microsoft.com/office/drawing/2014/main" id="{159024C6-30AE-43DB-BC24-D49E9CAD46DA}"/>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32" name="Title 3">
            <a:extLst>
              <a:ext uri="{FF2B5EF4-FFF2-40B4-BE49-F238E27FC236}">
                <a16:creationId xmlns:a16="http://schemas.microsoft.com/office/drawing/2014/main" id="{50FAA8B7-DF48-4D5B-B21B-824DEACEFEA6}"/>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The Microsoft Cloud</a:t>
            </a:r>
          </a:p>
        </p:txBody>
      </p:sp>
    </p:spTree>
    <p:extLst>
      <p:ext uri="{BB962C8B-B14F-4D97-AF65-F5344CB8AC3E}">
        <p14:creationId xmlns:p14="http://schemas.microsoft.com/office/powerpoint/2010/main" val="245031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17A20C-C036-48A2-994F-02D54CE2A736}"/>
              </a:ext>
            </a:extLst>
          </p:cNvPr>
          <p:cNvSpPr/>
          <p:nvPr/>
        </p:nvSpPr>
        <p:spPr bwMode="auto">
          <a:xfrm>
            <a:off x="2750439" y="1448412"/>
            <a:ext cx="2167350" cy="13208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Easy Button = Microsoft Cloud</a:t>
            </a:r>
          </a:p>
        </p:txBody>
      </p:sp>
      <p:sp>
        <p:nvSpPr>
          <p:cNvPr id="10" name="Rectangle 9">
            <a:extLst>
              <a:ext uri="{FF2B5EF4-FFF2-40B4-BE49-F238E27FC236}">
                <a16:creationId xmlns:a16="http://schemas.microsoft.com/office/drawing/2014/main" id="{777B0AD1-6F5F-4B6C-A3DF-5FE2EDBC6DB2}"/>
              </a:ext>
            </a:extLst>
          </p:cNvPr>
          <p:cNvSpPr/>
          <p:nvPr/>
        </p:nvSpPr>
        <p:spPr bwMode="auto">
          <a:xfrm>
            <a:off x="5064425" y="1448412"/>
            <a:ext cx="2167350" cy="13208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Managed Service Providers</a:t>
            </a:r>
          </a:p>
        </p:txBody>
      </p:sp>
      <p:sp>
        <p:nvSpPr>
          <p:cNvPr id="15" name="Rectangle 14">
            <a:extLst>
              <a:ext uri="{FF2B5EF4-FFF2-40B4-BE49-F238E27FC236}">
                <a16:creationId xmlns:a16="http://schemas.microsoft.com/office/drawing/2014/main" id="{12FA56D0-67BD-4594-91A6-076E09D374B3}"/>
              </a:ext>
            </a:extLst>
          </p:cNvPr>
          <p:cNvSpPr/>
          <p:nvPr/>
        </p:nvSpPr>
        <p:spPr bwMode="auto">
          <a:xfrm>
            <a:off x="2750438" y="2853216"/>
            <a:ext cx="2167351" cy="329316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Inherit controls by adopting Azure, M365, D365 &amp; GitHub</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Complete cloud solution (IaaS/PaaS/SaaS) w/ Microsoft security suite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Reference architectures and blueprints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Customer documentation for CMMC assessments</a:t>
            </a:r>
          </a:p>
        </p:txBody>
      </p:sp>
      <p:sp>
        <p:nvSpPr>
          <p:cNvPr id="21" name="Rectangle 20">
            <a:extLst>
              <a:ext uri="{FF2B5EF4-FFF2-40B4-BE49-F238E27FC236}">
                <a16:creationId xmlns:a16="http://schemas.microsoft.com/office/drawing/2014/main" id="{35181214-4C9D-4E71-A850-3CD5B3034DE7}"/>
              </a:ext>
            </a:extLst>
          </p:cNvPr>
          <p:cNvSpPr/>
          <p:nvPr/>
        </p:nvSpPr>
        <p:spPr bwMode="auto">
          <a:xfrm>
            <a:off x="5064426" y="2853216"/>
            <a:ext cx="2167350" cy="329316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Scale play to thousands of small DIB companies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Provide Mission Enclaves for large DIB Tier 1 Primes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Host/manage on behalf using the Microsoft cloud</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Marketplace &amp; other channels to showcase partners</a:t>
            </a:r>
          </a:p>
        </p:txBody>
      </p:sp>
      <p:sp>
        <p:nvSpPr>
          <p:cNvPr id="4" name="Rectangle 3">
            <a:extLst>
              <a:ext uri="{FF2B5EF4-FFF2-40B4-BE49-F238E27FC236}">
                <a16:creationId xmlns:a16="http://schemas.microsoft.com/office/drawing/2014/main" id="{989FCF73-7099-4DFF-B752-ECCACC9B0160}"/>
              </a:ext>
            </a:extLst>
          </p:cNvPr>
          <p:cNvSpPr/>
          <p:nvPr/>
        </p:nvSpPr>
        <p:spPr bwMode="auto">
          <a:xfrm>
            <a:off x="7378411" y="1448412"/>
            <a:ext cx="2167350" cy="1320800"/>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One-Microsoft Initiative</a:t>
            </a:r>
          </a:p>
        </p:txBody>
      </p:sp>
      <p:sp>
        <p:nvSpPr>
          <p:cNvPr id="5" name="Rectangle 4">
            <a:extLst>
              <a:ext uri="{FF2B5EF4-FFF2-40B4-BE49-F238E27FC236}">
                <a16:creationId xmlns:a16="http://schemas.microsoft.com/office/drawing/2014/main" id="{F749E4AE-10A9-49E5-B734-8E302A6577B8}"/>
              </a:ext>
            </a:extLst>
          </p:cNvPr>
          <p:cNvSpPr/>
          <p:nvPr/>
        </p:nvSpPr>
        <p:spPr bwMode="auto">
          <a:xfrm>
            <a:off x="7380650" y="2853215"/>
            <a:ext cx="2165112" cy="329316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Office building CMMC documentation for M365 and GCC High</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Sentinel building SEIM workbooks for CMMC</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Microsoft Federal deploying AM95</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CELA mapping controls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MCS delivering offers</a:t>
            </a:r>
          </a:p>
        </p:txBody>
      </p:sp>
      <p:sp>
        <p:nvSpPr>
          <p:cNvPr id="23" name="Content Placeholder 4">
            <a:extLst>
              <a:ext uri="{FF2B5EF4-FFF2-40B4-BE49-F238E27FC236}">
                <a16:creationId xmlns:a16="http://schemas.microsoft.com/office/drawing/2014/main" id="{BB96B599-29EC-46DD-93B1-1E4BF5FD0DEA}"/>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24" name="Title 3">
            <a:extLst>
              <a:ext uri="{FF2B5EF4-FFF2-40B4-BE49-F238E27FC236}">
                <a16:creationId xmlns:a16="http://schemas.microsoft.com/office/drawing/2014/main" id="{253F786D-8B92-4D91-B02C-E70F2F195865}"/>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CMMC Acceleration Program Strategy</a:t>
            </a:r>
          </a:p>
        </p:txBody>
      </p:sp>
    </p:spTree>
    <p:extLst>
      <p:ext uri="{BB962C8B-B14F-4D97-AF65-F5344CB8AC3E}">
        <p14:creationId xmlns:p14="http://schemas.microsoft.com/office/powerpoint/2010/main" val="196556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Microsoft meets 50 compliance standards" title="Image of compliance standards">
            <a:extLst>
              <a:ext uri="{FF2B5EF4-FFF2-40B4-BE49-F238E27FC236}">
                <a16:creationId xmlns:a16="http://schemas.microsoft.com/office/drawing/2014/main" id="{EB93B50E-21C3-4D67-A94E-225361B157A9}"/>
              </a:ext>
            </a:extLst>
          </p:cNvPr>
          <p:cNvGrpSpPr/>
          <p:nvPr/>
        </p:nvGrpSpPr>
        <p:grpSpPr>
          <a:xfrm>
            <a:off x="427261" y="1400240"/>
            <a:ext cx="11397089" cy="5264692"/>
            <a:chOff x="427261" y="1400240"/>
            <a:chExt cx="11397089" cy="5264692"/>
          </a:xfrm>
        </p:grpSpPr>
        <p:pic>
          <p:nvPicPr>
            <p:cNvPr id="44" name="Picture 28" title="&quot; &quot;">
              <a:extLst>
                <a:ext uri="{FF2B5EF4-FFF2-40B4-BE49-F238E27FC236}">
                  <a16:creationId xmlns:a16="http://schemas.microsoft.com/office/drawing/2014/main" id="{285B2535-95F6-494A-8B11-764B476EA8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4295159" y="3579443"/>
              <a:ext cx="629200" cy="560511"/>
            </a:xfrm>
            <a:prstGeom prst="rect">
              <a:avLst/>
            </a:prstGeom>
          </p:spPr>
        </p:pic>
        <p:sp>
          <p:nvSpPr>
            <p:cNvPr id="45" name="Rectangle 44">
              <a:extLst>
                <a:ext uri="{FF2B5EF4-FFF2-40B4-BE49-F238E27FC236}">
                  <a16:creationId xmlns:a16="http://schemas.microsoft.com/office/drawing/2014/main" id="{28BA4840-324B-4294-9BDE-5EE942295339}"/>
                </a:ext>
              </a:extLst>
            </p:cNvPr>
            <p:cNvSpPr/>
            <p:nvPr/>
          </p:nvSpPr>
          <p:spPr>
            <a:xfrm>
              <a:off x="4127116" y="4136189"/>
              <a:ext cx="880303" cy="374793"/>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HIPAA / HITECH Act</a:t>
              </a:r>
            </a:p>
          </p:txBody>
        </p:sp>
        <p:sp>
          <p:nvSpPr>
            <p:cNvPr id="49" name="Rectangle 48">
              <a:extLst>
                <a:ext uri="{FF2B5EF4-FFF2-40B4-BE49-F238E27FC236}">
                  <a16:creationId xmlns:a16="http://schemas.microsoft.com/office/drawing/2014/main" id="{36D97AEC-8078-41C6-ABFB-E69317EBB0E8}"/>
                </a:ext>
              </a:extLst>
            </p:cNvPr>
            <p:cNvSpPr/>
            <p:nvPr/>
          </p:nvSpPr>
          <p:spPr>
            <a:xfrm>
              <a:off x="1061669" y="3035390"/>
              <a:ext cx="949534" cy="369332"/>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FedRAMP High</a:t>
              </a:r>
            </a:p>
          </p:txBody>
        </p:sp>
        <p:sp>
          <p:nvSpPr>
            <p:cNvPr id="51" name="Rectangle 50">
              <a:extLst>
                <a:ext uri="{FF2B5EF4-FFF2-40B4-BE49-F238E27FC236}">
                  <a16:creationId xmlns:a16="http://schemas.microsoft.com/office/drawing/2014/main" id="{3FE9F4DC-CA8F-4BA5-85C5-47E3896AF11C}"/>
                </a:ext>
              </a:extLst>
            </p:cNvPr>
            <p:cNvSpPr/>
            <p:nvPr/>
          </p:nvSpPr>
          <p:spPr>
            <a:xfrm>
              <a:off x="6185040" y="3096474"/>
              <a:ext cx="769654" cy="233557"/>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FIPS 140-2</a:t>
              </a:r>
            </a:p>
          </p:txBody>
        </p:sp>
        <p:pic>
          <p:nvPicPr>
            <p:cNvPr id="52" name="Picture 51" title="&quot; &quot;">
              <a:extLst>
                <a:ext uri="{FF2B5EF4-FFF2-40B4-BE49-F238E27FC236}">
                  <a16:creationId xmlns:a16="http://schemas.microsoft.com/office/drawing/2014/main" id="{ADA00F36-5153-4FBC-B919-0013298AF6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40194" y="3763323"/>
              <a:ext cx="604860" cy="243961"/>
            </a:xfrm>
            <a:prstGeom prst="rect">
              <a:avLst/>
            </a:prstGeom>
          </p:spPr>
        </p:pic>
        <p:sp>
          <p:nvSpPr>
            <p:cNvPr id="53" name="Rectangle 52">
              <a:extLst>
                <a:ext uri="{FF2B5EF4-FFF2-40B4-BE49-F238E27FC236}">
                  <a16:creationId xmlns:a16="http://schemas.microsoft.com/office/drawing/2014/main" id="{8DE5E565-9BF5-477E-8C13-2C86B93BF8CB}"/>
                </a:ext>
              </a:extLst>
            </p:cNvPr>
            <p:cNvSpPr/>
            <p:nvPr/>
          </p:nvSpPr>
          <p:spPr>
            <a:xfrm>
              <a:off x="7264267" y="4169988"/>
              <a:ext cx="742073" cy="233557"/>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FERPA</a:t>
              </a:r>
            </a:p>
          </p:txBody>
        </p:sp>
        <p:sp>
          <p:nvSpPr>
            <p:cNvPr id="54" name="Rectangle 53">
              <a:extLst>
                <a:ext uri="{FF2B5EF4-FFF2-40B4-BE49-F238E27FC236}">
                  <a16:creationId xmlns:a16="http://schemas.microsoft.com/office/drawing/2014/main" id="{3DA7156A-8D09-4F58-94A1-4E048FFA8091}"/>
                </a:ext>
              </a:extLst>
            </p:cNvPr>
            <p:cNvSpPr/>
            <p:nvPr/>
          </p:nvSpPr>
          <p:spPr>
            <a:xfrm>
              <a:off x="2088291" y="3025669"/>
              <a:ext cx="859531" cy="369332"/>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DoD DISA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SRG Level 2</a:t>
              </a:r>
              <a:r>
                <a:rPr kumimoji="0" lang="en-US" sz="900" b="1" i="0" u="none" strike="noStrike" kern="0" cap="none" spc="0" normalizeH="0" baseline="30000" noProof="0">
                  <a:ln>
                    <a:noFill/>
                  </a:ln>
                  <a:solidFill>
                    <a:srgbClr val="505050"/>
                  </a:solidFill>
                  <a:effectLst/>
                  <a:uLnTx/>
                  <a:uFillTx/>
                  <a:latin typeface="Segoe UI"/>
                  <a:ea typeface="+mn-ea"/>
                  <a:cs typeface="+mn-cs"/>
                </a:rPr>
                <a:t>2</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pic>
          <p:nvPicPr>
            <p:cNvPr id="55" name="Picture 54" title="&quot; &quot;">
              <a:extLst>
                <a:ext uri="{FF2B5EF4-FFF2-40B4-BE49-F238E27FC236}">
                  <a16:creationId xmlns:a16="http://schemas.microsoft.com/office/drawing/2014/main" id="{7BF65685-F9A2-40C4-B62F-475DF40C534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4125" y="3684646"/>
              <a:ext cx="465816" cy="465813"/>
            </a:xfrm>
            <a:prstGeom prst="rect">
              <a:avLst/>
            </a:prstGeom>
          </p:spPr>
        </p:pic>
        <p:pic>
          <p:nvPicPr>
            <p:cNvPr id="56" name="Picture 55" title="&quot; &quot;">
              <a:extLst>
                <a:ext uri="{FF2B5EF4-FFF2-40B4-BE49-F238E27FC236}">
                  <a16:creationId xmlns:a16="http://schemas.microsoft.com/office/drawing/2014/main" id="{24F3F435-FC72-4107-9502-98527ADF049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855" t="2105" r="5136" b="14296"/>
            <a:stretch/>
          </p:blipFill>
          <p:spPr>
            <a:xfrm>
              <a:off x="1167423" y="2548298"/>
              <a:ext cx="694812" cy="431727"/>
            </a:xfrm>
            <a:prstGeom prst="rect">
              <a:avLst/>
            </a:prstGeom>
          </p:spPr>
        </p:pic>
        <p:pic>
          <p:nvPicPr>
            <p:cNvPr id="57" name="Picture 56" title="&quot; &quot;">
              <a:extLst>
                <a:ext uri="{FF2B5EF4-FFF2-40B4-BE49-F238E27FC236}">
                  <a16:creationId xmlns:a16="http://schemas.microsoft.com/office/drawing/2014/main" id="{22E61F82-9795-48A1-B3F7-D57575C5ED6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18983" y="2580922"/>
              <a:ext cx="501305" cy="488379"/>
            </a:xfrm>
            <a:prstGeom prst="rect">
              <a:avLst/>
            </a:prstGeom>
          </p:spPr>
        </p:pic>
        <p:sp>
          <p:nvSpPr>
            <p:cNvPr id="58" name="Rectangle 57">
              <a:extLst>
                <a:ext uri="{FF2B5EF4-FFF2-40B4-BE49-F238E27FC236}">
                  <a16:creationId xmlns:a16="http://schemas.microsoft.com/office/drawing/2014/main" id="{8F41CB6B-0827-4332-8AD8-7B3CB9DDEFA9}"/>
                </a:ext>
              </a:extLst>
            </p:cNvPr>
            <p:cNvSpPr/>
            <p:nvPr/>
          </p:nvSpPr>
          <p:spPr>
            <a:xfrm>
              <a:off x="8031535" y="3092395"/>
              <a:ext cx="490840" cy="230832"/>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ITAR</a:t>
              </a:r>
              <a:r>
                <a:rPr kumimoji="0" lang="en-US" sz="900" b="1" i="0" u="none" strike="noStrike" kern="0" cap="none" spc="0" normalizeH="0" baseline="30000" noProof="0">
                  <a:ln>
                    <a:noFill/>
                  </a:ln>
                  <a:solidFill>
                    <a:srgbClr val="505050"/>
                  </a:solidFill>
                  <a:effectLst/>
                  <a:uLnTx/>
                  <a:uFillTx/>
                  <a:latin typeface="Segoe UI"/>
                  <a:ea typeface="+mn-ea"/>
                  <a:cs typeface="+mn-cs"/>
                </a:rPr>
                <a:t>2</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40E56AE0-60F9-4B58-9269-98DDBD857415}"/>
                </a:ext>
              </a:extLst>
            </p:cNvPr>
            <p:cNvSpPr/>
            <p:nvPr/>
          </p:nvSpPr>
          <p:spPr>
            <a:xfrm>
              <a:off x="8765666" y="3106032"/>
              <a:ext cx="453971" cy="230832"/>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CJIS</a:t>
              </a:r>
              <a:r>
                <a:rPr kumimoji="0" lang="en-US" sz="900" b="1" i="0" u="none" strike="noStrike" kern="0" cap="none" spc="0" normalizeH="0" baseline="30000" noProof="0">
                  <a:ln>
                    <a:noFill/>
                  </a:ln>
                  <a:solidFill>
                    <a:srgbClr val="505050"/>
                  </a:solidFill>
                  <a:effectLst/>
                  <a:uLnTx/>
                  <a:uFillTx/>
                  <a:latin typeface="Segoe UI"/>
                  <a:ea typeface="+mn-ea"/>
                  <a:cs typeface="+mn-cs"/>
                </a:rPr>
                <a:t>2</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DAEB66D8-FD1B-4FBD-AA24-196726941802}"/>
                </a:ext>
              </a:extLst>
            </p:cNvPr>
            <p:cNvSpPr/>
            <p:nvPr/>
          </p:nvSpPr>
          <p:spPr>
            <a:xfrm>
              <a:off x="6033550" y="4102399"/>
              <a:ext cx="1072634" cy="374793"/>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GxP</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21 CFR Part 11</a:t>
              </a:r>
            </a:p>
          </p:txBody>
        </p:sp>
        <p:sp>
          <p:nvSpPr>
            <p:cNvPr id="61" name="Rectangle 60">
              <a:extLst>
                <a:ext uri="{FF2B5EF4-FFF2-40B4-BE49-F238E27FC236}">
                  <a16:creationId xmlns:a16="http://schemas.microsoft.com/office/drawing/2014/main" id="{A7EF6998-2638-4EE6-81D9-3DF120BFE4DF}"/>
                </a:ext>
              </a:extLst>
            </p:cNvPr>
            <p:cNvSpPr/>
            <p:nvPr/>
          </p:nvSpPr>
          <p:spPr>
            <a:xfrm>
              <a:off x="9453871" y="3110954"/>
              <a:ext cx="700834" cy="230832"/>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IRS 1075</a:t>
              </a:r>
              <a:r>
                <a:rPr kumimoji="0" lang="en-US" sz="900" b="1" i="0" u="none" strike="noStrike" kern="0" cap="none" spc="0" normalizeH="0" baseline="30000" noProof="0">
                  <a:ln>
                    <a:noFill/>
                  </a:ln>
                  <a:solidFill>
                    <a:srgbClr val="505050"/>
                  </a:solidFill>
                  <a:effectLst/>
                  <a:uLnTx/>
                  <a:uFillTx/>
                  <a:latin typeface="Segoe UI"/>
                  <a:ea typeface="+mn-ea"/>
                  <a:cs typeface="+mn-cs"/>
                </a:rPr>
                <a:t>2</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pic>
          <p:nvPicPr>
            <p:cNvPr id="62" name="Picture 6" title="&quot; &quot;">
              <a:extLst>
                <a:ext uri="{FF2B5EF4-FFF2-40B4-BE49-F238E27FC236}">
                  <a16:creationId xmlns:a16="http://schemas.microsoft.com/office/drawing/2014/main" id="{2193CFC3-C054-49AF-8069-E3949F7A86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1790" y="2541316"/>
              <a:ext cx="529775" cy="52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62">
              <a:extLst>
                <a:ext uri="{FF2B5EF4-FFF2-40B4-BE49-F238E27FC236}">
                  <a16:creationId xmlns:a16="http://schemas.microsoft.com/office/drawing/2014/main" id="{55CA9384-5390-4B83-808F-03A242BB55AE}"/>
                </a:ext>
              </a:extLst>
            </p:cNvPr>
            <p:cNvSpPr/>
            <p:nvPr/>
          </p:nvSpPr>
          <p:spPr>
            <a:xfrm>
              <a:off x="6992935" y="3078771"/>
              <a:ext cx="837089" cy="230832"/>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Section 508</a:t>
              </a:r>
            </a:p>
          </p:txBody>
        </p:sp>
        <p:sp>
          <p:nvSpPr>
            <p:cNvPr id="64" name="Rectangle 63">
              <a:extLst>
                <a:ext uri="{FF2B5EF4-FFF2-40B4-BE49-F238E27FC236}">
                  <a16:creationId xmlns:a16="http://schemas.microsoft.com/office/drawing/2014/main" id="{F8D4CE50-6A9A-4612-840B-6CEE713CEC72}"/>
                </a:ext>
              </a:extLst>
            </p:cNvPr>
            <p:cNvSpPr/>
            <p:nvPr/>
          </p:nvSpPr>
          <p:spPr>
            <a:xfrm>
              <a:off x="1227650" y="2127277"/>
              <a:ext cx="514034" cy="146327"/>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ISO 27001</a:t>
              </a:r>
            </a:p>
          </p:txBody>
        </p:sp>
        <p:pic>
          <p:nvPicPr>
            <p:cNvPr id="65" name="Picture 64" title="&quot; &quot;">
              <a:extLst>
                <a:ext uri="{FF2B5EF4-FFF2-40B4-BE49-F238E27FC236}">
                  <a16:creationId xmlns:a16="http://schemas.microsoft.com/office/drawing/2014/main" id="{BF6621FF-4FEF-4960-ABDC-FFCDEC0FAA19}"/>
                </a:ext>
              </a:extLst>
            </p:cNvPr>
            <p:cNvPicPr>
              <a:picLocks noChangeAspect="1"/>
            </p:cNvPicPr>
            <p:nvPr/>
          </p:nvPicPr>
          <p:blipFill>
            <a:blip r:embed="rId9"/>
            <a:stretch>
              <a:fillRect/>
            </a:stretch>
          </p:blipFill>
          <p:spPr>
            <a:xfrm>
              <a:off x="4302379" y="1470298"/>
              <a:ext cx="551105" cy="504531"/>
            </a:xfrm>
            <a:prstGeom prst="rect">
              <a:avLst/>
            </a:prstGeom>
          </p:spPr>
        </p:pic>
        <p:sp>
          <p:nvSpPr>
            <p:cNvPr id="66" name="Rectangle 65">
              <a:extLst>
                <a:ext uri="{FF2B5EF4-FFF2-40B4-BE49-F238E27FC236}">
                  <a16:creationId xmlns:a16="http://schemas.microsoft.com/office/drawing/2014/main" id="{2FA37041-C127-4E07-B5AE-26C3C157F659}"/>
                </a:ext>
              </a:extLst>
            </p:cNvPr>
            <p:cNvSpPr/>
            <p:nvPr/>
          </p:nvSpPr>
          <p:spPr>
            <a:xfrm>
              <a:off x="4224546" y="2060084"/>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SOC 1</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Type 2</a:t>
              </a:r>
            </a:p>
          </p:txBody>
        </p:sp>
        <p:sp>
          <p:nvSpPr>
            <p:cNvPr id="67" name="Rectangle 66">
              <a:extLst>
                <a:ext uri="{FF2B5EF4-FFF2-40B4-BE49-F238E27FC236}">
                  <a16:creationId xmlns:a16="http://schemas.microsoft.com/office/drawing/2014/main" id="{CA531B88-08B4-4C24-8B35-760976E60EC7}"/>
                </a:ext>
              </a:extLst>
            </p:cNvPr>
            <p:cNvSpPr/>
            <p:nvPr/>
          </p:nvSpPr>
          <p:spPr>
            <a:xfrm>
              <a:off x="2247201" y="2122763"/>
              <a:ext cx="567228"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ISO 27018</a:t>
              </a:r>
            </a:p>
          </p:txBody>
        </p:sp>
        <p:pic>
          <p:nvPicPr>
            <p:cNvPr id="68" name="Picture 67" title="&quot; &quot;">
              <a:extLst>
                <a:ext uri="{FF2B5EF4-FFF2-40B4-BE49-F238E27FC236}">
                  <a16:creationId xmlns:a16="http://schemas.microsoft.com/office/drawing/2014/main" id="{6D5BA2B2-F4C6-4CEF-A277-4D8C5176E74A}"/>
                </a:ext>
              </a:extLst>
            </p:cNvPr>
            <p:cNvPicPr>
              <a:picLocks noChangeAspect="1"/>
            </p:cNvPicPr>
            <p:nvPr/>
          </p:nvPicPr>
          <p:blipFill>
            <a:blip r:embed="rId10"/>
            <a:stretch>
              <a:fillRect/>
            </a:stretch>
          </p:blipFill>
          <p:spPr>
            <a:xfrm>
              <a:off x="6171101" y="1528537"/>
              <a:ext cx="745800" cy="285971"/>
            </a:xfrm>
            <a:prstGeom prst="rect">
              <a:avLst/>
            </a:prstGeom>
          </p:spPr>
        </p:pic>
        <p:sp>
          <p:nvSpPr>
            <p:cNvPr id="69" name="Rectangle 68">
              <a:extLst>
                <a:ext uri="{FF2B5EF4-FFF2-40B4-BE49-F238E27FC236}">
                  <a16:creationId xmlns:a16="http://schemas.microsoft.com/office/drawing/2014/main" id="{96CAC1DE-3EAC-43C6-880D-72D9599D483A}"/>
                </a:ext>
              </a:extLst>
            </p:cNvPr>
            <p:cNvSpPr/>
            <p:nvPr/>
          </p:nvSpPr>
          <p:spPr>
            <a:xfrm>
              <a:off x="6148995" y="1986835"/>
              <a:ext cx="828059" cy="301685"/>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CSA STAR</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Self-Assessment</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pic>
          <p:nvPicPr>
            <p:cNvPr id="70" name="Picture 69" title="&quot; &quot;">
              <a:extLst>
                <a:ext uri="{FF2B5EF4-FFF2-40B4-BE49-F238E27FC236}">
                  <a16:creationId xmlns:a16="http://schemas.microsoft.com/office/drawing/2014/main" id="{E70E9F74-1205-4143-8FE0-81BFC941655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83784" y="5914618"/>
              <a:ext cx="727440" cy="238072"/>
            </a:xfrm>
            <a:prstGeom prst="rect">
              <a:avLst/>
            </a:prstGeom>
          </p:spPr>
        </p:pic>
        <p:sp>
          <p:nvSpPr>
            <p:cNvPr id="71" name="Rectangle 70">
              <a:extLst>
                <a:ext uri="{FF2B5EF4-FFF2-40B4-BE49-F238E27FC236}">
                  <a16:creationId xmlns:a16="http://schemas.microsoft.com/office/drawing/2014/main" id="{20CEEF7C-F5C4-4451-86CF-FB244E2384CE}"/>
                </a:ext>
              </a:extLst>
            </p:cNvPr>
            <p:cNvSpPr/>
            <p:nvPr/>
          </p:nvSpPr>
          <p:spPr>
            <a:xfrm>
              <a:off x="5158949" y="6337460"/>
              <a:ext cx="783089"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Singapore</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MTCS</a:t>
              </a:r>
            </a:p>
          </p:txBody>
        </p:sp>
        <p:sp>
          <p:nvSpPr>
            <p:cNvPr id="72" name="Rectangle 71">
              <a:extLst>
                <a:ext uri="{FF2B5EF4-FFF2-40B4-BE49-F238E27FC236}">
                  <a16:creationId xmlns:a16="http://schemas.microsoft.com/office/drawing/2014/main" id="{409A641F-4AAF-4CC4-BF72-DE7A5872AD83}"/>
                </a:ext>
              </a:extLst>
            </p:cNvPr>
            <p:cNvSpPr/>
            <p:nvPr/>
          </p:nvSpPr>
          <p:spPr>
            <a:xfrm>
              <a:off x="8258925" y="5218856"/>
              <a:ext cx="689585"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UK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G-Cloud</a:t>
              </a:r>
            </a:p>
          </p:txBody>
        </p:sp>
        <p:pic>
          <p:nvPicPr>
            <p:cNvPr id="73" name="Picture 72" title="&quot; &quot;">
              <a:extLst>
                <a:ext uri="{FF2B5EF4-FFF2-40B4-BE49-F238E27FC236}">
                  <a16:creationId xmlns:a16="http://schemas.microsoft.com/office/drawing/2014/main" id="{EE34BEB5-8EF6-4F7F-A7D5-0E419F2959F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393138" y="4690233"/>
              <a:ext cx="439400" cy="439400"/>
            </a:xfrm>
            <a:prstGeom prst="rect">
              <a:avLst/>
            </a:prstGeom>
          </p:spPr>
        </p:pic>
        <p:sp>
          <p:nvSpPr>
            <p:cNvPr id="74" name="Rectangle 73">
              <a:extLst>
                <a:ext uri="{FF2B5EF4-FFF2-40B4-BE49-F238E27FC236}">
                  <a16:creationId xmlns:a16="http://schemas.microsoft.com/office/drawing/2014/main" id="{2D15425C-85F4-41CC-B51C-12C68CA347CA}"/>
                </a:ext>
              </a:extLst>
            </p:cNvPr>
            <p:cNvSpPr/>
            <p:nvPr/>
          </p:nvSpPr>
          <p:spPr>
            <a:xfrm>
              <a:off x="2009817" y="5210630"/>
              <a:ext cx="957699"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Australia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IRAP/CCSL</a:t>
              </a:r>
            </a:p>
          </p:txBody>
        </p:sp>
        <p:pic>
          <p:nvPicPr>
            <p:cNvPr id="75" name="Picture 74" title="&quot; &quot;">
              <a:extLst>
                <a:ext uri="{FF2B5EF4-FFF2-40B4-BE49-F238E27FC236}">
                  <a16:creationId xmlns:a16="http://schemas.microsoft.com/office/drawing/2014/main" id="{D719E499-E1DA-4C64-99BB-3DBBAA12105F}"/>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242527" y="4717990"/>
              <a:ext cx="559028" cy="369332"/>
            </a:xfrm>
            <a:prstGeom prst="rect">
              <a:avLst/>
            </a:prstGeom>
            <a:noFill/>
            <a:ln>
              <a:noFill/>
            </a:ln>
          </p:spPr>
        </p:pic>
        <p:pic>
          <p:nvPicPr>
            <p:cNvPr id="76" name="Picture 75" title="&quot; &quot;">
              <a:hlinkClick r:id="rId14" tooltip="&quot;FISC HOME&quot;"/>
              <a:extLst>
                <a:ext uri="{FF2B5EF4-FFF2-40B4-BE49-F238E27FC236}">
                  <a16:creationId xmlns:a16="http://schemas.microsoft.com/office/drawing/2014/main" id="{9694CB08-689E-479F-AB32-8AE1FC7A4C79}"/>
                </a:ext>
              </a:extLst>
            </p:cNvPr>
            <p:cNvPicPr/>
            <p:nvPr/>
          </p:nvPicPr>
          <p:blipFill rotWithShape="1">
            <a:blip r:embed="rId15" cstate="print">
              <a:extLst>
                <a:ext uri="{28A0092B-C50C-407E-A947-70E740481C1C}">
                  <a14:useLocalDpi xmlns:a14="http://schemas.microsoft.com/office/drawing/2010/main" val="0"/>
                </a:ext>
              </a:extLst>
            </a:blip>
            <a:srcRect r="68254"/>
            <a:stretch/>
          </p:blipFill>
          <p:spPr bwMode="auto">
            <a:xfrm>
              <a:off x="3284237" y="3793803"/>
              <a:ext cx="596629" cy="247501"/>
            </a:xfrm>
            <a:prstGeom prst="rect">
              <a:avLst/>
            </a:prstGeom>
            <a:noFill/>
            <a:ln>
              <a:noFill/>
            </a:ln>
          </p:spPr>
        </p:pic>
        <p:sp>
          <p:nvSpPr>
            <p:cNvPr id="77" name="Rectangle 76">
              <a:extLst>
                <a:ext uri="{FF2B5EF4-FFF2-40B4-BE49-F238E27FC236}">
                  <a16:creationId xmlns:a16="http://schemas.microsoft.com/office/drawing/2014/main" id="{FA0F6730-6B41-471E-B799-951D56ACCBE9}"/>
                </a:ext>
              </a:extLst>
            </p:cNvPr>
            <p:cNvSpPr/>
            <p:nvPr/>
          </p:nvSpPr>
          <p:spPr>
            <a:xfrm>
              <a:off x="3195263" y="4107781"/>
              <a:ext cx="759168" cy="369332"/>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Japan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FISC</a:t>
              </a:r>
            </a:p>
          </p:txBody>
        </p:sp>
        <p:sp>
          <p:nvSpPr>
            <p:cNvPr id="78" name="Rectangle 77">
              <a:extLst>
                <a:ext uri="{FF2B5EF4-FFF2-40B4-BE49-F238E27FC236}">
                  <a16:creationId xmlns:a16="http://schemas.microsoft.com/office/drawing/2014/main" id="{0AABF924-B98A-4A9E-A4E8-1D535AE75B8B}"/>
                </a:ext>
              </a:extLst>
            </p:cNvPr>
            <p:cNvSpPr/>
            <p:nvPr/>
          </p:nvSpPr>
          <p:spPr>
            <a:xfrm>
              <a:off x="6236058" y="6337460"/>
              <a:ext cx="635266"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DJCP</a:t>
              </a:r>
              <a:r>
                <a:rPr kumimoji="0" lang="en-US" sz="900" b="0" i="0" u="none" strike="noStrike" kern="0" cap="none" spc="0" normalizeH="0" baseline="30000" noProof="0">
                  <a:ln>
                    <a:noFill/>
                  </a:ln>
                  <a:solidFill>
                    <a:srgbClr val="505050"/>
                  </a:solidFill>
                  <a:effectLst/>
                  <a:uLnTx/>
                  <a:uFillTx/>
                  <a:latin typeface="Segoe UI"/>
                  <a:ea typeface="+mn-ea"/>
                  <a:cs typeface="+mn-cs"/>
                </a:rPr>
                <a:t>1</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pic>
          <p:nvPicPr>
            <p:cNvPr id="79" name="Picture 78" title="&quot; &quot;">
              <a:extLst>
                <a:ext uri="{FF2B5EF4-FFF2-40B4-BE49-F238E27FC236}">
                  <a16:creationId xmlns:a16="http://schemas.microsoft.com/office/drawing/2014/main" id="{703B5199-DC12-46C0-B78A-AE6F5EA479E4}"/>
                </a:ext>
              </a:extLst>
            </p:cNvPr>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295159" y="5801028"/>
              <a:ext cx="511596" cy="467435"/>
            </a:xfrm>
            <a:prstGeom prst="rect">
              <a:avLst/>
            </a:prstGeom>
            <a:noFill/>
            <a:ln>
              <a:noFill/>
            </a:ln>
          </p:spPr>
        </p:pic>
        <p:sp>
          <p:nvSpPr>
            <p:cNvPr id="80" name="Rectangle 79">
              <a:extLst>
                <a:ext uri="{FF2B5EF4-FFF2-40B4-BE49-F238E27FC236}">
                  <a16:creationId xmlns:a16="http://schemas.microsoft.com/office/drawing/2014/main" id="{CA7220E4-D42F-4672-A4AD-1E86D8EC69D5}"/>
                </a:ext>
              </a:extLst>
            </p:cNvPr>
            <p:cNvSpPr/>
            <p:nvPr/>
          </p:nvSpPr>
          <p:spPr>
            <a:xfrm>
              <a:off x="4069356" y="6337114"/>
              <a:ext cx="982755"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 New Zealand </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GCIO</a:t>
              </a:r>
            </a:p>
          </p:txBody>
        </p:sp>
        <p:pic>
          <p:nvPicPr>
            <p:cNvPr id="81" name="Picture 8" title="&quot; &quot;">
              <a:extLst>
                <a:ext uri="{FF2B5EF4-FFF2-40B4-BE49-F238E27FC236}">
                  <a16:creationId xmlns:a16="http://schemas.microsoft.com/office/drawing/2014/main" id="{E23B6F5D-D3FD-4451-BA07-2981FA0CC6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69310" y="5820429"/>
              <a:ext cx="505871" cy="50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Rectangle 81">
              <a:extLst>
                <a:ext uri="{FF2B5EF4-FFF2-40B4-BE49-F238E27FC236}">
                  <a16:creationId xmlns:a16="http://schemas.microsoft.com/office/drawing/2014/main" id="{F64D1352-101D-4A35-AE2F-A11042DF2BF3}"/>
                </a:ext>
              </a:extLst>
            </p:cNvPr>
            <p:cNvSpPr/>
            <p:nvPr/>
          </p:nvSpPr>
          <p:spPr>
            <a:xfrm>
              <a:off x="7255825" y="6337461"/>
              <a:ext cx="758955"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GB 18030</a:t>
              </a:r>
              <a:r>
                <a:rPr kumimoji="0" lang="en-US" sz="900" b="0" i="0" u="none" strike="noStrike" kern="0" cap="none" spc="0" normalizeH="0" baseline="30000" noProof="0">
                  <a:ln>
                    <a:noFill/>
                  </a:ln>
                  <a:solidFill>
                    <a:srgbClr val="505050"/>
                  </a:solidFill>
                  <a:effectLst/>
                  <a:uLnTx/>
                  <a:uFillTx/>
                  <a:latin typeface="Segoe UI"/>
                  <a:ea typeface="+mn-ea"/>
                  <a:cs typeface="+mn-cs"/>
                </a:rPr>
                <a:t>1</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711BB223-6BA1-401D-AF77-C62DCF9330EE}"/>
                </a:ext>
              </a:extLst>
            </p:cNvPr>
            <p:cNvSpPr/>
            <p:nvPr/>
          </p:nvSpPr>
          <p:spPr>
            <a:xfrm>
              <a:off x="3070618" y="5229992"/>
              <a:ext cx="997210"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Model Clauses</a:t>
              </a:r>
            </a:p>
          </p:txBody>
        </p:sp>
        <p:pic>
          <p:nvPicPr>
            <p:cNvPr id="84" name="Picture 83" title="&quot; &quot;">
              <a:extLst>
                <a:ext uri="{FF2B5EF4-FFF2-40B4-BE49-F238E27FC236}">
                  <a16:creationId xmlns:a16="http://schemas.microsoft.com/office/drawing/2014/main" id="{DDF76C7C-3EB9-4498-95BA-FFF09A4FD1E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309010" y="4681845"/>
              <a:ext cx="615885" cy="426788"/>
            </a:xfrm>
            <a:prstGeom prst="rect">
              <a:avLst/>
            </a:prstGeom>
          </p:spPr>
        </p:pic>
        <p:sp>
          <p:nvSpPr>
            <p:cNvPr id="85" name="Rectangle 84">
              <a:extLst>
                <a:ext uri="{FF2B5EF4-FFF2-40B4-BE49-F238E27FC236}">
                  <a16:creationId xmlns:a16="http://schemas.microsoft.com/office/drawing/2014/main" id="{D1E4A0F9-F60D-4FC5-A3D9-44A6BB14513A}"/>
                </a:ext>
              </a:extLst>
            </p:cNvPr>
            <p:cNvSpPr/>
            <p:nvPr/>
          </p:nvSpPr>
          <p:spPr>
            <a:xfrm>
              <a:off x="6148995" y="5210629"/>
              <a:ext cx="763950"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EU</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ENISA IAF</a:t>
              </a:r>
            </a:p>
          </p:txBody>
        </p:sp>
        <p:pic>
          <p:nvPicPr>
            <p:cNvPr id="86" name="Picture 85" title="&quot; &quot;">
              <a:extLst>
                <a:ext uri="{FF2B5EF4-FFF2-40B4-BE49-F238E27FC236}">
                  <a16:creationId xmlns:a16="http://schemas.microsoft.com/office/drawing/2014/main" id="{29C04865-F422-4FEE-A516-3F22738A55B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96443" y="4652856"/>
              <a:ext cx="532378" cy="502565"/>
            </a:xfrm>
            <a:prstGeom prst="rect">
              <a:avLst/>
            </a:prstGeom>
          </p:spPr>
        </p:pic>
        <p:pic>
          <p:nvPicPr>
            <p:cNvPr id="87" name="Picture 86" title="&quot; &quot;">
              <a:extLst>
                <a:ext uri="{FF2B5EF4-FFF2-40B4-BE49-F238E27FC236}">
                  <a16:creationId xmlns:a16="http://schemas.microsoft.com/office/drawing/2014/main" id="{1DAD4EF0-C4DD-4FB7-B108-BD07E103D52B}"/>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75713" y="4717990"/>
              <a:ext cx="615886" cy="369332"/>
            </a:xfrm>
            <a:prstGeom prst="rect">
              <a:avLst/>
            </a:prstGeom>
          </p:spPr>
        </p:pic>
        <p:sp>
          <p:nvSpPr>
            <p:cNvPr id="88" name="Rectangle 87">
              <a:extLst>
                <a:ext uri="{FF2B5EF4-FFF2-40B4-BE49-F238E27FC236}">
                  <a16:creationId xmlns:a16="http://schemas.microsoft.com/office/drawing/2014/main" id="{836D5C55-D4BF-44EA-B80E-684138B3A4BF}"/>
                </a:ext>
              </a:extLst>
            </p:cNvPr>
            <p:cNvSpPr/>
            <p:nvPr/>
          </p:nvSpPr>
          <p:spPr>
            <a:xfrm>
              <a:off x="1048835" y="5232858"/>
              <a:ext cx="857880"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Argentina PDPA</a:t>
              </a:r>
            </a:p>
          </p:txBody>
        </p:sp>
        <p:pic>
          <p:nvPicPr>
            <p:cNvPr id="89" name="Picture 88" title="&quot; &quot;">
              <a:extLst>
                <a:ext uri="{FF2B5EF4-FFF2-40B4-BE49-F238E27FC236}">
                  <a16:creationId xmlns:a16="http://schemas.microsoft.com/office/drawing/2014/main" id="{7B57E390-EBA3-41CB-9941-36CE845BF837}"/>
                </a:ext>
              </a:extLst>
            </p:cNvPr>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0204218" y="5863892"/>
              <a:ext cx="393730" cy="346481"/>
            </a:xfrm>
            <a:prstGeom prst="rect">
              <a:avLst/>
            </a:prstGeom>
            <a:noFill/>
            <a:ln>
              <a:noFill/>
            </a:ln>
          </p:spPr>
        </p:pic>
        <p:sp>
          <p:nvSpPr>
            <p:cNvPr id="90" name="Rectangle 89">
              <a:extLst>
                <a:ext uri="{FF2B5EF4-FFF2-40B4-BE49-F238E27FC236}">
                  <a16:creationId xmlns:a16="http://schemas.microsoft.com/office/drawing/2014/main" id="{81E23B34-30A6-41A1-A7B4-A2E03DAA7785}"/>
                </a:ext>
              </a:extLst>
            </p:cNvPr>
            <p:cNvSpPr/>
            <p:nvPr/>
          </p:nvSpPr>
          <p:spPr>
            <a:xfrm>
              <a:off x="9988358" y="6337461"/>
              <a:ext cx="791180"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Japan CS Mark Gold</a:t>
              </a:r>
            </a:p>
          </p:txBody>
        </p:sp>
        <p:pic>
          <p:nvPicPr>
            <p:cNvPr id="91" name="Picture 90" title="&quot; &quot;">
              <a:extLst>
                <a:ext uri="{FF2B5EF4-FFF2-40B4-BE49-F238E27FC236}">
                  <a16:creationId xmlns:a16="http://schemas.microsoft.com/office/drawing/2014/main" id="{971CFDDD-8899-4CC2-AD37-9CDA02433B0A}"/>
                </a:ext>
              </a:extLst>
            </p:cNvPr>
            <p:cNvPicPr/>
            <p:nvPr/>
          </p:nvPicPr>
          <p:blipFill>
            <a:blip r:embed="rId22">
              <a:extLst>
                <a:ext uri="{28A0092B-C50C-407E-A947-70E740481C1C}">
                  <a14:useLocalDpi xmlns:a14="http://schemas.microsoft.com/office/drawing/2010/main" val="0"/>
                </a:ext>
              </a:extLst>
            </a:blip>
            <a:srcRect/>
            <a:stretch>
              <a:fillRect/>
            </a:stretch>
          </p:blipFill>
          <p:spPr bwMode="auto">
            <a:xfrm>
              <a:off x="5199558" y="2653266"/>
              <a:ext cx="683415" cy="239538"/>
            </a:xfrm>
            <a:prstGeom prst="rect">
              <a:avLst/>
            </a:prstGeom>
            <a:noFill/>
            <a:ln>
              <a:noFill/>
            </a:ln>
          </p:spPr>
        </p:pic>
        <p:sp>
          <p:nvSpPr>
            <p:cNvPr id="92" name="Rectangle 91">
              <a:extLst>
                <a:ext uri="{FF2B5EF4-FFF2-40B4-BE49-F238E27FC236}">
                  <a16:creationId xmlns:a16="http://schemas.microsoft.com/office/drawing/2014/main" id="{7A9FD324-A674-4EC9-8C90-2A30253CBA34}"/>
                </a:ext>
              </a:extLst>
            </p:cNvPr>
            <p:cNvSpPr/>
            <p:nvPr/>
          </p:nvSpPr>
          <p:spPr>
            <a:xfrm>
              <a:off x="5131543" y="3047945"/>
              <a:ext cx="837088" cy="369332"/>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SP 800-171</a:t>
              </a:r>
              <a:r>
                <a:rPr kumimoji="0" lang="en-US" sz="900" b="1" i="0" u="none" strike="noStrike" kern="0" cap="none" spc="0" normalizeH="0" baseline="30000" noProof="0">
                  <a:ln>
                    <a:noFill/>
                  </a:ln>
                  <a:solidFill>
                    <a:srgbClr val="505050"/>
                  </a:solidFill>
                  <a:effectLst/>
                  <a:uLnTx/>
                  <a:uFillTx/>
                  <a:latin typeface="Segoe UI"/>
                  <a:ea typeface="+mn-ea"/>
                  <a:cs typeface="+mn-cs"/>
                </a:rPr>
                <a:t>2</a:t>
              </a:r>
              <a:br>
                <a:rPr kumimoji="0" lang="en-US" sz="900" b="1" i="0" u="none" strike="noStrike" kern="0" cap="none" spc="0" normalizeH="0" baseline="30000" noProof="0">
                  <a:ln>
                    <a:noFill/>
                  </a:ln>
                  <a:solidFill>
                    <a:srgbClr val="505050"/>
                  </a:solidFill>
                  <a:effectLst/>
                  <a:uLnTx/>
                  <a:uFillTx/>
                  <a:latin typeface="Segoe UI"/>
                  <a:ea typeface="+mn-ea"/>
                  <a:cs typeface="+mn-cs"/>
                </a:rPr>
              </a:br>
              <a:r>
                <a:rPr kumimoji="0" lang="en-US" sz="900" b="1" i="0" u="none" strike="noStrike" kern="0" cap="none" spc="0" normalizeH="0" baseline="0" noProof="0">
                  <a:ln>
                    <a:noFill/>
                  </a:ln>
                  <a:solidFill>
                    <a:srgbClr val="505050"/>
                  </a:solidFill>
                  <a:effectLst/>
                  <a:uLnTx/>
                  <a:uFillTx/>
                  <a:latin typeface="Segoe UI"/>
                  <a:ea typeface="+mn-ea"/>
                  <a:cs typeface="+mn-cs"/>
                </a:rPr>
                <a:t>SP 800-53  </a:t>
              </a:r>
            </a:p>
          </p:txBody>
        </p:sp>
        <p:sp>
          <p:nvSpPr>
            <p:cNvPr id="93" name="Rectangle 92">
              <a:extLst>
                <a:ext uri="{FF2B5EF4-FFF2-40B4-BE49-F238E27FC236}">
                  <a16:creationId xmlns:a16="http://schemas.microsoft.com/office/drawing/2014/main" id="{CFDD7167-D546-466F-ABD5-6C8899EC161C}"/>
                </a:ext>
              </a:extLst>
            </p:cNvPr>
            <p:cNvSpPr/>
            <p:nvPr/>
          </p:nvSpPr>
          <p:spPr>
            <a:xfrm>
              <a:off x="8243689" y="6337461"/>
              <a:ext cx="724902"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China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TRUCS</a:t>
              </a:r>
              <a:r>
                <a:rPr kumimoji="0" lang="en-US" sz="900" b="0" i="0" u="none" strike="noStrike" kern="0" cap="none" spc="0" normalizeH="0" baseline="30000" noProof="0">
                  <a:ln>
                    <a:noFill/>
                  </a:ln>
                  <a:solidFill>
                    <a:srgbClr val="505050"/>
                  </a:solidFill>
                  <a:effectLst/>
                  <a:uLnTx/>
                  <a:uFillTx/>
                  <a:latin typeface="Segoe UI"/>
                  <a:ea typeface="+mn-ea"/>
                  <a:cs typeface="+mn-cs"/>
                </a:rPr>
                <a:t>1</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F7E8A702-2CDC-477B-AB12-E2FC593338AE}"/>
                </a:ext>
              </a:extLst>
            </p:cNvPr>
            <p:cNvSpPr/>
            <p:nvPr/>
          </p:nvSpPr>
          <p:spPr>
            <a:xfrm>
              <a:off x="3211358" y="6341767"/>
              <a:ext cx="582584"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Spain</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ENS</a:t>
              </a:r>
            </a:p>
          </p:txBody>
        </p:sp>
        <p:sp>
          <p:nvSpPr>
            <p:cNvPr id="95" name="Rectangle 94">
              <a:extLst>
                <a:ext uri="{FF2B5EF4-FFF2-40B4-BE49-F238E27FC236}">
                  <a16:creationId xmlns:a16="http://schemas.microsoft.com/office/drawing/2014/main" id="{AC279115-B8FF-48B2-97E8-198FFDA25813}"/>
                </a:ext>
              </a:extLst>
            </p:cNvPr>
            <p:cNvSpPr/>
            <p:nvPr/>
          </p:nvSpPr>
          <p:spPr>
            <a:xfrm>
              <a:off x="9123792" y="6328164"/>
              <a:ext cx="828953" cy="301685"/>
            </a:xfrm>
            <a:prstGeom prst="rect">
              <a:avLst/>
            </a:prstGeom>
            <a:noFill/>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Japan </a:t>
              </a:r>
              <a:br>
                <a:rPr kumimoji="0" lang="en-US" sz="900" b="1" i="0" u="none" strike="noStrike" kern="0" cap="none" spc="0" normalizeH="0" baseline="0" noProof="0">
                  <a:ln>
                    <a:noFill/>
                  </a:ln>
                  <a:solidFill>
                    <a:srgbClr val="505050"/>
                  </a:solidFill>
                  <a:effectLst/>
                  <a:uLnTx/>
                  <a:uFillTx/>
                  <a:latin typeface="Segoe UI"/>
                  <a:ea typeface="+mn-ea"/>
                  <a:cs typeface="+mn-cs"/>
                </a:rPr>
              </a:br>
              <a:r>
                <a:rPr kumimoji="0" lang="en-US" sz="900" b="1" i="0" u="none" strike="noStrike" kern="0" cap="none" spc="0" normalizeH="0" baseline="0" noProof="0">
                  <a:ln>
                    <a:noFill/>
                  </a:ln>
                  <a:solidFill>
                    <a:srgbClr val="505050"/>
                  </a:solidFill>
                  <a:effectLst/>
                  <a:uLnTx/>
                  <a:uFillTx/>
                  <a:latin typeface="Segoe UI"/>
                  <a:ea typeface="+mn-ea"/>
                  <a:cs typeface="+mn-cs"/>
                </a:rPr>
                <a:t>My Number Act</a:t>
              </a:r>
            </a:p>
          </p:txBody>
        </p:sp>
        <p:pic>
          <p:nvPicPr>
            <p:cNvPr id="96" name="Picture 95" title="&quot; &quot;">
              <a:extLst>
                <a:ext uri="{FF2B5EF4-FFF2-40B4-BE49-F238E27FC236}">
                  <a16:creationId xmlns:a16="http://schemas.microsoft.com/office/drawing/2014/main" id="{B7506BBF-D3AA-48D9-959E-8CE71F5EE4F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258006" y="5818395"/>
              <a:ext cx="555923" cy="425495"/>
            </a:xfrm>
            <a:prstGeom prst="rect">
              <a:avLst/>
            </a:prstGeom>
          </p:spPr>
        </p:pic>
        <p:pic>
          <p:nvPicPr>
            <p:cNvPr id="97" name="Picture 15" title="&quot; &quot;">
              <a:extLst>
                <a:ext uri="{FF2B5EF4-FFF2-40B4-BE49-F238E27FC236}">
                  <a16:creationId xmlns:a16="http://schemas.microsoft.com/office/drawing/2014/main" id="{990EAD1B-A84B-43A3-A37E-C46646CAB3B6}"/>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275322" y="2529730"/>
              <a:ext cx="542297" cy="538377"/>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7" title="&quot; &quot;">
              <a:extLst>
                <a:ext uri="{FF2B5EF4-FFF2-40B4-BE49-F238E27FC236}">
                  <a16:creationId xmlns:a16="http://schemas.microsoft.com/office/drawing/2014/main" id="{BD8C78A6-9E8B-4C32-A46C-5DC020CED61B}"/>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228334" y="3655908"/>
              <a:ext cx="513470" cy="51347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ECECCA50-B7F6-48C8-8DD9-3785367AFD10}"/>
                </a:ext>
              </a:extLst>
            </p:cNvPr>
            <p:cNvSpPr/>
            <p:nvPr/>
          </p:nvSpPr>
          <p:spPr>
            <a:xfrm>
              <a:off x="1106739" y="4197855"/>
              <a:ext cx="742073" cy="233557"/>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GLBA</a:t>
              </a:r>
            </a:p>
          </p:txBody>
        </p:sp>
        <p:sp>
          <p:nvSpPr>
            <p:cNvPr id="100" name="Rectangle 99">
              <a:extLst>
                <a:ext uri="{FF2B5EF4-FFF2-40B4-BE49-F238E27FC236}">
                  <a16:creationId xmlns:a16="http://schemas.microsoft.com/office/drawing/2014/main" id="{33B5C3BD-B53C-4527-B304-CF3DC8801CEE}"/>
                </a:ext>
              </a:extLst>
            </p:cNvPr>
            <p:cNvSpPr/>
            <p:nvPr/>
          </p:nvSpPr>
          <p:spPr>
            <a:xfrm>
              <a:off x="3175057" y="3016035"/>
              <a:ext cx="859531" cy="369332"/>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DoD DISA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SRG Level 4</a:t>
              </a:r>
              <a:r>
                <a:rPr kumimoji="0" lang="en-US" sz="900" b="1" i="0" u="none" strike="noStrike" kern="0" cap="none" spc="0" normalizeH="0" baseline="30000" noProof="0">
                  <a:ln>
                    <a:noFill/>
                  </a:ln>
                  <a:solidFill>
                    <a:srgbClr val="505050"/>
                  </a:solidFill>
                  <a:effectLst/>
                  <a:uLnTx/>
                  <a:uFillTx/>
                  <a:latin typeface="Segoe UI"/>
                  <a:ea typeface="+mn-ea"/>
                  <a:cs typeface="+mn-cs"/>
                </a:rPr>
                <a:t>2</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pic>
          <p:nvPicPr>
            <p:cNvPr id="101" name="Picture 100" title="&quot; &quot;">
              <a:extLst>
                <a:ext uri="{FF2B5EF4-FFF2-40B4-BE49-F238E27FC236}">
                  <a16:creationId xmlns:a16="http://schemas.microsoft.com/office/drawing/2014/main" id="{B95909FE-D01F-4901-B095-81422DC31C67}"/>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230979" y="5801028"/>
              <a:ext cx="655469" cy="501683"/>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31C180D1-A91D-4134-8668-02DE8F527B05}"/>
                </a:ext>
              </a:extLst>
            </p:cNvPr>
            <p:cNvSpPr/>
            <p:nvPr/>
          </p:nvSpPr>
          <p:spPr>
            <a:xfrm>
              <a:off x="2284108" y="4169989"/>
              <a:ext cx="479551" cy="233557"/>
            </a:xfrm>
            <a:prstGeom prst="rect">
              <a:avLst/>
            </a:prstGeom>
          </p:spPr>
          <p:txBody>
            <a:bodyPr wrap="none">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FFIEC</a:t>
              </a:r>
            </a:p>
          </p:txBody>
        </p:sp>
        <p:pic>
          <p:nvPicPr>
            <p:cNvPr id="103" name="Picture 8" title="&quot; &quot;">
              <a:extLst>
                <a:ext uri="{FF2B5EF4-FFF2-40B4-BE49-F238E27FC236}">
                  <a16:creationId xmlns:a16="http://schemas.microsoft.com/office/drawing/2014/main" id="{24179B34-699D-43FB-85CB-BAF15446681E}"/>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2184821" y="3758018"/>
              <a:ext cx="779039" cy="30304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103" title="&quot; &quot;">
              <a:extLst>
                <a:ext uri="{FF2B5EF4-FFF2-40B4-BE49-F238E27FC236}">
                  <a16:creationId xmlns:a16="http://schemas.microsoft.com/office/drawing/2014/main" id="{295606F8-2D45-49A6-B413-8056E01F5733}"/>
                </a:ext>
              </a:extLst>
            </p:cNvPr>
            <p:cNvPicPr>
              <a:picLocks noChangeAspect="1"/>
            </p:cNvPicPr>
            <p:nvPr/>
          </p:nvPicPr>
          <p:blipFill>
            <a:blip r:embed="rId28"/>
            <a:stretch>
              <a:fillRect/>
            </a:stretch>
          </p:blipFill>
          <p:spPr>
            <a:xfrm>
              <a:off x="8343632" y="5863729"/>
              <a:ext cx="514347" cy="371983"/>
            </a:xfrm>
            <a:prstGeom prst="rect">
              <a:avLst/>
            </a:prstGeom>
          </p:spPr>
        </p:pic>
        <p:sp>
          <p:nvSpPr>
            <p:cNvPr id="105" name="Rectangle 104">
              <a:extLst>
                <a:ext uri="{FF2B5EF4-FFF2-40B4-BE49-F238E27FC236}">
                  <a16:creationId xmlns:a16="http://schemas.microsoft.com/office/drawing/2014/main" id="{96E5EF36-F761-435B-88F7-73D19CB9CA56}"/>
                </a:ext>
              </a:extLst>
            </p:cNvPr>
            <p:cNvSpPr/>
            <p:nvPr/>
          </p:nvSpPr>
          <p:spPr>
            <a:xfrm>
              <a:off x="3313638" y="2122763"/>
              <a:ext cx="567228"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ISO 27017</a:t>
              </a:r>
            </a:p>
          </p:txBody>
        </p:sp>
        <p:pic>
          <p:nvPicPr>
            <p:cNvPr id="106" name="Picture 105" title="&quot; &quot;">
              <a:extLst>
                <a:ext uri="{FF2B5EF4-FFF2-40B4-BE49-F238E27FC236}">
                  <a16:creationId xmlns:a16="http://schemas.microsoft.com/office/drawing/2014/main" id="{04728DE5-AA7D-4C5A-819F-F34A62A5D960}"/>
                </a:ext>
              </a:extLst>
            </p:cNvPr>
            <p:cNvPicPr>
              <a:picLocks noChangeAspect="1"/>
            </p:cNvPicPr>
            <p:nvPr/>
          </p:nvPicPr>
          <p:blipFill>
            <a:blip r:embed="rId9"/>
            <a:stretch>
              <a:fillRect/>
            </a:stretch>
          </p:blipFill>
          <p:spPr>
            <a:xfrm>
              <a:off x="5211957" y="1469211"/>
              <a:ext cx="551105" cy="504531"/>
            </a:xfrm>
            <a:prstGeom prst="rect">
              <a:avLst/>
            </a:prstGeom>
          </p:spPr>
        </p:pic>
        <p:sp>
          <p:nvSpPr>
            <p:cNvPr id="107" name="Rectangle 106">
              <a:extLst>
                <a:ext uri="{FF2B5EF4-FFF2-40B4-BE49-F238E27FC236}">
                  <a16:creationId xmlns:a16="http://schemas.microsoft.com/office/drawing/2014/main" id="{5E952E53-EC75-4BB3-AC64-C0DF6B773191}"/>
                </a:ext>
              </a:extLst>
            </p:cNvPr>
            <p:cNvSpPr/>
            <p:nvPr/>
          </p:nvSpPr>
          <p:spPr>
            <a:xfrm>
              <a:off x="5125386" y="2052951"/>
              <a:ext cx="746353" cy="150841"/>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SOC 2</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Type 2</a:t>
              </a:r>
            </a:p>
          </p:txBody>
        </p:sp>
        <p:pic>
          <p:nvPicPr>
            <p:cNvPr id="108" name="Picture 10" title="&quot; &quot;">
              <a:extLst>
                <a:ext uri="{FF2B5EF4-FFF2-40B4-BE49-F238E27FC236}">
                  <a16:creationId xmlns:a16="http://schemas.microsoft.com/office/drawing/2014/main" id="{F9EEE0EE-8D96-4F40-8E06-F740FDC02870}"/>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205006" y="5820429"/>
              <a:ext cx="576413" cy="298292"/>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26EF5F2B-F9FA-4998-A2E6-1645908DF6EB}"/>
                </a:ext>
              </a:extLst>
            </p:cNvPr>
            <p:cNvSpPr/>
            <p:nvPr/>
          </p:nvSpPr>
          <p:spPr>
            <a:xfrm>
              <a:off x="968969" y="6277164"/>
              <a:ext cx="1021739" cy="323165"/>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Canada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Privacy Laws</a:t>
              </a:r>
            </a:p>
          </p:txBody>
        </p:sp>
        <p:pic>
          <p:nvPicPr>
            <p:cNvPr id="110" name="Picture 109" title="&quot; &quot;">
              <a:extLst>
                <a:ext uri="{FF2B5EF4-FFF2-40B4-BE49-F238E27FC236}">
                  <a16:creationId xmlns:a16="http://schemas.microsoft.com/office/drawing/2014/main" id="{CECC1842-3F75-4199-902B-29AB28C8AA81}"/>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7447566" y="4657775"/>
              <a:ext cx="394038" cy="526367"/>
            </a:xfrm>
            <a:prstGeom prst="rect">
              <a:avLst/>
            </a:prstGeom>
          </p:spPr>
        </p:pic>
        <p:sp>
          <p:nvSpPr>
            <p:cNvPr id="111" name="Rectangle 110">
              <a:extLst>
                <a:ext uri="{FF2B5EF4-FFF2-40B4-BE49-F238E27FC236}">
                  <a16:creationId xmlns:a16="http://schemas.microsoft.com/office/drawing/2014/main" id="{F79EC5CA-BE88-4137-994A-04F0EF723204}"/>
                </a:ext>
              </a:extLst>
            </p:cNvPr>
            <p:cNvSpPr/>
            <p:nvPr/>
          </p:nvSpPr>
          <p:spPr>
            <a:xfrm>
              <a:off x="7248995" y="5214793"/>
              <a:ext cx="785128" cy="415498"/>
            </a:xfrm>
            <a:prstGeom prst="rect">
              <a:avLst/>
            </a:prstGeom>
            <a:noFill/>
          </p:spPr>
          <p:txBody>
            <a:bodyPr wrap="square" tIns="0">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a:ea typeface="+mn-ea"/>
                  <a:cs typeface="+mn-cs"/>
                </a:rPr>
                <a:t>EU-US</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a:ea typeface="+mn-ea"/>
                  <a:cs typeface="+mn-cs"/>
                </a:rPr>
                <a:t>Privacy</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505050"/>
                  </a:solidFill>
                  <a:effectLst/>
                  <a:uLnTx/>
                  <a:uFillTx/>
                  <a:latin typeface="Segoe UI"/>
                  <a:ea typeface="+mn-ea"/>
                  <a:cs typeface="+mn-cs"/>
                </a:rPr>
                <a:t>Shield</a:t>
              </a:r>
            </a:p>
          </p:txBody>
        </p:sp>
        <p:pic>
          <p:nvPicPr>
            <p:cNvPr id="112" name="Picture 111" title="&quot; &quot;">
              <a:extLst>
                <a:ext uri="{FF2B5EF4-FFF2-40B4-BE49-F238E27FC236}">
                  <a16:creationId xmlns:a16="http://schemas.microsoft.com/office/drawing/2014/main" id="{E9827DA6-8D59-4000-BFF7-F56F5D5BC93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753095" y="2575729"/>
              <a:ext cx="493420" cy="512103"/>
            </a:xfrm>
            <a:prstGeom prst="rect">
              <a:avLst/>
            </a:prstGeom>
          </p:spPr>
        </p:pic>
        <p:sp>
          <p:nvSpPr>
            <p:cNvPr id="113" name="Rectangle 112">
              <a:extLst>
                <a:ext uri="{FF2B5EF4-FFF2-40B4-BE49-F238E27FC236}">
                  <a16:creationId xmlns:a16="http://schemas.microsoft.com/office/drawing/2014/main" id="{0D2200AD-2C21-4BD9-BF7C-31A8DDEB4CD2}"/>
                </a:ext>
              </a:extLst>
            </p:cNvPr>
            <p:cNvSpPr/>
            <p:nvPr/>
          </p:nvSpPr>
          <p:spPr>
            <a:xfrm>
              <a:off x="8981219" y="5229992"/>
              <a:ext cx="1092176" cy="323165"/>
            </a:xfrm>
            <a:prstGeom prst="rect">
              <a:avLst/>
            </a:prstGeom>
            <a:noFill/>
          </p:spPr>
          <p:txBody>
            <a:bodyPr wrap="square" tIns="0">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Germany </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IDW PS 951</a:t>
              </a:r>
            </a:p>
          </p:txBody>
        </p:sp>
        <p:pic>
          <p:nvPicPr>
            <p:cNvPr id="114" name="Picture 113" title="&quot; &quot;">
              <a:extLst>
                <a:ext uri="{FF2B5EF4-FFF2-40B4-BE49-F238E27FC236}">
                  <a16:creationId xmlns:a16="http://schemas.microsoft.com/office/drawing/2014/main" id="{31951E6B-8C32-464C-B05A-A2752DCF293D}"/>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306231" y="2515424"/>
              <a:ext cx="501270" cy="500435"/>
            </a:xfrm>
            <a:prstGeom prst="rect">
              <a:avLst/>
            </a:prstGeom>
          </p:spPr>
        </p:pic>
        <p:pic>
          <p:nvPicPr>
            <p:cNvPr id="115" name="Picture 114" title="&quot; &quot;">
              <a:extLst>
                <a:ext uri="{FF2B5EF4-FFF2-40B4-BE49-F238E27FC236}">
                  <a16:creationId xmlns:a16="http://schemas.microsoft.com/office/drawing/2014/main" id="{27614795-67C3-40C4-A74D-C8BEA2D08835}"/>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336031" y="2513943"/>
              <a:ext cx="501270" cy="500435"/>
            </a:xfrm>
            <a:prstGeom prst="rect">
              <a:avLst/>
            </a:prstGeom>
          </p:spPr>
        </p:pic>
        <p:pic>
          <p:nvPicPr>
            <p:cNvPr id="116" name="Picture 115" title="&quot; &quot;">
              <a:extLst>
                <a:ext uri="{FF2B5EF4-FFF2-40B4-BE49-F238E27FC236}">
                  <a16:creationId xmlns:a16="http://schemas.microsoft.com/office/drawing/2014/main" id="{A09199BE-09BE-4799-A0F9-ECB2FDD3528E}"/>
                </a:ext>
              </a:extLst>
            </p:cNvPr>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473826" y="2734267"/>
              <a:ext cx="695760" cy="254780"/>
            </a:xfrm>
            <a:prstGeom prst="rect">
              <a:avLst/>
            </a:prstGeom>
          </p:spPr>
        </p:pic>
        <p:pic>
          <p:nvPicPr>
            <p:cNvPr id="117" name="Picture 9" title="&quot; &quot;">
              <a:extLst>
                <a:ext uri="{FF2B5EF4-FFF2-40B4-BE49-F238E27FC236}">
                  <a16:creationId xmlns:a16="http://schemas.microsoft.com/office/drawing/2014/main" id="{C0153A89-E789-4B22-AEE6-556DD16EF04E}"/>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5235574" y="3723939"/>
              <a:ext cx="585104" cy="243961"/>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117">
              <a:extLst>
                <a:ext uri="{FF2B5EF4-FFF2-40B4-BE49-F238E27FC236}">
                  <a16:creationId xmlns:a16="http://schemas.microsoft.com/office/drawing/2014/main" id="{7DD66A31-66B1-46C4-B818-B8F9CB203EDD}"/>
                </a:ext>
              </a:extLst>
            </p:cNvPr>
            <p:cNvSpPr/>
            <p:nvPr/>
          </p:nvSpPr>
          <p:spPr>
            <a:xfrm>
              <a:off x="5146827" y="4024088"/>
              <a:ext cx="806517" cy="507831"/>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HITRUST</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Self-assessment</a:t>
              </a:r>
            </a:p>
          </p:txBody>
        </p:sp>
        <p:pic>
          <p:nvPicPr>
            <p:cNvPr id="119" name="Picture 118" title="&quot; &quot;">
              <a:extLst>
                <a:ext uri="{FF2B5EF4-FFF2-40B4-BE49-F238E27FC236}">
                  <a16:creationId xmlns:a16="http://schemas.microsoft.com/office/drawing/2014/main" id="{AB684F90-CA12-48F0-B185-50BFD57B77AD}"/>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197942" y="5711499"/>
              <a:ext cx="680740" cy="680740"/>
            </a:xfrm>
            <a:prstGeom prst="rect">
              <a:avLst/>
            </a:prstGeom>
          </p:spPr>
        </p:pic>
        <p:grpSp>
          <p:nvGrpSpPr>
            <p:cNvPr id="120" name="Group 119">
              <a:extLst>
                <a:ext uri="{FF2B5EF4-FFF2-40B4-BE49-F238E27FC236}">
                  <a16:creationId xmlns:a16="http://schemas.microsoft.com/office/drawing/2014/main" id="{525ABC9D-E72C-4338-A34E-BCB38194C2BF}"/>
                </a:ext>
              </a:extLst>
            </p:cNvPr>
            <p:cNvGrpSpPr/>
            <p:nvPr/>
          </p:nvGrpSpPr>
          <p:grpSpPr>
            <a:xfrm>
              <a:off x="427261" y="1419756"/>
              <a:ext cx="418531" cy="926326"/>
              <a:chOff x="170065" y="1743251"/>
              <a:chExt cx="418590" cy="926457"/>
            </a:xfrm>
          </p:grpSpPr>
          <p:sp>
            <p:nvSpPr>
              <p:cNvPr id="121" name="Rectangle 120">
                <a:extLst>
                  <a:ext uri="{FF2B5EF4-FFF2-40B4-BE49-F238E27FC236}">
                    <a16:creationId xmlns:a16="http://schemas.microsoft.com/office/drawing/2014/main" id="{9A23D120-61AE-49FB-B350-E4080725B64D}"/>
                  </a:ext>
                </a:extLst>
              </p:cNvPr>
              <p:cNvSpPr/>
              <p:nvPr/>
            </p:nvSpPr>
            <p:spPr bwMode="auto">
              <a:xfrm>
                <a:off x="170065" y="1755854"/>
                <a:ext cx="405421" cy="913854"/>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192" rtl="0" eaLnBrk="1" fontAlgn="base" latinLnBrk="0" hangingPunct="1">
                  <a:lnSpc>
                    <a:spcPct val="100000"/>
                  </a:lnSpc>
                  <a:spcBef>
                    <a:spcPct val="0"/>
                  </a:spcBef>
                  <a:spcAft>
                    <a:spcPts val="1175"/>
                  </a:spcAft>
                  <a:buClr>
                    <a:srgbClr val="FFFFFF"/>
                  </a:buClr>
                  <a:buSzPct val="80000"/>
                  <a:buFontTx/>
                  <a:buNone/>
                  <a:tabLst/>
                  <a:defRPr/>
                </a:pPr>
                <a:r>
                  <a:rPr kumimoji="0" lang="en-IN" sz="1200" b="1"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GLOBAL</a:t>
                </a:r>
              </a:p>
            </p:txBody>
          </p:sp>
          <p:cxnSp>
            <p:nvCxnSpPr>
              <p:cNvPr id="122" name="Straight Connector 121" title="&quot; &quot;">
                <a:extLst>
                  <a:ext uri="{FF2B5EF4-FFF2-40B4-BE49-F238E27FC236}">
                    <a16:creationId xmlns:a16="http://schemas.microsoft.com/office/drawing/2014/main" id="{28D71E60-24BB-41DF-A239-A63B91DC6CD6}"/>
                  </a:ext>
                </a:extLst>
              </p:cNvPr>
              <p:cNvCxnSpPr>
                <a:cxnSpLocks/>
              </p:cNvCxnSpPr>
              <p:nvPr/>
            </p:nvCxnSpPr>
            <p:spPr>
              <a:xfrm>
                <a:off x="575486" y="1743251"/>
                <a:ext cx="13169" cy="91129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23" name="Picture 122" title="&quot; &quot;">
              <a:extLst>
                <a:ext uri="{FF2B5EF4-FFF2-40B4-BE49-F238E27FC236}">
                  <a16:creationId xmlns:a16="http://schemas.microsoft.com/office/drawing/2014/main" id="{EF8BB50F-DF00-4A22-8E4C-7E2DBB022D24}"/>
                </a:ext>
              </a:extLst>
            </p:cNvPr>
            <p:cNvPicPr>
              <a:picLocks noChangeAspect="1"/>
            </p:cNvPicPr>
            <p:nvPr/>
          </p:nvPicPr>
          <p:blipFill rotWithShape="1">
            <a:blip r:embed="rId36"/>
            <a:srcRect b="18909"/>
            <a:stretch/>
          </p:blipFill>
          <p:spPr>
            <a:xfrm>
              <a:off x="1138589" y="1400240"/>
              <a:ext cx="796278" cy="661853"/>
            </a:xfrm>
            <a:prstGeom prst="rect">
              <a:avLst/>
            </a:prstGeom>
          </p:spPr>
        </p:pic>
        <p:pic>
          <p:nvPicPr>
            <p:cNvPr id="124" name="Picture 123" title="&quot; &quot;">
              <a:extLst>
                <a:ext uri="{FF2B5EF4-FFF2-40B4-BE49-F238E27FC236}">
                  <a16:creationId xmlns:a16="http://schemas.microsoft.com/office/drawing/2014/main" id="{52DADE92-C98D-470E-A407-4AE415E5F692}"/>
                </a:ext>
              </a:extLst>
            </p:cNvPr>
            <p:cNvPicPr>
              <a:picLocks noChangeAspect="1"/>
            </p:cNvPicPr>
            <p:nvPr/>
          </p:nvPicPr>
          <p:blipFill rotWithShape="1">
            <a:blip r:embed="rId37"/>
            <a:srcRect t="12856" b="18116"/>
            <a:stretch/>
          </p:blipFill>
          <p:spPr>
            <a:xfrm>
              <a:off x="3236247" y="1491570"/>
              <a:ext cx="799164" cy="565436"/>
            </a:xfrm>
            <a:prstGeom prst="rect">
              <a:avLst/>
            </a:prstGeom>
          </p:spPr>
        </p:pic>
        <p:pic>
          <p:nvPicPr>
            <p:cNvPr id="125" name="Picture 124" title="&quot; &quot;">
              <a:extLst>
                <a:ext uri="{FF2B5EF4-FFF2-40B4-BE49-F238E27FC236}">
                  <a16:creationId xmlns:a16="http://schemas.microsoft.com/office/drawing/2014/main" id="{BB18D999-E2DB-4C10-B92E-03B5EAA319DD}"/>
                </a:ext>
              </a:extLst>
            </p:cNvPr>
            <p:cNvPicPr>
              <a:picLocks noChangeAspect="1"/>
            </p:cNvPicPr>
            <p:nvPr/>
          </p:nvPicPr>
          <p:blipFill rotWithShape="1">
            <a:blip r:embed="rId38"/>
            <a:srcRect t="12488" b="20842"/>
            <a:stretch/>
          </p:blipFill>
          <p:spPr>
            <a:xfrm>
              <a:off x="2186358" y="1490019"/>
              <a:ext cx="798398" cy="545596"/>
            </a:xfrm>
            <a:prstGeom prst="rect">
              <a:avLst/>
            </a:prstGeom>
          </p:spPr>
        </p:pic>
        <p:pic>
          <p:nvPicPr>
            <p:cNvPr id="126" name="Picture 125" title="&quot; &quot;">
              <a:extLst>
                <a:ext uri="{FF2B5EF4-FFF2-40B4-BE49-F238E27FC236}">
                  <a16:creationId xmlns:a16="http://schemas.microsoft.com/office/drawing/2014/main" id="{BD43C804-82BE-460F-A979-17D4E44EB4E0}"/>
                </a:ext>
              </a:extLst>
            </p:cNvPr>
            <p:cNvPicPr>
              <a:picLocks noChangeAspect="1"/>
            </p:cNvPicPr>
            <p:nvPr/>
          </p:nvPicPr>
          <p:blipFill>
            <a:blip r:embed="rId39"/>
            <a:stretch>
              <a:fillRect/>
            </a:stretch>
          </p:blipFill>
          <p:spPr>
            <a:xfrm>
              <a:off x="8029468" y="1404065"/>
              <a:ext cx="995952" cy="553998"/>
            </a:xfrm>
            <a:prstGeom prst="rect">
              <a:avLst/>
            </a:prstGeom>
          </p:spPr>
        </p:pic>
        <p:sp>
          <p:nvSpPr>
            <p:cNvPr id="127" name="Rectangle 126">
              <a:extLst>
                <a:ext uri="{FF2B5EF4-FFF2-40B4-BE49-F238E27FC236}">
                  <a16:creationId xmlns:a16="http://schemas.microsoft.com/office/drawing/2014/main" id="{5CE5DFAC-5E07-4625-A818-DFCA7C6C05B0}"/>
                </a:ext>
              </a:extLst>
            </p:cNvPr>
            <p:cNvSpPr/>
            <p:nvPr/>
          </p:nvSpPr>
          <p:spPr>
            <a:xfrm>
              <a:off x="8089072" y="1961294"/>
              <a:ext cx="828059" cy="301685"/>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WCAG 2.0</a:t>
              </a:r>
            </a:p>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AA</a:t>
              </a:r>
            </a:p>
          </p:txBody>
        </p:sp>
        <p:sp>
          <p:nvSpPr>
            <p:cNvPr id="128" name="Rectangle 127">
              <a:extLst>
                <a:ext uri="{FF2B5EF4-FFF2-40B4-BE49-F238E27FC236}">
                  <a16:creationId xmlns:a16="http://schemas.microsoft.com/office/drawing/2014/main" id="{BB22E251-7EF8-4290-80D2-9069000A71AD}"/>
                </a:ext>
              </a:extLst>
            </p:cNvPr>
            <p:cNvSpPr/>
            <p:nvPr/>
          </p:nvSpPr>
          <p:spPr>
            <a:xfrm>
              <a:off x="4179555" y="3020366"/>
              <a:ext cx="859531" cy="369332"/>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DoD DISA</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SRG Level 5</a:t>
              </a:r>
              <a:r>
                <a:rPr kumimoji="0" lang="en-US" sz="900" b="1" i="0" u="none" strike="noStrike" kern="0" cap="none" spc="0" normalizeH="0" baseline="30000" noProof="0">
                  <a:ln>
                    <a:noFill/>
                  </a:ln>
                  <a:solidFill>
                    <a:srgbClr val="505050"/>
                  </a:solidFill>
                  <a:effectLst/>
                  <a:uLnTx/>
                  <a:uFillTx/>
                  <a:latin typeface="Segoe UI"/>
                  <a:ea typeface="+mn-ea"/>
                  <a:cs typeface="+mn-cs"/>
                </a:rPr>
                <a:t>2</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pic>
          <p:nvPicPr>
            <p:cNvPr id="129" name="Picture 128" title="&quot; &quot;">
              <a:extLst>
                <a:ext uri="{FF2B5EF4-FFF2-40B4-BE49-F238E27FC236}">
                  <a16:creationId xmlns:a16="http://schemas.microsoft.com/office/drawing/2014/main" id="{A0B5A060-5576-4E12-863D-3B963B6BE1AE}"/>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4332061" y="2509851"/>
              <a:ext cx="501270" cy="500435"/>
            </a:xfrm>
            <a:prstGeom prst="rect">
              <a:avLst/>
            </a:prstGeom>
          </p:spPr>
        </p:pic>
        <p:pic>
          <p:nvPicPr>
            <p:cNvPr id="130" name="Picture 129" title="&quot; &quot;">
              <a:extLst>
                <a:ext uri="{FF2B5EF4-FFF2-40B4-BE49-F238E27FC236}">
                  <a16:creationId xmlns:a16="http://schemas.microsoft.com/office/drawing/2014/main" id="{0797861B-DA1A-4115-8220-E761EA74ECCD}"/>
                </a:ext>
              </a:extLst>
            </p:cNvPr>
            <p:cNvPicPr>
              <a:picLocks noChangeAspect="1"/>
            </p:cNvPicPr>
            <p:nvPr/>
          </p:nvPicPr>
          <p:blipFill>
            <a:blip r:embed="rId40"/>
            <a:stretch>
              <a:fillRect/>
            </a:stretch>
          </p:blipFill>
          <p:spPr>
            <a:xfrm>
              <a:off x="10381580" y="2573133"/>
              <a:ext cx="465816" cy="465816"/>
            </a:xfrm>
            <a:prstGeom prst="rect">
              <a:avLst/>
            </a:prstGeom>
          </p:spPr>
        </p:pic>
        <p:sp>
          <p:nvSpPr>
            <p:cNvPr id="131" name="Rectangle 130">
              <a:extLst>
                <a:ext uri="{FF2B5EF4-FFF2-40B4-BE49-F238E27FC236}">
                  <a16:creationId xmlns:a16="http://schemas.microsoft.com/office/drawing/2014/main" id="{75FDA6CE-66F8-40D0-8193-A0A98AAA9D77}"/>
                </a:ext>
              </a:extLst>
            </p:cNvPr>
            <p:cNvSpPr/>
            <p:nvPr/>
          </p:nvSpPr>
          <p:spPr>
            <a:xfrm>
              <a:off x="10324322" y="3082813"/>
              <a:ext cx="595035" cy="230832"/>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DFARS</a:t>
              </a:r>
              <a:r>
                <a:rPr kumimoji="0" lang="en-US" sz="900" b="1" i="0" u="none" strike="noStrike" kern="0" cap="none" spc="0" normalizeH="0" baseline="30000" noProof="0">
                  <a:ln>
                    <a:noFill/>
                  </a:ln>
                  <a:solidFill>
                    <a:srgbClr val="505050"/>
                  </a:solidFill>
                  <a:effectLst/>
                  <a:uLnTx/>
                  <a:uFillTx/>
                  <a:latin typeface="Segoe UI"/>
                  <a:ea typeface="+mn-ea"/>
                  <a:cs typeface="+mn-cs"/>
                </a:rPr>
                <a:t>2</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pic>
          <p:nvPicPr>
            <p:cNvPr id="132" name="Picture 131" title="&quot; &quot;">
              <a:extLst>
                <a:ext uri="{FF2B5EF4-FFF2-40B4-BE49-F238E27FC236}">
                  <a16:creationId xmlns:a16="http://schemas.microsoft.com/office/drawing/2014/main" id="{2EABB1D4-C158-4A3F-BF7F-EF5DA278993B}"/>
                </a:ext>
              </a:extLst>
            </p:cNvPr>
            <p:cNvPicPr>
              <a:picLocks noChangeAspect="1"/>
            </p:cNvPicPr>
            <p:nvPr/>
          </p:nvPicPr>
          <p:blipFill rotWithShape="1">
            <a:blip r:embed="rId41"/>
            <a:srcRect r="79910" b="23953"/>
            <a:stretch/>
          </p:blipFill>
          <p:spPr>
            <a:xfrm>
              <a:off x="10014749" y="1402806"/>
              <a:ext cx="627543" cy="715846"/>
            </a:xfrm>
            <a:prstGeom prst="rect">
              <a:avLst/>
            </a:prstGeom>
          </p:spPr>
        </p:pic>
        <p:sp>
          <p:nvSpPr>
            <p:cNvPr id="133" name="Rectangle 132">
              <a:extLst>
                <a:ext uri="{FF2B5EF4-FFF2-40B4-BE49-F238E27FC236}">
                  <a16:creationId xmlns:a16="http://schemas.microsoft.com/office/drawing/2014/main" id="{187F0910-296E-49E2-B840-46EA3CFDD67C}"/>
                </a:ext>
              </a:extLst>
            </p:cNvPr>
            <p:cNvSpPr/>
            <p:nvPr/>
          </p:nvSpPr>
          <p:spPr>
            <a:xfrm>
              <a:off x="9967974" y="1958932"/>
              <a:ext cx="828956" cy="369332"/>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CIS Benchmark</a:t>
              </a:r>
            </a:p>
          </p:txBody>
        </p:sp>
        <p:pic>
          <p:nvPicPr>
            <p:cNvPr id="134" name="Graphic 133" title="&quot; &quot;">
              <a:extLst>
                <a:ext uri="{FF2B5EF4-FFF2-40B4-BE49-F238E27FC236}">
                  <a16:creationId xmlns:a16="http://schemas.microsoft.com/office/drawing/2014/main" id="{C4CC1D79-9FFF-443A-BAF0-DD1A14FF8ACB}"/>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366206" y="3721924"/>
              <a:ext cx="493421" cy="299835"/>
            </a:xfrm>
            <a:prstGeom prst="rect">
              <a:avLst/>
            </a:prstGeom>
          </p:spPr>
        </p:pic>
        <p:sp>
          <p:nvSpPr>
            <p:cNvPr id="135" name="Rectangle 134">
              <a:extLst>
                <a:ext uri="{FF2B5EF4-FFF2-40B4-BE49-F238E27FC236}">
                  <a16:creationId xmlns:a16="http://schemas.microsoft.com/office/drawing/2014/main" id="{0293354C-8A5F-462A-BDF3-81E460AE407D}"/>
                </a:ext>
              </a:extLst>
            </p:cNvPr>
            <p:cNvSpPr/>
            <p:nvPr/>
          </p:nvSpPr>
          <p:spPr>
            <a:xfrm>
              <a:off x="8180320" y="4110097"/>
              <a:ext cx="871879" cy="369332"/>
            </a:xfrm>
            <a:prstGeom prst="rect">
              <a:avLst/>
            </a:prstGeom>
          </p:spPr>
          <p:txBody>
            <a:bodyPr wrap="squar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Netherlands</a:t>
              </a:r>
            </a:p>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NEN 7510</a:t>
              </a:r>
            </a:p>
          </p:txBody>
        </p:sp>
        <p:pic>
          <p:nvPicPr>
            <p:cNvPr id="136" name="Graphic 135" title="&quot; &quot;">
              <a:extLst>
                <a:ext uri="{FF2B5EF4-FFF2-40B4-BE49-F238E27FC236}">
                  <a16:creationId xmlns:a16="http://schemas.microsoft.com/office/drawing/2014/main" id="{9AB2D0FA-3309-4081-BA83-970405B735E0}"/>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9180354" y="4852527"/>
              <a:ext cx="693906" cy="198259"/>
            </a:xfrm>
            <a:prstGeom prst="rect">
              <a:avLst/>
            </a:prstGeom>
          </p:spPr>
        </p:pic>
        <p:pic>
          <p:nvPicPr>
            <p:cNvPr id="137" name="Picture 136" title="&quot; &quot;">
              <a:extLst>
                <a:ext uri="{FF2B5EF4-FFF2-40B4-BE49-F238E27FC236}">
                  <a16:creationId xmlns:a16="http://schemas.microsoft.com/office/drawing/2014/main" id="{E0EE7C29-727F-4B27-9C0B-2452D7CFE71E}"/>
                </a:ext>
              </a:extLst>
            </p:cNvPr>
            <p:cNvPicPr>
              <a:picLocks noChangeAspect="1"/>
            </p:cNvPicPr>
            <p:nvPr/>
          </p:nvPicPr>
          <p:blipFill>
            <a:blip r:embed="rId46"/>
            <a:stretch>
              <a:fillRect/>
            </a:stretch>
          </p:blipFill>
          <p:spPr>
            <a:xfrm>
              <a:off x="4330808" y="4689755"/>
              <a:ext cx="472918" cy="471071"/>
            </a:xfrm>
            <a:prstGeom prst="rect">
              <a:avLst/>
            </a:prstGeom>
          </p:spPr>
        </p:pic>
        <p:sp>
          <p:nvSpPr>
            <p:cNvPr id="138" name="Rectangle 137">
              <a:extLst>
                <a:ext uri="{FF2B5EF4-FFF2-40B4-BE49-F238E27FC236}">
                  <a16:creationId xmlns:a16="http://schemas.microsoft.com/office/drawing/2014/main" id="{D83A5AC5-79C8-405E-994C-ED7BD86DFCDF}"/>
                </a:ext>
              </a:extLst>
            </p:cNvPr>
            <p:cNvSpPr/>
            <p:nvPr/>
          </p:nvSpPr>
          <p:spPr>
            <a:xfrm>
              <a:off x="4207796" y="5214239"/>
              <a:ext cx="740269" cy="323165"/>
            </a:xfrm>
            <a:prstGeom prst="rect">
              <a:avLst/>
            </a:prstGeom>
            <a:noFill/>
          </p:spPr>
          <p:txBody>
            <a:bodyPr wrap="square" tIns="0">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EU</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GDPR</a:t>
              </a:r>
            </a:p>
          </p:txBody>
        </p:sp>
        <p:pic>
          <p:nvPicPr>
            <p:cNvPr id="139" name="Picture 138" title="&quot; &quot;">
              <a:extLst>
                <a:ext uri="{FF2B5EF4-FFF2-40B4-BE49-F238E27FC236}">
                  <a16:creationId xmlns:a16="http://schemas.microsoft.com/office/drawing/2014/main" id="{58F04D4D-349E-4747-9115-CEAB029F66F9}"/>
                </a:ext>
              </a:extLst>
            </p:cNvPr>
            <p:cNvPicPr>
              <a:picLocks noChangeAspect="1"/>
            </p:cNvPicPr>
            <p:nvPr/>
          </p:nvPicPr>
          <p:blipFill>
            <a:blip r:embed="rId47"/>
            <a:stretch>
              <a:fillRect/>
            </a:stretch>
          </p:blipFill>
          <p:spPr>
            <a:xfrm>
              <a:off x="5298802" y="4652748"/>
              <a:ext cx="502565" cy="502565"/>
            </a:xfrm>
            <a:prstGeom prst="rect">
              <a:avLst/>
            </a:prstGeom>
          </p:spPr>
        </p:pic>
        <p:sp>
          <p:nvSpPr>
            <p:cNvPr id="140" name="Rectangle 139">
              <a:extLst>
                <a:ext uri="{FF2B5EF4-FFF2-40B4-BE49-F238E27FC236}">
                  <a16:creationId xmlns:a16="http://schemas.microsoft.com/office/drawing/2014/main" id="{9F949112-A1FF-450F-972D-BA7A45B5269B}"/>
                </a:ext>
              </a:extLst>
            </p:cNvPr>
            <p:cNvSpPr/>
            <p:nvPr/>
          </p:nvSpPr>
          <p:spPr>
            <a:xfrm>
              <a:off x="5229773" y="5215765"/>
              <a:ext cx="680651" cy="323165"/>
            </a:xfrm>
            <a:prstGeom prst="rect">
              <a:avLst/>
            </a:prstGeom>
            <a:noFill/>
          </p:spPr>
          <p:txBody>
            <a:bodyPr wrap="square" tIns="0">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EU EN</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301 549</a:t>
              </a:r>
            </a:p>
          </p:txBody>
        </p:sp>
        <p:pic>
          <p:nvPicPr>
            <p:cNvPr id="141" name="Picture 140" title="&quot; &quot;">
              <a:extLst>
                <a:ext uri="{FF2B5EF4-FFF2-40B4-BE49-F238E27FC236}">
                  <a16:creationId xmlns:a16="http://schemas.microsoft.com/office/drawing/2014/main" id="{CE593D76-6F6A-4C62-A942-65C61A19423D}"/>
                </a:ext>
              </a:extLst>
            </p:cNvPr>
            <p:cNvPicPr>
              <a:picLocks noChangeAspect="1"/>
            </p:cNvPicPr>
            <p:nvPr/>
          </p:nvPicPr>
          <p:blipFill>
            <a:blip r:embed="rId48"/>
            <a:stretch>
              <a:fillRect/>
            </a:stretch>
          </p:blipFill>
          <p:spPr>
            <a:xfrm>
              <a:off x="10123054" y="4746754"/>
              <a:ext cx="519238" cy="340568"/>
            </a:xfrm>
            <a:prstGeom prst="rect">
              <a:avLst/>
            </a:prstGeom>
          </p:spPr>
        </p:pic>
        <p:sp>
          <p:nvSpPr>
            <p:cNvPr id="142" name="Rectangle 141">
              <a:extLst>
                <a:ext uri="{FF2B5EF4-FFF2-40B4-BE49-F238E27FC236}">
                  <a16:creationId xmlns:a16="http://schemas.microsoft.com/office/drawing/2014/main" id="{E0B8D066-AA10-44A4-9E07-F002F81C41E7}"/>
                </a:ext>
              </a:extLst>
            </p:cNvPr>
            <p:cNvSpPr/>
            <p:nvPr/>
          </p:nvSpPr>
          <p:spPr>
            <a:xfrm>
              <a:off x="9967974" y="5229992"/>
              <a:ext cx="828956" cy="323165"/>
            </a:xfrm>
            <a:prstGeom prst="rect">
              <a:avLst/>
            </a:prstGeom>
            <a:noFill/>
          </p:spPr>
          <p:txBody>
            <a:bodyPr wrap="square" tIns="0">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Germany </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C5</a:t>
              </a:r>
              <a:r>
                <a:rPr kumimoji="0" lang="en-US" sz="900" b="1" i="0" u="none" strike="noStrike" kern="0" cap="none" spc="0" normalizeH="0" baseline="30000" noProof="0">
                  <a:ln>
                    <a:noFill/>
                  </a:ln>
                  <a:solidFill>
                    <a:srgbClr val="505050"/>
                  </a:solidFill>
                  <a:effectLst/>
                  <a:uLnTx/>
                  <a:uFillTx/>
                  <a:latin typeface="Segoe UI"/>
                  <a:ea typeface="+mn-ea"/>
                  <a:cs typeface="+mn-cs"/>
                </a:rPr>
                <a:t>3</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pic>
          <p:nvPicPr>
            <p:cNvPr id="143" name="Picture 142" title="&quot; &quot;">
              <a:extLst>
                <a:ext uri="{FF2B5EF4-FFF2-40B4-BE49-F238E27FC236}">
                  <a16:creationId xmlns:a16="http://schemas.microsoft.com/office/drawing/2014/main" id="{5DF16620-5D84-4C2D-BC42-AF583DEE37B9}"/>
                </a:ext>
              </a:extLst>
            </p:cNvPr>
            <p:cNvPicPr>
              <a:picLocks noChangeAspect="1"/>
            </p:cNvPicPr>
            <p:nvPr/>
          </p:nvPicPr>
          <p:blipFill>
            <a:blip r:embed="rId49"/>
            <a:stretch>
              <a:fillRect/>
            </a:stretch>
          </p:blipFill>
          <p:spPr>
            <a:xfrm>
              <a:off x="2292551" y="5824760"/>
              <a:ext cx="484331" cy="323165"/>
            </a:xfrm>
            <a:prstGeom prst="rect">
              <a:avLst/>
            </a:prstGeom>
          </p:spPr>
        </p:pic>
        <p:sp>
          <p:nvSpPr>
            <p:cNvPr id="144" name="Rectangle 143">
              <a:extLst>
                <a:ext uri="{FF2B5EF4-FFF2-40B4-BE49-F238E27FC236}">
                  <a16:creationId xmlns:a16="http://schemas.microsoft.com/office/drawing/2014/main" id="{906F7D26-FF74-4534-8370-933BDEF844DD}"/>
                </a:ext>
              </a:extLst>
            </p:cNvPr>
            <p:cNvSpPr/>
            <p:nvPr/>
          </p:nvSpPr>
          <p:spPr>
            <a:xfrm>
              <a:off x="1980058" y="6306368"/>
              <a:ext cx="1092176" cy="323165"/>
            </a:xfrm>
            <a:prstGeom prst="rect">
              <a:avLst/>
            </a:prstGeom>
            <a:noFill/>
          </p:spPr>
          <p:txBody>
            <a:bodyPr wrap="square" tIns="0">
              <a:spAutoFit/>
            </a:bodyPr>
            <a:lstStyle/>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Netherlands</a:t>
              </a:r>
            </a:p>
            <a:p>
              <a:pPr marL="0" marR="0" lvl="0" indent="0" algn="ctr" defTabSz="57074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BIR 2012</a:t>
              </a:r>
            </a:p>
          </p:txBody>
        </p:sp>
        <p:pic>
          <p:nvPicPr>
            <p:cNvPr id="145" name="Picture 144" title="&quot; &quot;">
              <a:extLst>
                <a:ext uri="{FF2B5EF4-FFF2-40B4-BE49-F238E27FC236}">
                  <a16:creationId xmlns:a16="http://schemas.microsoft.com/office/drawing/2014/main" id="{EAC4CF9D-48FC-4E98-B1D1-6C0EB7D68215}"/>
                </a:ext>
              </a:extLst>
            </p:cNvPr>
            <p:cNvPicPr>
              <a:picLocks noChangeAspect="1"/>
            </p:cNvPicPr>
            <p:nvPr/>
          </p:nvPicPr>
          <p:blipFill>
            <a:blip r:embed="rId10"/>
            <a:stretch>
              <a:fillRect/>
            </a:stretch>
          </p:blipFill>
          <p:spPr>
            <a:xfrm>
              <a:off x="7185992" y="1508184"/>
              <a:ext cx="745800" cy="285971"/>
            </a:xfrm>
            <a:prstGeom prst="rect">
              <a:avLst/>
            </a:prstGeom>
          </p:spPr>
        </p:pic>
        <p:sp>
          <p:nvSpPr>
            <p:cNvPr id="146" name="Rectangle 145">
              <a:extLst>
                <a:ext uri="{FF2B5EF4-FFF2-40B4-BE49-F238E27FC236}">
                  <a16:creationId xmlns:a16="http://schemas.microsoft.com/office/drawing/2014/main" id="{E8718AFB-E7F9-4F73-96C7-8972A1EF24E2}"/>
                </a:ext>
              </a:extLst>
            </p:cNvPr>
            <p:cNvSpPr/>
            <p:nvPr/>
          </p:nvSpPr>
          <p:spPr>
            <a:xfrm>
              <a:off x="7144863" y="1968015"/>
              <a:ext cx="828059" cy="301685"/>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CSA CCM</a:t>
              </a:r>
            </a:p>
            <a:p>
              <a:pPr marL="0" marR="0" lvl="0" indent="0" algn="ctr" defTabSz="597032" rtl="0" eaLnBrk="1" fontAlgn="ctr"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1B95F9C7-4404-4F09-A0E3-36FCE88CCAEA}"/>
                </a:ext>
              </a:extLst>
            </p:cNvPr>
            <p:cNvSpPr/>
            <p:nvPr/>
          </p:nvSpPr>
          <p:spPr>
            <a:xfrm>
              <a:off x="10710274" y="5210629"/>
              <a:ext cx="1114076" cy="461665"/>
            </a:xfrm>
            <a:prstGeom prst="rect">
              <a:avLst/>
            </a:prstGeom>
            <a:noFill/>
          </p:spPr>
          <p:txBody>
            <a:bodyPr wrap="square" tIns="0">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workbook</a:t>
              </a:r>
              <a:r>
                <a:rPr kumimoji="0" lang="en-US" sz="900" b="1" i="0" u="none" strike="noStrike" kern="0" cap="none" spc="0" normalizeH="0" baseline="30000" noProof="0">
                  <a:ln>
                    <a:noFill/>
                  </a:ln>
                  <a:solidFill>
                    <a:srgbClr val="505050"/>
                  </a:solidFill>
                  <a:effectLst/>
                  <a:uLnTx/>
                  <a:uFillTx/>
                  <a:latin typeface="Segoe UI"/>
                  <a:ea typeface="+mn-ea"/>
                  <a:cs typeface="+mn-cs"/>
                </a:rPr>
                <a:t>3</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pic>
          <p:nvPicPr>
            <p:cNvPr id="148" name="Picture 147" title="&quot; &quot;">
              <a:extLst>
                <a:ext uri="{FF2B5EF4-FFF2-40B4-BE49-F238E27FC236}">
                  <a16:creationId xmlns:a16="http://schemas.microsoft.com/office/drawing/2014/main" id="{705C260F-26CC-4BF8-A833-2E77734C76A0}"/>
                </a:ext>
              </a:extLst>
            </p:cNvP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11025759" y="4697563"/>
              <a:ext cx="483107" cy="465600"/>
            </a:xfrm>
            <a:prstGeom prst="rect">
              <a:avLst/>
            </a:prstGeom>
          </p:spPr>
        </p:pic>
        <p:pic>
          <p:nvPicPr>
            <p:cNvPr id="150" name="Picture 14" title="&quot; &quot;">
              <a:extLst>
                <a:ext uri="{FF2B5EF4-FFF2-40B4-BE49-F238E27FC236}">
                  <a16:creationId xmlns:a16="http://schemas.microsoft.com/office/drawing/2014/main" id="{3B80064F-770F-4520-8E17-96B46B1005E4}"/>
                </a:ext>
              </a:extLst>
            </p:cNvPr>
            <p:cNvPicPr>
              <a:picLocks noChangeAspect="1" noChangeArrowheads="1"/>
            </p:cNvPicPr>
            <p:nvPr/>
          </p:nvPicPr>
          <p:blipFill>
            <a:blip r:embed="rId5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82519" y="1470893"/>
              <a:ext cx="556336" cy="420341"/>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BB2C9B38-624F-44D2-85F1-90B834166405}"/>
                </a:ext>
              </a:extLst>
            </p:cNvPr>
            <p:cNvSpPr/>
            <p:nvPr/>
          </p:nvSpPr>
          <p:spPr>
            <a:xfrm>
              <a:off x="9073470" y="2000491"/>
              <a:ext cx="828059" cy="301685"/>
            </a:xfrm>
            <a:prstGeom prst="rect">
              <a:avLst/>
            </a:prstGeom>
          </p:spPr>
          <p:txBody>
            <a:bodyPr wrap="none" lIns="0" tIns="0" rIns="0" bIns="0">
              <a:noAutofit/>
            </a:bodyPr>
            <a:lstStyle/>
            <a:p>
              <a:pPr marL="0" marR="0" lvl="0" indent="0" algn="ctr" defTabSz="597032"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ISO 20000-1</a:t>
              </a:r>
              <a:r>
                <a:rPr kumimoji="0" lang="en-US" sz="900" b="0" i="0" u="none" strike="noStrike" kern="0" cap="none" spc="0" normalizeH="0" baseline="30000" noProof="0">
                  <a:ln>
                    <a:noFill/>
                  </a:ln>
                  <a:solidFill>
                    <a:srgbClr val="505050"/>
                  </a:solidFill>
                  <a:effectLst/>
                  <a:uLnTx/>
                  <a:uFillTx/>
                  <a:latin typeface="Segoe UI"/>
                  <a:ea typeface="+mn-ea"/>
                  <a:cs typeface="+mn-cs"/>
                </a:rPr>
                <a:t>1</a:t>
              </a:r>
            </a:p>
          </p:txBody>
        </p:sp>
        <p:grpSp>
          <p:nvGrpSpPr>
            <p:cNvPr id="153" name="Group 152">
              <a:extLst>
                <a:ext uri="{FF2B5EF4-FFF2-40B4-BE49-F238E27FC236}">
                  <a16:creationId xmlns:a16="http://schemas.microsoft.com/office/drawing/2014/main" id="{30EF264C-632D-44F8-B3D9-029E24C97420}"/>
                </a:ext>
              </a:extLst>
            </p:cNvPr>
            <p:cNvGrpSpPr/>
            <p:nvPr/>
          </p:nvGrpSpPr>
          <p:grpSpPr>
            <a:xfrm>
              <a:off x="437552" y="2467261"/>
              <a:ext cx="418531" cy="926326"/>
              <a:chOff x="170065" y="1743251"/>
              <a:chExt cx="418590" cy="926457"/>
            </a:xfrm>
          </p:grpSpPr>
          <p:sp>
            <p:nvSpPr>
              <p:cNvPr id="155" name="Rectangle 154">
                <a:extLst>
                  <a:ext uri="{FF2B5EF4-FFF2-40B4-BE49-F238E27FC236}">
                    <a16:creationId xmlns:a16="http://schemas.microsoft.com/office/drawing/2014/main" id="{67AA4648-DEC5-46ED-9273-47F1E5636D82}"/>
                  </a:ext>
                </a:extLst>
              </p:cNvPr>
              <p:cNvSpPr/>
              <p:nvPr/>
            </p:nvSpPr>
            <p:spPr bwMode="auto">
              <a:xfrm>
                <a:off x="170065" y="1755854"/>
                <a:ext cx="405421" cy="913854"/>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192" rtl="0" eaLnBrk="1" fontAlgn="base" latinLnBrk="0" hangingPunct="1">
                  <a:lnSpc>
                    <a:spcPct val="100000"/>
                  </a:lnSpc>
                  <a:spcBef>
                    <a:spcPct val="0"/>
                  </a:spcBef>
                  <a:spcAft>
                    <a:spcPts val="1175"/>
                  </a:spcAft>
                  <a:buClr>
                    <a:srgbClr val="FFFFFF"/>
                  </a:buClr>
                  <a:buSzPct val="80000"/>
                  <a:buFontTx/>
                  <a:buNone/>
                  <a:tabLst/>
                  <a:defRPr/>
                </a:pPr>
                <a:r>
                  <a:rPr kumimoji="0" lang="en-IN" sz="1200" b="1"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US GOV</a:t>
                </a:r>
              </a:p>
            </p:txBody>
          </p:sp>
          <p:cxnSp>
            <p:nvCxnSpPr>
              <p:cNvPr id="156" name="Straight Connector 155" title="&quot; &quot;">
                <a:extLst>
                  <a:ext uri="{FF2B5EF4-FFF2-40B4-BE49-F238E27FC236}">
                    <a16:creationId xmlns:a16="http://schemas.microsoft.com/office/drawing/2014/main" id="{7E283268-C3FD-4098-BCEA-24AC2ACA6E2A}"/>
                  </a:ext>
                </a:extLst>
              </p:cNvPr>
              <p:cNvCxnSpPr>
                <a:cxnSpLocks/>
              </p:cNvCxnSpPr>
              <p:nvPr/>
            </p:nvCxnSpPr>
            <p:spPr>
              <a:xfrm>
                <a:off x="575486" y="1743251"/>
                <a:ext cx="13169" cy="91129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AB5D171-7B36-4FF4-A4DE-724975275D3E}"/>
                </a:ext>
              </a:extLst>
            </p:cNvPr>
            <p:cNvGrpSpPr/>
            <p:nvPr/>
          </p:nvGrpSpPr>
          <p:grpSpPr>
            <a:xfrm>
              <a:off x="446987" y="3578141"/>
              <a:ext cx="418531" cy="926326"/>
              <a:chOff x="170065" y="1743251"/>
              <a:chExt cx="418590" cy="926457"/>
            </a:xfrm>
          </p:grpSpPr>
          <p:sp>
            <p:nvSpPr>
              <p:cNvPr id="194" name="Rectangle 193">
                <a:extLst>
                  <a:ext uri="{FF2B5EF4-FFF2-40B4-BE49-F238E27FC236}">
                    <a16:creationId xmlns:a16="http://schemas.microsoft.com/office/drawing/2014/main" id="{6D2ADF7F-9D0C-4097-9C09-7719FADBC56F}"/>
                  </a:ext>
                </a:extLst>
              </p:cNvPr>
              <p:cNvSpPr/>
              <p:nvPr/>
            </p:nvSpPr>
            <p:spPr bwMode="auto">
              <a:xfrm>
                <a:off x="170065" y="1755854"/>
                <a:ext cx="405421" cy="913854"/>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192" rtl="0" eaLnBrk="1" fontAlgn="base" latinLnBrk="0" hangingPunct="1">
                  <a:lnSpc>
                    <a:spcPct val="100000"/>
                  </a:lnSpc>
                  <a:spcBef>
                    <a:spcPct val="0"/>
                  </a:spcBef>
                  <a:spcAft>
                    <a:spcPts val="1175"/>
                  </a:spcAft>
                  <a:buClr>
                    <a:srgbClr val="FFFFFF"/>
                  </a:buClr>
                  <a:buSzPct val="80000"/>
                  <a:buFontTx/>
                  <a:buNone/>
                  <a:tabLst/>
                  <a:defRPr/>
                </a:pPr>
                <a:r>
                  <a:rPr kumimoji="0" lang="en-IN" sz="1200" b="1"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INDUSTRY</a:t>
                </a:r>
              </a:p>
            </p:txBody>
          </p:sp>
          <p:cxnSp>
            <p:nvCxnSpPr>
              <p:cNvPr id="195" name="Straight Connector 194" title="&quot; &quot;">
                <a:extLst>
                  <a:ext uri="{FF2B5EF4-FFF2-40B4-BE49-F238E27FC236}">
                    <a16:creationId xmlns:a16="http://schemas.microsoft.com/office/drawing/2014/main" id="{92FF70F6-7C38-4C09-91DD-DD0FC376D9FB}"/>
                  </a:ext>
                </a:extLst>
              </p:cNvPr>
              <p:cNvCxnSpPr>
                <a:cxnSpLocks/>
              </p:cNvCxnSpPr>
              <p:nvPr/>
            </p:nvCxnSpPr>
            <p:spPr>
              <a:xfrm>
                <a:off x="575486" y="1743251"/>
                <a:ext cx="13169" cy="91129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7CB1DA39-054A-4DB6-AE67-F7BA8B4F9557}"/>
                </a:ext>
              </a:extLst>
            </p:cNvPr>
            <p:cNvGrpSpPr/>
            <p:nvPr/>
          </p:nvGrpSpPr>
          <p:grpSpPr>
            <a:xfrm>
              <a:off x="445144" y="4642022"/>
              <a:ext cx="418531" cy="1926530"/>
              <a:chOff x="170065" y="1743251"/>
              <a:chExt cx="418590" cy="926457"/>
            </a:xfrm>
          </p:grpSpPr>
          <p:sp>
            <p:nvSpPr>
              <p:cNvPr id="197" name="Rectangle 196">
                <a:extLst>
                  <a:ext uri="{FF2B5EF4-FFF2-40B4-BE49-F238E27FC236}">
                    <a16:creationId xmlns:a16="http://schemas.microsoft.com/office/drawing/2014/main" id="{C17A386B-44CA-4A47-B56D-6BCF2C61BA16}"/>
                  </a:ext>
                </a:extLst>
              </p:cNvPr>
              <p:cNvSpPr/>
              <p:nvPr/>
            </p:nvSpPr>
            <p:spPr bwMode="auto">
              <a:xfrm>
                <a:off x="170065" y="1755854"/>
                <a:ext cx="405421" cy="913854"/>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192" rtl="0" eaLnBrk="1" fontAlgn="base" latinLnBrk="0" hangingPunct="1">
                  <a:lnSpc>
                    <a:spcPct val="100000"/>
                  </a:lnSpc>
                  <a:spcBef>
                    <a:spcPct val="0"/>
                  </a:spcBef>
                  <a:spcAft>
                    <a:spcPts val="1175"/>
                  </a:spcAft>
                  <a:buClr>
                    <a:srgbClr val="FFFFFF"/>
                  </a:buClr>
                  <a:buSzPct val="80000"/>
                  <a:buFontTx/>
                  <a:buNone/>
                  <a:tabLst/>
                  <a:defRPr/>
                </a:pPr>
                <a:r>
                  <a:rPr kumimoji="0" lang="en-IN" sz="1200" b="1" i="0" u="none" strike="noStrike" kern="0" cap="none" spc="0" normalizeH="0" baseline="0" noProof="0">
                    <a:ln>
                      <a:noFill/>
                    </a:ln>
                    <a:solidFill>
                      <a:srgbClr val="0078D4"/>
                    </a:solidFill>
                    <a:effectLst/>
                    <a:uLnTx/>
                    <a:uFillTx/>
                    <a:latin typeface="Segoe UI"/>
                    <a:ea typeface="+mn-ea"/>
                    <a:cs typeface="Segoe UI Semibold" panose="020B0702040204020203" pitchFamily="34" charset="0"/>
                  </a:rPr>
                  <a:t>REGIONAL</a:t>
                </a:r>
              </a:p>
            </p:txBody>
          </p:sp>
          <p:cxnSp>
            <p:nvCxnSpPr>
              <p:cNvPr id="198" name="Straight Connector 197" title="&quot; &quot;">
                <a:extLst>
                  <a:ext uri="{FF2B5EF4-FFF2-40B4-BE49-F238E27FC236}">
                    <a16:creationId xmlns:a16="http://schemas.microsoft.com/office/drawing/2014/main" id="{70B362DB-40EF-45C7-AC9C-4B0F33236290}"/>
                  </a:ext>
                </a:extLst>
              </p:cNvPr>
              <p:cNvCxnSpPr>
                <a:cxnSpLocks/>
              </p:cNvCxnSpPr>
              <p:nvPr/>
            </p:nvCxnSpPr>
            <p:spPr>
              <a:xfrm>
                <a:off x="575486" y="1743251"/>
                <a:ext cx="13169" cy="911296"/>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2" name="TextBox 151">
            <a:extLst>
              <a:ext uri="{FF2B5EF4-FFF2-40B4-BE49-F238E27FC236}">
                <a16:creationId xmlns:a16="http://schemas.microsoft.com/office/drawing/2014/main" id="{A101DC17-0A75-48F4-9525-ACD2AA67A600}"/>
              </a:ext>
            </a:extLst>
          </p:cNvPr>
          <p:cNvSpPr txBox="1"/>
          <p:nvPr/>
        </p:nvSpPr>
        <p:spPr>
          <a:xfrm>
            <a:off x="122179" y="6745678"/>
            <a:ext cx="6026815" cy="10772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1 Only for Office 365 operated by 21 Vianet  |   2 Applies to US Govt. GCC, GCC High, or DoD clouds  |  3 Only for Office 365 Germany</a:t>
            </a:r>
          </a:p>
        </p:txBody>
      </p:sp>
      <p:sp>
        <p:nvSpPr>
          <p:cNvPr id="2" name="Rectangle 1" title="&quot; &quot;">
            <a:extLst>
              <a:ext uri="{FF2B5EF4-FFF2-40B4-BE49-F238E27FC236}">
                <a16:creationId xmlns:a16="http://schemas.microsoft.com/office/drawing/2014/main" id="{3A4807E8-5A9F-4952-9227-762FBAC5F01D}"/>
              </a:ext>
            </a:extLst>
          </p:cNvPr>
          <p:cNvSpPr/>
          <p:nvPr/>
        </p:nvSpPr>
        <p:spPr bwMode="auto">
          <a:xfrm>
            <a:off x="0" y="3502790"/>
            <a:ext cx="12192000" cy="3355210"/>
          </a:xfrm>
          <a:prstGeom prst="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Rectangle 148" title="&quot; &quot;">
            <a:extLst>
              <a:ext uri="{FF2B5EF4-FFF2-40B4-BE49-F238E27FC236}">
                <a16:creationId xmlns:a16="http://schemas.microsoft.com/office/drawing/2014/main" id="{6ED121CF-7128-4B8A-843E-07DCFAEB24FF}"/>
              </a:ext>
            </a:extLst>
          </p:cNvPr>
          <p:cNvSpPr/>
          <p:nvPr/>
        </p:nvSpPr>
        <p:spPr bwMode="auto">
          <a:xfrm>
            <a:off x="-9351" y="1351451"/>
            <a:ext cx="12192000" cy="1043011"/>
          </a:xfrm>
          <a:prstGeom prst="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3C1FAC77-0FDA-494C-A3F2-B15AE0098A2D}"/>
              </a:ext>
            </a:extLst>
          </p:cNvPr>
          <p:cNvPicPr>
            <a:picLocks noChangeAspect="1"/>
          </p:cNvPicPr>
          <p:nvPr/>
        </p:nvPicPr>
        <p:blipFill>
          <a:blip r:embed="rId52"/>
          <a:stretch>
            <a:fillRect/>
          </a:stretch>
        </p:blipFill>
        <p:spPr>
          <a:xfrm>
            <a:off x="10994173" y="2442183"/>
            <a:ext cx="709821" cy="727716"/>
          </a:xfrm>
          <a:prstGeom prst="rect">
            <a:avLst/>
          </a:prstGeom>
        </p:spPr>
      </p:pic>
      <p:sp>
        <p:nvSpPr>
          <p:cNvPr id="6" name="Rectangle 5">
            <a:extLst>
              <a:ext uri="{FF2B5EF4-FFF2-40B4-BE49-F238E27FC236}">
                <a16:creationId xmlns:a16="http://schemas.microsoft.com/office/drawing/2014/main" id="{117E2BA3-0B68-4FE6-A90B-AE34CDEBCBAA}"/>
              </a:ext>
            </a:extLst>
          </p:cNvPr>
          <p:cNvSpPr/>
          <p:nvPr/>
        </p:nvSpPr>
        <p:spPr>
          <a:xfrm>
            <a:off x="11130331" y="3117195"/>
            <a:ext cx="595035" cy="230832"/>
          </a:xfrm>
          <a:prstGeom prst="rect">
            <a:avLst/>
          </a:prstGeom>
        </p:spPr>
        <p:txBody>
          <a:bodyPr wrap="none">
            <a:spAutoFit/>
          </a:bodyPr>
          <a:lstStyle/>
          <a:p>
            <a:pPr marL="0" marR="0" lvl="0" indent="0" algn="ctr" defTabSz="570855" rtl="0" eaLnBrk="1" fontAlgn="ctr"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505050"/>
                </a:solidFill>
                <a:effectLst/>
                <a:uLnTx/>
                <a:uFillTx/>
                <a:latin typeface="Segoe UI"/>
                <a:ea typeface="+mn-ea"/>
                <a:cs typeface="+mn-cs"/>
              </a:rPr>
              <a:t>CMMC</a:t>
            </a:r>
            <a:r>
              <a:rPr kumimoji="0" lang="en-US" sz="900" b="1" i="0" u="none" strike="noStrike" kern="0" cap="none" spc="0" normalizeH="0" baseline="30000" noProof="0">
                <a:ln>
                  <a:noFill/>
                </a:ln>
                <a:solidFill>
                  <a:srgbClr val="505050"/>
                </a:solidFill>
                <a:effectLst/>
                <a:uLnTx/>
                <a:uFillTx/>
                <a:latin typeface="Segoe UI"/>
                <a:ea typeface="+mn-ea"/>
                <a:cs typeface="+mn-cs"/>
              </a:rPr>
              <a:t>2</a:t>
            </a:r>
            <a:endParaRPr kumimoji="0" lang="en-US" sz="900" b="1" i="0" u="none" strike="noStrike" kern="0" cap="none" spc="0" normalizeH="0" baseline="0" noProof="0">
              <a:ln>
                <a:noFill/>
              </a:ln>
              <a:solidFill>
                <a:srgbClr val="505050"/>
              </a:solidFill>
              <a:effectLst/>
              <a:uLnTx/>
              <a:uFillTx/>
              <a:latin typeface="Segoe UI"/>
              <a:ea typeface="+mn-ea"/>
              <a:cs typeface="+mn-cs"/>
            </a:endParaRPr>
          </a:p>
        </p:txBody>
      </p:sp>
      <p:sp>
        <p:nvSpPr>
          <p:cNvPr id="159" name="Title 3">
            <a:extLst>
              <a:ext uri="{FF2B5EF4-FFF2-40B4-BE49-F238E27FC236}">
                <a16:creationId xmlns:a16="http://schemas.microsoft.com/office/drawing/2014/main" id="{B868C565-4D19-4CE4-AC92-6512116D9B76}"/>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lang="en-US" sz="2800">
                <a:latin typeface="Segoe UI Semilight" panose="020B0402040204020203" pitchFamily="34" charset="0"/>
                <a:cs typeface="Segoe UI Semilight" panose="020B0402040204020203" pitchFamily="34" charset="0"/>
              </a:rPr>
              <a:t>Microsoft has one of the largest compliance portfolios in the industry</a:t>
            </a:r>
            <a:endPar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sp>
        <p:nvSpPr>
          <p:cNvPr id="160" name="Content Placeholder 4">
            <a:extLst>
              <a:ext uri="{FF2B5EF4-FFF2-40B4-BE49-F238E27FC236}">
                <a16:creationId xmlns:a16="http://schemas.microsoft.com/office/drawing/2014/main" id="{CC457769-4C7E-4A7D-B54E-0FF230ED8604}"/>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9" name="Rectangle 8">
            <a:extLst>
              <a:ext uri="{FF2B5EF4-FFF2-40B4-BE49-F238E27FC236}">
                <a16:creationId xmlns:a16="http://schemas.microsoft.com/office/drawing/2014/main" id="{03D516BC-A976-43DB-817A-6D481A924270}"/>
              </a:ext>
            </a:extLst>
          </p:cNvPr>
          <p:cNvSpPr/>
          <p:nvPr/>
        </p:nvSpPr>
        <p:spPr bwMode="auto">
          <a:xfrm>
            <a:off x="2425672" y="2599703"/>
            <a:ext cx="7340276" cy="19709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chemeClr val="tx1"/>
                </a:solidFill>
                <a:ea typeface="Segoe UI" pitchFamily="34" charset="0"/>
                <a:cs typeface="Segoe UI" pitchFamily="34" charset="0"/>
              </a:rPr>
              <a:t>We do a lot, but we do </a:t>
            </a:r>
            <a:r>
              <a:rPr lang="en-US" sz="2400" b="1" u="sng">
                <a:solidFill>
                  <a:schemeClr val="tx1"/>
                </a:solidFill>
                <a:ea typeface="Segoe UI" pitchFamily="34" charset="0"/>
                <a:cs typeface="Segoe UI" pitchFamily="34" charset="0"/>
              </a:rPr>
              <a:t>not</a:t>
            </a:r>
            <a:r>
              <a:rPr lang="en-US" sz="2400">
                <a:solidFill>
                  <a:schemeClr val="tx1"/>
                </a:solidFill>
                <a:ea typeface="Segoe UI" pitchFamily="34" charset="0"/>
                <a:cs typeface="Segoe UI" pitchFamily="34" charset="0"/>
              </a:rPr>
              <a:t> “make you compliant”</a:t>
            </a:r>
          </a:p>
        </p:txBody>
      </p:sp>
    </p:spTree>
    <p:extLst>
      <p:ext uri="{BB962C8B-B14F-4D97-AF65-F5344CB8AC3E}">
        <p14:creationId xmlns:p14="http://schemas.microsoft.com/office/powerpoint/2010/main" val="3966404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Partner Strategy</a:t>
            </a:r>
          </a:p>
        </p:txBody>
      </p:sp>
      <p:sp>
        <p:nvSpPr>
          <p:cNvPr id="15" name="Rectangle 14">
            <a:extLst>
              <a:ext uri="{FF2B5EF4-FFF2-40B4-BE49-F238E27FC236}">
                <a16:creationId xmlns:a16="http://schemas.microsoft.com/office/drawing/2014/main" id="{D161ABB6-C0DF-4333-A19F-0EB64F00F4CF}"/>
              </a:ext>
            </a:extLst>
          </p:cNvPr>
          <p:cNvSpPr>
            <a:spLocks/>
          </p:cNvSpPr>
          <p:nvPr/>
        </p:nvSpPr>
        <p:spPr bwMode="auto">
          <a:xfrm>
            <a:off x="3006696" y="3398772"/>
            <a:ext cx="2636757" cy="1566191"/>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28016"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Proven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CMMC Registered Provider Organizations (RPOs)</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sp>
        <p:nvSpPr>
          <p:cNvPr id="16" name="TextBox 15">
            <a:extLst>
              <a:ext uri="{FF2B5EF4-FFF2-40B4-BE49-F238E27FC236}">
                <a16:creationId xmlns:a16="http://schemas.microsoft.com/office/drawing/2014/main" id="{DD991DBA-4FE2-4181-B6B2-9548185B1B62}"/>
              </a:ext>
            </a:extLst>
          </p:cNvPr>
          <p:cNvSpPr txBox="1">
            <a:spLocks/>
          </p:cNvSpPr>
          <p:nvPr/>
        </p:nvSpPr>
        <p:spPr>
          <a:xfrm>
            <a:off x="5800617" y="3398772"/>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Multi-Partner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May be combination of incumbent + RPOs + resellers</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grpSp>
        <p:nvGrpSpPr>
          <p:cNvPr id="18" name="Group 17">
            <a:extLst>
              <a:ext uri="{FF2B5EF4-FFF2-40B4-BE49-F238E27FC236}">
                <a16:creationId xmlns:a16="http://schemas.microsoft.com/office/drawing/2014/main" id="{754675A8-BE64-46A6-BA35-853C3FEDCC66}"/>
              </a:ext>
              <a:ext uri="{C183D7F6-B498-43B3-948B-1728B52AA6E4}">
                <adec:decorative xmlns:adec="http://schemas.microsoft.com/office/drawing/2017/decorative" val="1"/>
              </a:ext>
            </a:extLst>
          </p:cNvPr>
          <p:cNvGrpSpPr/>
          <p:nvPr/>
        </p:nvGrpSpPr>
        <p:grpSpPr>
          <a:xfrm>
            <a:off x="3006696" y="3398772"/>
            <a:ext cx="5430678" cy="0"/>
            <a:chOff x="596006" y="3436678"/>
            <a:chExt cx="5430678" cy="0"/>
          </a:xfrm>
        </p:grpSpPr>
        <p:cxnSp>
          <p:nvCxnSpPr>
            <p:cNvPr id="19" name="Straight Connector 18">
              <a:extLst>
                <a:ext uri="{FF2B5EF4-FFF2-40B4-BE49-F238E27FC236}">
                  <a16:creationId xmlns:a16="http://schemas.microsoft.com/office/drawing/2014/main" id="{2A3C92DE-7F36-4500-808C-064C6EA72F2F}"/>
                </a:ext>
              </a:extLst>
            </p:cNvPr>
            <p:cNvCxnSpPr>
              <a:cxnSpLocks/>
            </p:cNvCxnSpPr>
            <p:nvPr/>
          </p:nvCxnSpPr>
          <p:spPr>
            <a:xfrm>
              <a:off x="3389927"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28F69A3-5F1F-4647-A309-76380BD83A31}"/>
                </a:ext>
              </a:extLst>
            </p:cNvPr>
            <p:cNvCxnSpPr>
              <a:cxnSpLocks/>
            </p:cNvCxnSpPr>
            <p:nvPr/>
          </p:nvCxnSpPr>
          <p:spPr>
            <a:xfrm>
              <a:off x="596006"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5122" name="Picture 2" descr="See the source image">
            <a:extLst>
              <a:ext uri="{FF2B5EF4-FFF2-40B4-BE49-F238E27FC236}">
                <a16:creationId xmlns:a16="http://schemas.microsoft.com/office/drawing/2014/main" id="{6B508E18-5D98-4379-B63F-3882999AD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403" y="2094518"/>
            <a:ext cx="1143341" cy="12205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con of two people">
            <a:extLst>
              <a:ext uri="{FF2B5EF4-FFF2-40B4-BE49-F238E27FC236}">
                <a16:creationId xmlns:a16="http://schemas.microsoft.com/office/drawing/2014/main" id="{80FA5093-D042-4A05-B111-1687D532B567}"/>
              </a:ext>
            </a:extLst>
          </p:cNvPr>
          <p:cNvPicPr>
            <a:picLocks/>
          </p:cNvPicPr>
          <p:nvPr/>
        </p:nvPicPr>
        <p:blipFill>
          <a:blip r:embed="rId4"/>
          <a:stretch>
            <a:fillRect/>
          </a:stretch>
        </p:blipFill>
        <p:spPr>
          <a:xfrm>
            <a:off x="6577779" y="2264600"/>
            <a:ext cx="880363" cy="880363"/>
          </a:xfrm>
          <a:prstGeom prst="rect">
            <a:avLst/>
          </a:prstGeom>
        </p:spPr>
      </p:pic>
      <p:sp>
        <p:nvSpPr>
          <p:cNvPr id="17" name="Content Placeholder 4">
            <a:extLst>
              <a:ext uri="{FF2B5EF4-FFF2-40B4-BE49-F238E27FC236}">
                <a16:creationId xmlns:a16="http://schemas.microsoft.com/office/drawing/2014/main" id="{346BB813-BE79-4A44-A31C-EB3E87FE0206}"/>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89780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Campaign Partners</a:t>
            </a:r>
          </a:p>
        </p:txBody>
      </p:sp>
      <p:sp>
        <p:nvSpPr>
          <p:cNvPr id="17" name="Content Placeholder 4">
            <a:extLst>
              <a:ext uri="{FF2B5EF4-FFF2-40B4-BE49-F238E27FC236}">
                <a16:creationId xmlns:a16="http://schemas.microsoft.com/office/drawing/2014/main" id="{346BB813-BE79-4A44-A31C-EB3E87FE0206}"/>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pic>
        <p:nvPicPr>
          <p:cNvPr id="7" name="Picture 6">
            <a:extLst>
              <a:ext uri="{FF2B5EF4-FFF2-40B4-BE49-F238E27FC236}">
                <a16:creationId xmlns:a16="http://schemas.microsoft.com/office/drawing/2014/main" id="{1A41C26F-133B-454C-9DDD-18B0942DED67}"/>
              </a:ext>
            </a:extLst>
          </p:cNvPr>
          <p:cNvPicPr>
            <a:picLocks noChangeAspect="1"/>
          </p:cNvPicPr>
          <p:nvPr/>
        </p:nvPicPr>
        <p:blipFill>
          <a:blip r:embed="rId3"/>
          <a:stretch>
            <a:fillRect/>
          </a:stretch>
        </p:blipFill>
        <p:spPr>
          <a:xfrm>
            <a:off x="0" y="1541907"/>
            <a:ext cx="12192000" cy="3774185"/>
          </a:xfrm>
          <a:prstGeom prst="rect">
            <a:avLst/>
          </a:prstGeom>
        </p:spPr>
      </p:pic>
    </p:spTree>
    <p:extLst>
      <p:ext uri="{BB962C8B-B14F-4D97-AF65-F5344CB8AC3E}">
        <p14:creationId xmlns:p14="http://schemas.microsoft.com/office/powerpoint/2010/main" val="3377239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High-Level Partner Engagement Scenarios</a:t>
            </a:r>
          </a:p>
        </p:txBody>
      </p:sp>
      <p:pic>
        <p:nvPicPr>
          <p:cNvPr id="33" name="Picture 32" descr="Icon of two people">
            <a:extLst>
              <a:ext uri="{FF2B5EF4-FFF2-40B4-BE49-F238E27FC236}">
                <a16:creationId xmlns:a16="http://schemas.microsoft.com/office/drawing/2014/main" id="{1FF38240-F512-4592-8B00-6D4CD397F119}"/>
              </a:ext>
            </a:extLst>
          </p:cNvPr>
          <p:cNvPicPr>
            <a:picLocks/>
          </p:cNvPicPr>
          <p:nvPr/>
        </p:nvPicPr>
        <p:blipFill>
          <a:blip r:embed="rId3"/>
          <a:stretch>
            <a:fillRect/>
          </a:stretch>
        </p:blipFill>
        <p:spPr>
          <a:xfrm>
            <a:off x="1816853" y="2289452"/>
            <a:ext cx="880363" cy="880363"/>
          </a:xfrm>
          <a:prstGeom prst="rect">
            <a:avLst/>
          </a:prstGeom>
        </p:spPr>
      </p:pic>
      <p:sp>
        <p:nvSpPr>
          <p:cNvPr id="36" name="TextBox 35">
            <a:extLst>
              <a:ext uri="{FF2B5EF4-FFF2-40B4-BE49-F238E27FC236}">
                <a16:creationId xmlns:a16="http://schemas.microsoft.com/office/drawing/2014/main" id="{A34901B3-9724-4F4B-85E5-8AA136226C9D}"/>
              </a:ext>
            </a:extLst>
          </p:cNvPr>
          <p:cNvSpPr txBox="1">
            <a:spLocks/>
          </p:cNvSpPr>
          <p:nvPr/>
        </p:nvSpPr>
        <p:spPr>
          <a:xfrm>
            <a:off x="463650" y="4298030"/>
            <a:ext cx="3582504" cy="1696399"/>
          </a:xfrm>
          <a:prstGeom prst="rect">
            <a:avLst/>
          </a:prstGeom>
          <a:solidFill>
            <a:schemeClr val="bg1">
              <a:lumMod val="85000"/>
              <a:lumOff val="15000"/>
              <a:alpha val="86000"/>
            </a:schemeClr>
          </a:solidFill>
          <a:ln>
            <a:solidFill>
              <a:srgbClr val="989898"/>
            </a:solidFill>
          </a:ln>
        </p:spPr>
        <p:txBody>
          <a:bodyPr wrap="square" lIns="89631" tIns="89631" rIns="89631" bIns="44815" rtlCol="0" anchor="t">
            <a:noAutofit/>
          </a:bodyPr>
          <a:lstStyle/>
          <a:p>
            <a:pPr algn="ctr" defTabSz="896264"/>
            <a:r>
              <a:rPr lang="en-US" sz="1600">
                <a:ea typeface="+mn-lt"/>
                <a:cs typeface="Segoe UI"/>
              </a:rPr>
              <a:t>Want guidance on what to do but may be able to do all or most activities</a:t>
            </a:r>
          </a:p>
          <a:p>
            <a:pPr algn="ctr" defTabSz="896264"/>
            <a:endParaRPr lang="en-US" sz="1600">
              <a:ea typeface="+mn-lt"/>
              <a:cs typeface="Segoe UI"/>
            </a:endParaRPr>
          </a:p>
          <a:p>
            <a:pPr algn="ctr" defTabSz="896264"/>
            <a:r>
              <a:rPr lang="en-US" sz="1600">
                <a:ea typeface="+mn-lt"/>
                <a:cs typeface="Segoe UI"/>
              </a:rPr>
              <a:t>In-house skills for compliance, security, and the cloud</a:t>
            </a:r>
          </a:p>
        </p:txBody>
      </p:sp>
      <p:pic>
        <p:nvPicPr>
          <p:cNvPr id="38" name="Picture 37" descr="Icon of three gears beside a brain">
            <a:extLst>
              <a:ext uri="{FF2B5EF4-FFF2-40B4-BE49-F238E27FC236}">
                <a16:creationId xmlns:a16="http://schemas.microsoft.com/office/drawing/2014/main" id="{073F550E-6F84-4A46-B5A7-3E7A8431104D}"/>
              </a:ext>
            </a:extLst>
          </p:cNvPr>
          <p:cNvPicPr>
            <a:picLocks/>
          </p:cNvPicPr>
          <p:nvPr/>
        </p:nvPicPr>
        <p:blipFill>
          <a:blip r:embed="rId4"/>
          <a:stretch>
            <a:fillRect/>
          </a:stretch>
        </p:blipFill>
        <p:spPr>
          <a:xfrm>
            <a:off x="5652970" y="1787962"/>
            <a:ext cx="880363" cy="880363"/>
          </a:xfrm>
          <a:prstGeom prst="rect">
            <a:avLst/>
          </a:prstGeom>
        </p:spPr>
      </p:pic>
      <p:sp>
        <p:nvSpPr>
          <p:cNvPr id="41" name="TextBox 40">
            <a:extLst>
              <a:ext uri="{FF2B5EF4-FFF2-40B4-BE49-F238E27FC236}">
                <a16:creationId xmlns:a16="http://schemas.microsoft.com/office/drawing/2014/main" id="{F1D431F4-B265-4A5E-BCA3-17F34B44952B}"/>
              </a:ext>
            </a:extLst>
          </p:cNvPr>
          <p:cNvSpPr txBox="1">
            <a:spLocks/>
          </p:cNvSpPr>
          <p:nvPr/>
        </p:nvSpPr>
        <p:spPr>
          <a:xfrm>
            <a:off x="4295930" y="3788330"/>
            <a:ext cx="3582504" cy="1720078"/>
          </a:xfrm>
          <a:prstGeom prst="rect">
            <a:avLst/>
          </a:prstGeom>
          <a:solidFill>
            <a:schemeClr val="bg1">
              <a:lumMod val="85000"/>
              <a:lumOff val="15000"/>
              <a:alpha val="86000"/>
            </a:schemeClr>
          </a:solidFill>
          <a:ln>
            <a:solidFill>
              <a:srgbClr val="989898"/>
            </a:solidFill>
          </a:ln>
        </p:spPr>
        <p:txBody>
          <a:bodyPr wrap="square" lIns="89631" tIns="89631" rIns="89631" bIns="44815" rtlCol="0" anchor="t">
            <a:noAutofit/>
          </a:bodyPr>
          <a:lstStyle/>
          <a:p>
            <a:pPr algn="ctr" defTabSz="896264"/>
            <a:r>
              <a:rPr lang="en-US" sz="1600">
                <a:ea typeface="+mn-lt"/>
                <a:cs typeface="Segoe UI"/>
              </a:rPr>
              <a:t>Accelerate compliance via partners getting them to a desired end state</a:t>
            </a:r>
          </a:p>
          <a:p>
            <a:pPr algn="ctr" defTabSz="896264"/>
            <a:endParaRPr lang="en-US" sz="1600">
              <a:ea typeface="+mn-lt"/>
              <a:cs typeface="Segoe UI"/>
            </a:endParaRPr>
          </a:p>
          <a:p>
            <a:pPr algn="ctr" defTabSz="896264"/>
            <a:r>
              <a:rPr lang="en-US" sz="1600">
                <a:ea typeface="+mn-lt"/>
                <a:cs typeface="Segoe UI"/>
              </a:rPr>
              <a:t>Able to manage/maintain the environment on their own</a:t>
            </a:r>
          </a:p>
        </p:txBody>
      </p:sp>
      <p:pic>
        <p:nvPicPr>
          <p:cNvPr id="42" name="Picture 41" descr="Icon of a diamond graphic inside a frame">
            <a:extLst>
              <a:ext uri="{FF2B5EF4-FFF2-40B4-BE49-F238E27FC236}">
                <a16:creationId xmlns:a16="http://schemas.microsoft.com/office/drawing/2014/main" id="{140BB9DE-7F3F-41D9-AEB3-1F8C9D573AB7}"/>
              </a:ext>
            </a:extLst>
          </p:cNvPr>
          <p:cNvPicPr>
            <a:picLocks/>
          </p:cNvPicPr>
          <p:nvPr/>
        </p:nvPicPr>
        <p:blipFill>
          <a:blip r:embed="rId5"/>
          <a:stretch>
            <a:fillRect/>
          </a:stretch>
        </p:blipFill>
        <p:spPr>
          <a:xfrm>
            <a:off x="9480435" y="1218431"/>
            <a:ext cx="880363" cy="880363"/>
          </a:xfrm>
          <a:prstGeom prst="rect">
            <a:avLst/>
          </a:prstGeom>
        </p:spPr>
      </p:pic>
      <p:sp>
        <p:nvSpPr>
          <p:cNvPr id="45" name="TextBox 44">
            <a:extLst>
              <a:ext uri="{FF2B5EF4-FFF2-40B4-BE49-F238E27FC236}">
                <a16:creationId xmlns:a16="http://schemas.microsoft.com/office/drawing/2014/main" id="{558C92D5-7935-4964-9BDC-8FF02200B661}"/>
              </a:ext>
            </a:extLst>
          </p:cNvPr>
          <p:cNvSpPr txBox="1">
            <a:spLocks/>
          </p:cNvSpPr>
          <p:nvPr/>
        </p:nvSpPr>
        <p:spPr>
          <a:xfrm>
            <a:off x="8128208" y="3221043"/>
            <a:ext cx="3582504" cy="1918945"/>
          </a:xfrm>
          <a:prstGeom prst="rect">
            <a:avLst/>
          </a:prstGeom>
          <a:solidFill>
            <a:schemeClr val="bg1">
              <a:lumMod val="85000"/>
              <a:lumOff val="15000"/>
              <a:alpha val="86000"/>
            </a:schemeClr>
          </a:solidFill>
          <a:ln>
            <a:solidFill>
              <a:srgbClr val="989898"/>
            </a:solidFill>
          </a:ln>
        </p:spPr>
        <p:txBody>
          <a:bodyPr wrap="square" lIns="89631" tIns="89631" rIns="89631" bIns="44815" rtlCol="0" anchor="t">
            <a:noAutofit/>
          </a:bodyPr>
          <a:lstStyle/>
          <a:p>
            <a:pPr algn="ctr" defTabSz="896264"/>
            <a:r>
              <a:rPr lang="en-US" sz="1600">
                <a:ea typeface="+mn-lt"/>
                <a:cs typeface="Segoe UI"/>
              </a:rPr>
              <a:t>Especially smaller organizations that don’t have the skills/resources in-house</a:t>
            </a:r>
          </a:p>
          <a:p>
            <a:pPr algn="ctr" defTabSz="896264"/>
            <a:endParaRPr lang="en-US" sz="1600">
              <a:ea typeface="+mn-lt"/>
              <a:cs typeface="Segoe UI"/>
            </a:endParaRPr>
          </a:p>
          <a:p>
            <a:pPr algn="ctr" defTabSz="896264"/>
            <a:r>
              <a:rPr lang="en-US" sz="1600">
                <a:ea typeface="+mn-lt"/>
                <a:cs typeface="Segoe UI"/>
              </a:rPr>
              <a:t>Looking for an MSP and/or MSSP</a:t>
            </a:r>
          </a:p>
        </p:txBody>
      </p:sp>
      <p:sp>
        <p:nvSpPr>
          <p:cNvPr id="34" name="Freeform: Shape 33">
            <a:extLst>
              <a:ext uri="{FF2B5EF4-FFF2-40B4-BE49-F238E27FC236}">
                <a16:creationId xmlns:a16="http://schemas.microsoft.com/office/drawing/2014/main" id="{F6EAA102-F9CA-41B3-9A77-06C9E46B7C86}"/>
              </a:ext>
              <a:ext uri="{C183D7F6-B498-43B3-948B-1728B52AA6E4}">
                <adec:decorative xmlns:adec="http://schemas.microsoft.com/office/drawing/2017/decorative" val="1"/>
              </a:ext>
            </a:extLst>
          </p:cNvPr>
          <p:cNvSpPr>
            <a:spLocks noChangeArrowheads="1"/>
          </p:cNvSpPr>
          <p:nvPr/>
        </p:nvSpPr>
        <p:spPr bwMode="auto">
          <a:xfrm>
            <a:off x="465781" y="2729633"/>
            <a:ext cx="3582504" cy="3264795"/>
          </a:xfrm>
          <a:custGeom>
            <a:avLst/>
            <a:gdLst>
              <a:gd name="connsiteX0" fmla="*/ 0 w 3582961"/>
              <a:gd name="connsiteY0" fmla="*/ 0 h 3279925"/>
              <a:gd name="connsiteX1" fmla="*/ 1351757 w 3582961"/>
              <a:gd name="connsiteY1" fmla="*/ 0 h 3279925"/>
              <a:gd name="connsiteX2" fmla="*/ 1351757 w 3582961"/>
              <a:gd name="connsiteY2" fmla="*/ 440237 h 3279925"/>
              <a:gd name="connsiteX3" fmla="*/ 2232232 w 3582961"/>
              <a:gd name="connsiteY3" fmla="*/ 440237 h 3279925"/>
              <a:gd name="connsiteX4" fmla="*/ 2232232 w 3582961"/>
              <a:gd name="connsiteY4" fmla="*/ 0 h 3279925"/>
              <a:gd name="connsiteX5" fmla="*/ 3582961 w 3582961"/>
              <a:gd name="connsiteY5" fmla="*/ 0 h 3279925"/>
              <a:gd name="connsiteX6" fmla="*/ 3582961 w 3582961"/>
              <a:gd name="connsiteY6" fmla="*/ 3279925 h 3279925"/>
              <a:gd name="connsiteX7" fmla="*/ 0 w 3582961"/>
              <a:gd name="connsiteY7" fmla="*/ 3279925 h 3279925"/>
              <a:gd name="connsiteX0" fmla="*/ 1351757 w 3582961"/>
              <a:gd name="connsiteY0" fmla="*/ 440237 h 3279925"/>
              <a:gd name="connsiteX1" fmla="*/ 2232232 w 3582961"/>
              <a:gd name="connsiteY1" fmla="*/ 440237 h 3279925"/>
              <a:gd name="connsiteX2" fmla="*/ 2232232 w 3582961"/>
              <a:gd name="connsiteY2" fmla="*/ 0 h 3279925"/>
              <a:gd name="connsiteX3" fmla="*/ 3582961 w 3582961"/>
              <a:gd name="connsiteY3" fmla="*/ 0 h 3279925"/>
              <a:gd name="connsiteX4" fmla="*/ 3582961 w 3582961"/>
              <a:gd name="connsiteY4" fmla="*/ 3279925 h 3279925"/>
              <a:gd name="connsiteX5" fmla="*/ 0 w 3582961"/>
              <a:gd name="connsiteY5" fmla="*/ 3279925 h 3279925"/>
              <a:gd name="connsiteX6" fmla="*/ 0 w 3582961"/>
              <a:gd name="connsiteY6" fmla="*/ 0 h 3279925"/>
              <a:gd name="connsiteX7" fmla="*/ 1351757 w 3582961"/>
              <a:gd name="connsiteY7" fmla="*/ 0 h 3279925"/>
              <a:gd name="connsiteX8" fmla="*/ 1443197 w 3582961"/>
              <a:gd name="connsiteY8" fmla="*/ 531677 h 3279925"/>
              <a:gd name="connsiteX0" fmla="*/ 1351757 w 3582961"/>
              <a:gd name="connsiteY0" fmla="*/ 440237 h 3279925"/>
              <a:gd name="connsiteX1" fmla="*/ 2232232 w 3582961"/>
              <a:gd name="connsiteY1" fmla="*/ 440237 h 3279925"/>
              <a:gd name="connsiteX2" fmla="*/ 2232232 w 3582961"/>
              <a:gd name="connsiteY2" fmla="*/ 0 h 3279925"/>
              <a:gd name="connsiteX3" fmla="*/ 3582961 w 3582961"/>
              <a:gd name="connsiteY3" fmla="*/ 0 h 3279925"/>
              <a:gd name="connsiteX4" fmla="*/ 3582961 w 3582961"/>
              <a:gd name="connsiteY4" fmla="*/ 3279925 h 3279925"/>
              <a:gd name="connsiteX5" fmla="*/ 0 w 3582961"/>
              <a:gd name="connsiteY5" fmla="*/ 3279925 h 3279925"/>
              <a:gd name="connsiteX6" fmla="*/ 0 w 3582961"/>
              <a:gd name="connsiteY6" fmla="*/ 0 h 3279925"/>
              <a:gd name="connsiteX7" fmla="*/ 1351757 w 3582961"/>
              <a:gd name="connsiteY7" fmla="*/ 0 h 3279925"/>
              <a:gd name="connsiteX0" fmla="*/ 2232232 w 3582961"/>
              <a:gd name="connsiteY0" fmla="*/ 440237 h 3279925"/>
              <a:gd name="connsiteX1" fmla="*/ 2232232 w 3582961"/>
              <a:gd name="connsiteY1" fmla="*/ 0 h 3279925"/>
              <a:gd name="connsiteX2" fmla="*/ 3582961 w 3582961"/>
              <a:gd name="connsiteY2" fmla="*/ 0 h 3279925"/>
              <a:gd name="connsiteX3" fmla="*/ 3582961 w 3582961"/>
              <a:gd name="connsiteY3" fmla="*/ 3279925 h 3279925"/>
              <a:gd name="connsiteX4" fmla="*/ 0 w 3582961"/>
              <a:gd name="connsiteY4" fmla="*/ 3279925 h 3279925"/>
              <a:gd name="connsiteX5" fmla="*/ 0 w 3582961"/>
              <a:gd name="connsiteY5" fmla="*/ 0 h 3279925"/>
              <a:gd name="connsiteX6" fmla="*/ 1351757 w 3582961"/>
              <a:gd name="connsiteY6" fmla="*/ 0 h 3279925"/>
              <a:gd name="connsiteX0" fmla="*/ 2232232 w 3582961"/>
              <a:gd name="connsiteY0" fmla="*/ 0 h 3279925"/>
              <a:gd name="connsiteX1" fmla="*/ 3582961 w 3582961"/>
              <a:gd name="connsiteY1" fmla="*/ 0 h 3279925"/>
              <a:gd name="connsiteX2" fmla="*/ 3582961 w 3582961"/>
              <a:gd name="connsiteY2" fmla="*/ 3279925 h 3279925"/>
              <a:gd name="connsiteX3" fmla="*/ 0 w 3582961"/>
              <a:gd name="connsiteY3" fmla="*/ 3279925 h 3279925"/>
              <a:gd name="connsiteX4" fmla="*/ 0 w 3582961"/>
              <a:gd name="connsiteY4" fmla="*/ 0 h 3279925"/>
              <a:gd name="connsiteX5" fmla="*/ 1351757 w 3582961"/>
              <a:gd name="connsiteY5" fmla="*/ 0 h 327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2961" h="3279925">
                <a:moveTo>
                  <a:pt x="2232232" y="0"/>
                </a:moveTo>
                <a:lnTo>
                  <a:pt x="3582961" y="0"/>
                </a:lnTo>
                <a:lnTo>
                  <a:pt x="3582961" y="3279925"/>
                </a:lnTo>
                <a:lnTo>
                  <a:pt x="0" y="3279925"/>
                </a:lnTo>
                <a:lnTo>
                  <a:pt x="0" y="0"/>
                </a:lnTo>
                <a:lnTo>
                  <a:pt x="1351757" y="0"/>
                </a:lnTo>
              </a:path>
            </a:pathLst>
          </a:custGeom>
          <a:ln w="19050">
            <a:solidFill>
              <a:schemeClr val="tx1">
                <a:lumMod val="9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tIns="627417" rtlCol="0" anchor="t">
            <a:noAutofit/>
          </a:bodyPr>
          <a:lstStyle/>
          <a:p>
            <a:pPr algn="ctr" defTabSz="914276"/>
            <a:r>
              <a:rPr lang="en-US">
                <a:solidFill>
                  <a:schemeClr val="accent1"/>
                </a:solidFill>
                <a:latin typeface="Segoe UI Semilight" panose="020B0402040204020203" pitchFamily="34" charset="0"/>
                <a:cs typeface="Segoe UI Semilight" panose="020B0402040204020203" pitchFamily="34" charset="0"/>
              </a:rPr>
              <a:t>Show me what to do and I’ll take care of it</a:t>
            </a:r>
          </a:p>
        </p:txBody>
      </p:sp>
      <p:sp>
        <p:nvSpPr>
          <p:cNvPr id="43" name="Freeform: Shape 42">
            <a:extLst>
              <a:ext uri="{FF2B5EF4-FFF2-40B4-BE49-F238E27FC236}">
                <a16:creationId xmlns:a16="http://schemas.microsoft.com/office/drawing/2014/main" id="{63988767-E299-4F88-8A40-82F0B2A84F9C}"/>
              </a:ext>
              <a:ext uri="{C183D7F6-B498-43B3-948B-1728B52AA6E4}">
                <adec:decorative xmlns:adec="http://schemas.microsoft.com/office/drawing/2017/decorative" val="1"/>
              </a:ext>
            </a:extLst>
          </p:cNvPr>
          <p:cNvSpPr>
            <a:spLocks noChangeArrowheads="1"/>
          </p:cNvSpPr>
          <p:nvPr/>
        </p:nvSpPr>
        <p:spPr bwMode="auto">
          <a:xfrm>
            <a:off x="8127785" y="1661618"/>
            <a:ext cx="3582504" cy="3478370"/>
          </a:xfrm>
          <a:custGeom>
            <a:avLst/>
            <a:gdLst>
              <a:gd name="connsiteX0" fmla="*/ 0 w 3582961"/>
              <a:gd name="connsiteY0" fmla="*/ 0 h 3478814"/>
              <a:gd name="connsiteX1" fmla="*/ 1352822 w 3582961"/>
              <a:gd name="connsiteY1" fmla="*/ 0 h 3478814"/>
              <a:gd name="connsiteX2" fmla="*/ 1352822 w 3582961"/>
              <a:gd name="connsiteY2" fmla="*/ 437230 h 3478814"/>
              <a:gd name="connsiteX3" fmla="*/ 2233297 w 3582961"/>
              <a:gd name="connsiteY3" fmla="*/ 437230 h 3478814"/>
              <a:gd name="connsiteX4" fmla="*/ 2233297 w 3582961"/>
              <a:gd name="connsiteY4" fmla="*/ 0 h 3478814"/>
              <a:gd name="connsiteX5" fmla="*/ 3582961 w 3582961"/>
              <a:gd name="connsiteY5" fmla="*/ 0 h 3478814"/>
              <a:gd name="connsiteX6" fmla="*/ 3582961 w 3582961"/>
              <a:gd name="connsiteY6" fmla="*/ 3478814 h 3478814"/>
              <a:gd name="connsiteX7" fmla="*/ 0 w 3582961"/>
              <a:gd name="connsiteY7" fmla="*/ 3478814 h 3478814"/>
              <a:gd name="connsiteX0" fmla="*/ 1352822 w 3582961"/>
              <a:gd name="connsiteY0" fmla="*/ 437230 h 3478814"/>
              <a:gd name="connsiteX1" fmla="*/ 2233297 w 3582961"/>
              <a:gd name="connsiteY1" fmla="*/ 437230 h 3478814"/>
              <a:gd name="connsiteX2" fmla="*/ 2233297 w 3582961"/>
              <a:gd name="connsiteY2" fmla="*/ 0 h 3478814"/>
              <a:gd name="connsiteX3" fmla="*/ 3582961 w 3582961"/>
              <a:gd name="connsiteY3" fmla="*/ 0 h 3478814"/>
              <a:gd name="connsiteX4" fmla="*/ 3582961 w 3582961"/>
              <a:gd name="connsiteY4" fmla="*/ 3478814 h 3478814"/>
              <a:gd name="connsiteX5" fmla="*/ 0 w 3582961"/>
              <a:gd name="connsiteY5" fmla="*/ 3478814 h 3478814"/>
              <a:gd name="connsiteX6" fmla="*/ 0 w 3582961"/>
              <a:gd name="connsiteY6" fmla="*/ 0 h 3478814"/>
              <a:gd name="connsiteX7" fmla="*/ 1352822 w 3582961"/>
              <a:gd name="connsiteY7" fmla="*/ 0 h 3478814"/>
              <a:gd name="connsiteX8" fmla="*/ 1444262 w 3582961"/>
              <a:gd name="connsiteY8" fmla="*/ 528670 h 3478814"/>
              <a:gd name="connsiteX0" fmla="*/ 1352822 w 3582961"/>
              <a:gd name="connsiteY0" fmla="*/ 437230 h 3478814"/>
              <a:gd name="connsiteX1" fmla="*/ 2233297 w 3582961"/>
              <a:gd name="connsiteY1" fmla="*/ 437230 h 3478814"/>
              <a:gd name="connsiteX2" fmla="*/ 2233297 w 3582961"/>
              <a:gd name="connsiteY2" fmla="*/ 0 h 3478814"/>
              <a:gd name="connsiteX3" fmla="*/ 3582961 w 3582961"/>
              <a:gd name="connsiteY3" fmla="*/ 0 h 3478814"/>
              <a:gd name="connsiteX4" fmla="*/ 3582961 w 3582961"/>
              <a:gd name="connsiteY4" fmla="*/ 3478814 h 3478814"/>
              <a:gd name="connsiteX5" fmla="*/ 0 w 3582961"/>
              <a:gd name="connsiteY5" fmla="*/ 3478814 h 3478814"/>
              <a:gd name="connsiteX6" fmla="*/ 0 w 3582961"/>
              <a:gd name="connsiteY6" fmla="*/ 0 h 3478814"/>
              <a:gd name="connsiteX7" fmla="*/ 1352822 w 3582961"/>
              <a:gd name="connsiteY7" fmla="*/ 0 h 3478814"/>
              <a:gd name="connsiteX0" fmla="*/ 2233297 w 3582961"/>
              <a:gd name="connsiteY0" fmla="*/ 437230 h 3478814"/>
              <a:gd name="connsiteX1" fmla="*/ 2233297 w 3582961"/>
              <a:gd name="connsiteY1" fmla="*/ 0 h 3478814"/>
              <a:gd name="connsiteX2" fmla="*/ 3582961 w 3582961"/>
              <a:gd name="connsiteY2" fmla="*/ 0 h 3478814"/>
              <a:gd name="connsiteX3" fmla="*/ 3582961 w 3582961"/>
              <a:gd name="connsiteY3" fmla="*/ 3478814 h 3478814"/>
              <a:gd name="connsiteX4" fmla="*/ 0 w 3582961"/>
              <a:gd name="connsiteY4" fmla="*/ 3478814 h 3478814"/>
              <a:gd name="connsiteX5" fmla="*/ 0 w 3582961"/>
              <a:gd name="connsiteY5" fmla="*/ 0 h 3478814"/>
              <a:gd name="connsiteX6" fmla="*/ 1352822 w 3582961"/>
              <a:gd name="connsiteY6" fmla="*/ 0 h 3478814"/>
              <a:gd name="connsiteX0" fmla="*/ 2233297 w 3582961"/>
              <a:gd name="connsiteY0" fmla="*/ 0 h 3478814"/>
              <a:gd name="connsiteX1" fmla="*/ 3582961 w 3582961"/>
              <a:gd name="connsiteY1" fmla="*/ 0 h 3478814"/>
              <a:gd name="connsiteX2" fmla="*/ 3582961 w 3582961"/>
              <a:gd name="connsiteY2" fmla="*/ 3478814 h 3478814"/>
              <a:gd name="connsiteX3" fmla="*/ 0 w 3582961"/>
              <a:gd name="connsiteY3" fmla="*/ 3478814 h 3478814"/>
              <a:gd name="connsiteX4" fmla="*/ 0 w 3582961"/>
              <a:gd name="connsiteY4" fmla="*/ 0 h 3478814"/>
              <a:gd name="connsiteX5" fmla="*/ 1352822 w 3582961"/>
              <a:gd name="connsiteY5" fmla="*/ 0 h 3478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2961" h="3478814">
                <a:moveTo>
                  <a:pt x="2233297" y="0"/>
                </a:moveTo>
                <a:lnTo>
                  <a:pt x="3582961" y="0"/>
                </a:lnTo>
                <a:lnTo>
                  <a:pt x="3582961" y="3478814"/>
                </a:lnTo>
                <a:lnTo>
                  <a:pt x="0" y="3478814"/>
                </a:lnTo>
                <a:lnTo>
                  <a:pt x="0" y="0"/>
                </a:lnTo>
                <a:lnTo>
                  <a:pt x="1352822" y="0"/>
                </a:lnTo>
              </a:path>
            </a:pathLst>
          </a:custGeom>
          <a:ln w="19050">
            <a:solidFill>
              <a:schemeClr val="tx1">
                <a:lumMod val="9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tIns="627417" rtlCol="0" anchor="t">
            <a:noAutofit/>
          </a:bodyPr>
          <a:lstStyle/>
          <a:p>
            <a:pPr algn="ctr" defTabSz="896264"/>
            <a:r>
              <a:rPr lang="en-US">
                <a:solidFill>
                  <a:schemeClr val="accent1"/>
                </a:solidFill>
                <a:latin typeface="+mj-lt"/>
              </a:rPr>
              <a:t>Do it all for me</a:t>
            </a:r>
          </a:p>
        </p:txBody>
      </p:sp>
      <p:sp>
        <p:nvSpPr>
          <p:cNvPr id="39" name="Freeform: Shape 38">
            <a:extLst>
              <a:ext uri="{FF2B5EF4-FFF2-40B4-BE49-F238E27FC236}">
                <a16:creationId xmlns:a16="http://schemas.microsoft.com/office/drawing/2014/main" id="{02DC15E6-A9DF-4169-93FD-2C4F4DDB597F}"/>
              </a:ext>
              <a:ext uri="{C183D7F6-B498-43B3-948B-1728B52AA6E4}">
                <adec:decorative xmlns:adec="http://schemas.microsoft.com/office/drawing/2017/decorative" val="1"/>
              </a:ext>
            </a:extLst>
          </p:cNvPr>
          <p:cNvSpPr>
            <a:spLocks noChangeArrowheads="1"/>
          </p:cNvSpPr>
          <p:nvPr/>
        </p:nvSpPr>
        <p:spPr bwMode="auto">
          <a:xfrm>
            <a:off x="4301898" y="2228904"/>
            <a:ext cx="3582504" cy="3279506"/>
          </a:xfrm>
          <a:custGeom>
            <a:avLst/>
            <a:gdLst>
              <a:gd name="connsiteX0" fmla="*/ 0 w 3582961"/>
              <a:gd name="connsiteY0" fmla="*/ 0 h 3279925"/>
              <a:gd name="connsiteX1" fmla="*/ 1349838 w 3582961"/>
              <a:gd name="connsiteY1" fmla="*/ 0 h 3279925"/>
              <a:gd name="connsiteX2" fmla="*/ 1349838 w 3582961"/>
              <a:gd name="connsiteY2" fmla="*/ 439476 h 3279925"/>
              <a:gd name="connsiteX3" fmla="*/ 2230313 w 3582961"/>
              <a:gd name="connsiteY3" fmla="*/ 439476 h 3279925"/>
              <a:gd name="connsiteX4" fmla="*/ 2230313 w 3582961"/>
              <a:gd name="connsiteY4" fmla="*/ 0 h 3279925"/>
              <a:gd name="connsiteX5" fmla="*/ 3582961 w 3582961"/>
              <a:gd name="connsiteY5" fmla="*/ 0 h 3279925"/>
              <a:gd name="connsiteX6" fmla="*/ 3582961 w 3582961"/>
              <a:gd name="connsiteY6" fmla="*/ 3279925 h 3279925"/>
              <a:gd name="connsiteX7" fmla="*/ 0 w 3582961"/>
              <a:gd name="connsiteY7" fmla="*/ 3279925 h 3279925"/>
              <a:gd name="connsiteX0" fmla="*/ 1349838 w 3582961"/>
              <a:gd name="connsiteY0" fmla="*/ 439476 h 3279925"/>
              <a:gd name="connsiteX1" fmla="*/ 2230313 w 3582961"/>
              <a:gd name="connsiteY1" fmla="*/ 439476 h 3279925"/>
              <a:gd name="connsiteX2" fmla="*/ 2230313 w 3582961"/>
              <a:gd name="connsiteY2" fmla="*/ 0 h 3279925"/>
              <a:gd name="connsiteX3" fmla="*/ 3582961 w 3582961"/>
              <a:gd name="connsiteY3" fmla="*/ 0 h 3279925"/>
              <a:gd name="connsiteX4" fmla="*/ 3582961 w 3582961"/>
              <a:gd name="connsiteY4" fmla="*/ 3279925 h 3279925"/>
              <a:gd name="connsiteX5" fmla="*/ 0 w 3582961"/>
              <a:gd name="connsiteY5" fmla="*/ 3279925 h 3279925"/>
              <a:gd name="connsiteX6" fmla="*/ 0 w 3582961"/>
              <a:gd name="connsiteY6" fmla="*/ 0 h 3279925"/>
              <a:gd name="connsiteX7" fmla="*/ 1349838 w 3582961"/>
              <a:gd name="connsiteY7" fmla="*/ 0 h 3279925"/>
              <a:gd name="connsiteX8" fmla="*/ 1441278 w 3582961"/>
              <a:gd name="connsiteY8" fmla="*/ 530916 h 3279925"/>
              <a:gd name="connsiteX0" fmla="*/ 1349838 w 3582961"/>
              <a:gd name="connsiteY0" fmla="*/ 439476 h 3279925"/>
              <a:gd name="connsiteX1" fmla="*/ 2230313 w 3582961"/>
              <a:gd name="connsiteY1" fmla="*/ 439476 h 3279925"/>
              <a:gd name="connsiteX2" fmla="*/ 2230313 w 3582961"/>
              <a:gd name="connsiteY2" fmla="*/ 0 h 3279925"/>
              <a:gd name="connsiteX3" fmla="*/ 3582961 w 3582961"/>
              <a:gd name="connsiteY3" fmla="*/ 0 h 3279925"/>
              <a:gd name="connsiteX4" fmla="*/ 3582961 w 3582961"/>
              <a:gd name="connsiteY4" fmla="*/ 3279925 h 3279925"/>
              <a:gd name="connsiteX5" fmla="*/ 0 w 3582961"/>
              <a:gd name="connsiteY5" fmla="*/ 3279925 h 3279925"/>
              <a:gd name="connsiteX6" fmla="*/ 0 w 3582961"/>
              <a:gd name="connsiteY6" fmla="*/ 0 h 3279925"/>
              <a:gd name="connsiteX7" fmla="*/ 1349838 w 3582961"/>
              <a:gd name="connsiteY7" fmla="*/ 0 h 3279925"/>
              <a:gd name="connsiteX0" fmla="*/ 2230313 w 3582961"/>
              <a:gd name="connsiteY0" fmla="*/ 439476 h 3279925"/>
              <a:gd name="connsiteX1" fmla="*/ 2230313 w 3582961"/>
              <a:gd name="connsiteY1" fmla="*/ 0 h 3279925"/>
              <a:gd name="connsiteX2" fmla="*/ 3582961 w 3582961"/>
              <a:gd name="connsiteY2" fmla="*/ 0 h 3279925"/>
              <a:gd name="connsiteX3" fmla="*/ 3582961 w 3582961"/>
              <a:gd name="connsiteY3" fmla="*/ 3279925 h 3279925"/>
              <a:gd name="connsiteX4" fmla="*/ 0 w 3582961"/>
              <a:gd name="connsiteY4" fmla="*/ 3279925 h 3279925"/>
              <a:gd name="connsiteX5" fmla="*/ 0 w 3582961"/>
              <a:gd name="connsiteY5" fmla="*/ 0 h 3279925"/>
              <a:gd name="connsiteX6" fmla="*/ 1349838 w 3582961"/>
              <a:gd name="connsiteY6" fmla="*/ 0 h 3279925"/>
              <a:gd name="connsiteX0" fmla="*/ 2230313 w 3582961"/>
              <a:gd name="connsiteY0" fmla="*/ 0 h 3279925"/>
              <a:gd name="connsiteX1" fmla="*/ 3582961 w 3582961"/>
              <a:gd name="connsiteY1" fmla="*/ 0 h 3279925"/>
              <a:gd name="connsiteX2" fmla="*/ 3582961 w 3582961"/>
              <a:gd name="connsiteY2" fmla="*/ 3279925 h 3279925"/>
              <a:gd name="connsiteX3" fmla="*/ 0 w 3582961"/>
              <a:gd name="connsiteY3" fmla="*/ 3279925 h 3279925"/>
              <a:gd name="connsiteX4" fmla="*/ 0 w 3582961"/>
              <a:gd name="connsiteY4" fmla="*/ 0 h 3279925"/>
              <a:gd name="connsiteX5" fmla="*/ 1349838 w 3582961"/>
              <a:gd name="connsiteY5" fmla="*/ 0 h 327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2961" h="3279925">
                <a:moveTo>
                  <a:pt x="2230313" y="0"/>
                </a:moveTo>
                <a:lnTo>
                  <a:pt x="3582961" y="0"/>
                </a:lnTo>
                <a:lnTo>
                  <a:pt x="3582961" y="3279925"/>
                </a:lnTo>
                <a:lnTo>
                  <a:pt x="0" y="3279925"/>
                </a:lnTo>
                <a:lnTo>
                  <a:pt x="0" y="0"/>
                </a:lnTo>
                <a:lnTo>
                  <a:pt x="1349838" y="0"/>
                </a:lnTo>
              </a:path>
            </a:pathLst>
          </a:custGeom>
          <a:ln w="19050">
            <a:solidFill>
              <a:schemeClr val="tx1">
                <a:lumMod val="95000"/>
                <a:alpha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tIns="627417" rtlCol="0" anchor="t">
            <a:noAutofit/>
          </a:bodyPr>
          <a:lstStyle/>
          <a:p>
            <a:pPr algn="ctr" defTabSz="896264"/>
            <a:r>
              <a:rPr lang="en-US">
                <a:solidFill>
                  <a:schemeClr val="accent1"/>
                </a:solidFill>
                <a:latin typeface="+mj-lt"/>
              </a:rPr>
              <a:t>Get me to where I need to be then I’ll take over</a:t>
            </a:r>
          </a:p>
        </p:txBody>
      </p:sp>
    </p:spTree>
    <p:extLst>
      <p:ext uri="{BB962C8B-B14F-4D97-AF65-F5344CB8AC3E}">
        <p14:creationId xmlns:p14="http://schemas.microsoft.com/office/powerpoint/2010/main" val="30103749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810F758-1B73-48C4-9341-E4D7EE95FC99}"/>
              </a:ext>
            </a:extLst>
          </p:cNvPr>
          <p:cNvSpPr>
            <a:spLocks/>
          </p:cNvSpPr>
          <p:nvPr/>
        </p:nvSpPr>
        <p:spPr bwMode="auto">
          <a:xfrm>
            <a:off x="367188" y="3747665"/>
            <a:ext cx="2636757" cy="1566191"/>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28016"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Proven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CMMC AB </a:t>
            </a: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hlinkClick r:id="rId2"/>
              </a:rPr>
              <a:t>Marketplace</a:t>
            </a: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 Registered Provider Organizations (RPOs)</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sp>
        <p:nvSpPr>
          <p:cNvPr id="12" name="TextBox 11">
            <a:extLst>
              <a:ext uri="{FF2B5EF4-FFF2-40B4-BE49-F238E27FC236}">
                <a16:creationId xmlns:a16="http://schemas.microsoft.com/office/drawing/2014/main" id="{64DD773C-F0D5-49ED-A189-3E8C308E5EBE}"/>
              </a:ext>
            </a:extLst>
          </p:cNvPr>
          <p:cNvSpPr txBox="1">
            <a:spLocks/>
          </p:cNvSpPr>
          <p:nvPr/>
        </p:nvSpPr>
        <p:spPr>
          <a:xfrm>
            <a:off x="3161109" y="3747665"/>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Partner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Certified in the Microsoft Partner Network</a:t>
            </a:r>
            <a:endParaRPr kumimoji="0" lang="en-US" sz="1800" b="0" i="0" u="none" strike="noStrike" kern="0" cap="none" spc="0" normalizeH="0" baseline="30000" noProof="0">
              <a:ln>
                <a:noFill/>
              </a:ln>
              <a:solidFill>
                <a:srgbClr val="282828"/>
              </a:solidFill>
              <a:effectLst/>
              <a:uLnTx/>
              <a:uFillTx/>
              <a:latin typeface="Segoe UI"/>
              <a:ea typeface="+mn-ea"/>
              <a:cs typeface="Segoe UI" panose="020B0502040204020203" pitchFamily="34" charset="0"/>
            </a:endParaRPr>
          </a:p>
        </p:txBody>
      </p:sp>
      <p:grpSp>
        <p:nvGrpSpPr>
          <p:cNvPr id="13" name="Group 12">
            <a:extLst>
              <a:ext uri="{FF2B5EF4-FFF2-40B4-BE49-F238E27FC236}">
                <a16:creationId xmlns:a16="http://schemas.microsoft.com/office/drawing/2014/main" id="{2207876E-8946-4EFB-B6DA-6BD5045D9326}"/>
              </a:ext>
              <a:ext uri="{C183D7F6-B498-43B3-948B-1728B52AA6E4}">
                <adec:decorative xmlns:adec="http://schemas.microsoft.com/office/drawing/2017/decorative" val="1"/>
              </a:ext>
            </a:extLst>
          </p:cNvPr>
          <p:cNvGrpSpPr/>
          <p:nvPr/>
        </p:nvGrpSpPr>
        <p:grpSpPr>
          <a:xfrm>
            <a:off x="367188" y="3747665"/>
            <a:ext cx="5430678" cy="0"/>
            <a:chOff x="596006" y="3436678"/>
            <a:chExt cx="5430678" cy="0"/>
          </a:xfrm>
        </p:grpSpPr>
        <p:cxnSp>
          <p:nvCxnSpPr>
            <p:cNvPr id="14" name="Straight Connector 13">
              <a:extLst>
                <a:ext uri="{FF2B5EF4-FFF2-40B4-BE49-F238E27FC236}">
                  <a16:creationId xmlns:a16="http://schemas.microsoft.com/office/drawing/2014/main" id="{6D77A4C6-EF85-4643-8922-093F966A898F}"/>
                </a:ext>
              </a:extLst>
            </p:cNvPr>
            <p:cNvCxnSpPr>
              <a:cxnSpLocks/>
            </p:cNvCxnSpPr>
            <p:nvPr/>
          </p:nvCxnSpPr>
          <p:spPr>
            <a:xfrm>
              <a:off x="3389927"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237E2E-D147-4D07-B37A-4709F0AEF04B}"/>
                </a:ext>
              </a:extLst>
            </p:cNvPr>
            <p:cNvCxnSpPr>
              <a:cxnSpLocks/>
            </p:cNvCxnSpPr>
            <p:nvPr/>
          </p:nvCxnSpPr>
          <p:spPr>
            <a:xfrm>
              <a:off x="596006"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6" name="Picture 2" descr="See the source image">
            <a:extLst>
              <a:ext uri="{FF2B5EF4-FFF2-40B4-BE49-F238E27FC236}">
                <a16:creationId xmlns:a16="http://schemas.microsoft.com/office/drawing/2014/main" id="{4E31AEE1-6918-4B56-A0DE-63616E008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3895" y="2517429"/>
            <a:ext cx="1143341" cy="12205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512DC2F-7C8F-4FEE-98AA-599427951EAB}"/>
              </a:ext>
            </a:extLst>
          </p:cNvPr>
          <p:cNvPicPr>
            <a:picLocks/>
          </p:cNvPicPr>
          <p:nvPr/>
        </p:nvPicPr>
        <p:blipFill>
          <a:blip r:embed="rId4"/>
          <a:srcRect/>
          <a:stretch/>
        </p:blipFill>
        <p:spPr>
          <a:xfrm>
            <a:off x="3938271" y="2687511"/>
            <a:ext cx="880363" cy="880363"/>
          </a:xfrm>
          <a:prstGeom prst="rect">
            <a:avLst/>
          </a:prstGeom>
        </p:spPr>
      </p:pic>
      <p:graphicFrame>
        <p:nvGraphicFramePr>
          <p:cNvPr id="7" name="Diagram 6">
            <a:extLst>
              <a:ext uri="{FF2B5EF4-FFF2-40B4-BE49-F238E27FC236}">
                <a16:creationId xmlns:a16="http://schemas.microsoft.com/office/drawing/2014/main" id="{1AB704F8-5989-4B7B-8A78-F45F399E3D86}"/>
              </a:ext>
            </a:extLst>
          </p:cNvPr>
          <p:cNvGraphicFramePr/>
          <p:nvPr/>
        </p:nvGraphicFramePr>
        <p:xfrm>
          <a:off x="6124842" y="2295934"/>
          <a:ext cx="5048069" cy="38902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9" name="Picture 18">
            <a:extLst>
              <a:ext uri="{FF2B5EF4-FFF2-40B4-BE49-F238E27FC236}">
                <a16:creationId xmlns:a16="http://schemas.microsoft.com/office/drawing/2014/main" id="{BDC2C8A2-68BC-4B1A-AD3D-7D7816E05481}"/>
              </a:ext>
            </a:extLst>
          </p:cNvPr>
          <p:cNvPicPr>
            <a:picLocks noChangeAspect="1"/>
          </p:cNvPicPr>
          <p:nvPr/>
        </p:nvPicPr>
        <p:blipFill>
          <a:blip r:embed="rId10"/>
          <a:srcRect/>
          <a:stretch/>
        </p:blipFill>
        <p:spPr>
          <a:xfrm>
            <a:off x="3386328" y="5188837"/>
            <a:ext cx="1984247" cy="914400"/>
          </a:xfrm>
          <a:prstGeom prst="rect">
            <a:avLst/>
          </a:prstGeom>
        </p:spPr>
      </p:pic>
      <p:cxnSp>
        <p:nvCxnSpPr>
          <p:cNvPr id="21" name="Straight Connector 20">
            <a:extLst>
              <a:ext uri="{FF2B5EF4-FFF2-40B4-BE49-F238E27FC236}">
                <a16:creationId xmlns:a16="http://schemas.microsoft.com/office/drawing/2014/main" id="{2E5675D2-3920-4450-ABE6-CE94DEEFBE5A}"/>
              </a:ext>
            </a:extLst>
          </p:cNvPr>
          <p:cNvCxnSpPr/>
          <p:nvPr/>
        </p:nvCxnSpPr>
        <p:spPr>
          <a:xfrm>
            <a:off x="6024971" y="2730044"/>
            <a:ext cx="0" cy="3741026"/>
          </a:xfrm>
          <a:prstGeom prst="line">
            <a:avLst/>
          </a:prstGeom>
          <a:ln w="88900" cmpd="dbl">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Title 3">
            <a:extLst>
              <a:ext uri="{FF2B5EF4-FFF2-40B4-BE49-F238E27FC236}">
                <a16:creationId xmlns:a16="http://schemas.microsoft.com/office/drawing/2014/main" id="{FAAC0944-511E-4133-A81D-DCD708145B2C}"/>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CMMC Acceleration Program Partners</a:t>
            </a:r>
            <a:r>
              <a:rPr kumimoji="0" lang="en-US" b="0" i="0" u="none" strike="noStrike" kern="1200" cap="none" spc="-147" normalizeH="0" noProof="0">
                <a:ln w="3175">
                  <a:noFill/>
                </a:ln>
                <a:solidFill>
                  <a:srgbClr val="000000"/>
                </a:solidFill>
                <a:effectLst/>
                <a:uLnTx/>
                <a:uFillTx/>
                <a:latin typeface="Segoe UI Semilight" panose="020B0402040204020203" pitchFamily="34" charset="0"/>
                <a:cs typeface="Segoe UI Semilight" panose="020B0402040204020203" pitchFamily="34" charset="0"/>
              </a:rPr>
              <a:t>*</a:t>
            </a:r>
            <a:endParaRPr kumimoji="0" lang="en-US" sz="3136" b="0" i="0" u="none" strike="noStrike" kern="1200" cap="none" spc="-147" normalizeH="0" noProof="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sp>
        <p:nvSpPr>
          <p:cNvPr id="23" name="Content Placeholder 4">
            <a:extLst>
              <a:ext uri="{FF2B5EF4-FFF2-40B4-BE49-F238E27FC236}">
                <a16:creationId xmlns:a16="http://schemas.microsoft.com/office/drawing/2014/main" id="{6FFBCAC4-20AF-4ADD-A659-21E06B4F09EC}"/>
              </a:ext>
            </a:extLst>
          </p:cNvPr>
          <p:cNvSpPr txBox="1">
            <a:spLocks/>
          </p:cNvSpPr>
          <p:nvPr/>
        </p:nvSpPr>
        <p:spPr>
          <a:xfrm>
            <a:off x="6924826" y="64280"/>
            <a:ext cx="5233158" cy="3323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192" rtl="0" eaLnBrk="1" fontAlgn="auto" latinLnBrk="0" hangingPunct="1">
              <a:lnSpc>
                <a:spcPct val="90000"/>
              </a:lnSpc>
              <a:spcBef>
                <a:spcPts val="0"/>
              </a:spcBef>
              <a:spcAft>
                <a:spcPts val="0"/>
              </a:spcAft>
              <a:buClrTx/>
              <a:buSzPct val="90000"/>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 Partners at campaign launch. </a:t>
            </a:r>
            <a:r>
              <a:rPr lang="en-US" sz="1200">
                <a:latin typeface="Segoe UI"/>
              </a:rPr>
              <a:t>Additional partners available to expand the campaign or other CMMC Acceleration Program activities.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Content Placeholder 4">
            <a:extLst>
              <a:ext uri="{FF2B5EF4-FFF2-40B4-BE49-F238E27FC236}">
                <a16:creationId xmlns:a16="http://schemas.microsoft.com/office/drawing/2014/main" id="{1EAA8360-AE93-4C65-A797-090EB0859CB5}"/>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1496835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Summary</a:t>
            </a:r>
          </a:p>
        </p:txBody>
      </p:sp>
      <p:sp>
        <p:nvSpPr>
          <p:cNvPr id="25" name="Content Placeholder 4">
            <a:extLst>
              <a:ext uri="{FF2B5EF4-FFF2-40B4-BE49-F238E27FC236}">
                <a16:creationId xmlns:a16="http://schemas.microsoft.com/office/drawing/2014/main" id="{CAA7B3E1-1BA7-40E7-BBF3-53712385F1AB}"/>
              </a:ext>
            </a:extLst>
          </p:cNvPr>
          <p:cNvSpPr txBox="1">
            <a:spLocks/>
          </p:cNvSpPr>
          <p:nvPr/>
        </p:nvSpPr>
        <p:spPr>
          <a:xfrm>
            <a:off x="426424" y="1560000"/>
            <a:ext cx="4103243" cy="3102388"/>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600">
                <a:latin typeface="Segoe UI"/>
              </a:rPr>
              <a:t>Leverage the </a:t>
            </a:r>
            <a:r>
              <a:rPr lang="en-US" sz="1600" b="1">
                <a:latin typeface="Segoe UI"/>
              </a:rPr>
              <a:t>compelling</a:t>
            </a:r>
            <a:r>
              <a:rPr lang="en-US" sz="1600">
                <a:latin typeface="Segoe UI"/>
              </a:rPr>
              <a:t> event that CMMC brings to 350K companies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Primarily target unmanaged DIBs – majority we </a:t>
            </a:r>
            <a:r>
              <a:rPr kumimoji="0" lang="en-US" sz="1600" b="0" i="1" u="none" strike="noStrike" kern="1200" cap="none" spc="0" normalizeH="0" baseline="0" noProof="0">
                <a:ln>
                  <a:noFill/>
                </a:ln>
                <a:solidFill>
                  <a:srgbClr val="000000"/>
                </a:solidFill>
                <a:effectLst/>
                <a:uLnTx/>
                <a:uFillTx/>
                <a:latin typeface="Segoe UI"/>
                <a:ea typeface="+mn-ea"/>
                <a:cs typeface="+mn-cs"/>
              </a:rPr>
              <a:t>assume</a:t>
            </a:r>
            <a:r>
              <a:rPr kumimoji="0" lang="en-US" sz="1600" b="0" u="none" strike="noStrike" kern="1200" cap="none" spc="0" normalizeH="0" baseline="0" noProof="0">
                <a:ln>
                  <a:noFill/>
                </a:ln>
                <a:solidFill>
                  <a:srgbClr val="000000"/>
                </a:solidFill>
                <a:effectLst/>
                <a:uLnTx/>
                <a:uFillTx/>
                <a:latin typeface="Segoe UI"/>
                <a:ea typeface="+mn-ea"/>
                <a:cs typeface="+mn-cs"/>
              </a:rPr>
              <a:t> are small/medium</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600" i="0">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i="0" u="none" strike="noStrike" kern="1200" cap="none" spc="0" normalizeH="0" baseline="0" noProof="0">
                <a:ln>
                  <a:noFill/>
                </a:ln>
                <a:solidFill>
                  <a:srgbClr val="000000"/>
                </a:solidFill>
                <a:effectLst/>
                <a:uLnTx/>
                <a:uFillTx/>
                <a:latin typeface="Segoe UI"/>
                <a:ea typeface="+mn-ea"/>
                <a:cs typeface="+mn-cs"/>
              </a:rPr>
              <a:t>Find the right decision maker – this can touch an entire company’s operations</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60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i="0" u="none" strike="noStrike" kern="1200" cap="none" spc="0" normalizeH="0" baseline="0" noProof="0">
                <a:ln>
                  <a:noFill/>
                </a:ln>
                <a:solidFill>
                  <a:srgbClr val="000000"/>
                </a:solidFill>
                <a:effectLst/>
                <a:uLnTx/>
                <a:uFillTx/>
                <a:latin typeface="Segoe UI"/>
                <a:ea typeface="+mn-ea"/>
                <a:cs typeface="+mn-cs"/>
              </a:rPr>
              <a:t>Connect DIBs with our </a:t>
            </a:r>
            <a:r>
              <a:rPr kumimoji="0" lang="en-US" sz="1600" b="1" i="0" u="none" strike="noStrike" kern="1200" cap="none" spc="0" normalizeH="0" baseline="0" noProof="0">
                <a:ln>
                  <a:noFill/>
                </a:ln>
                <a:solidFill>
                  <a:srgbClr val="000000"/>
                </a:solidFill>
                <a:effectLst/>
                <a:uLnTx/>
                <a:uFillTx/>
                <a:latin typeface="Segoe UI"/>
                <a:ea typeface="+mn-ea"/>
                <a:cs typeface="+mn-cs"/>
              </a:rPr>
              <a:t>vetted</a:t>
            </a:r>
            <a:r>
              <a:rPr kumimoji="0" lang="en-US" sz="1600" i="0" u="none" strike="noStrike" kern="1200" cap="none" spc="0" normalizeH="0" baseline="0" noProof="0">
                <a:ln>
                  <a:noFill/>
                </a:ln>
                <a:solidFill>
                  <a:srgbClr val="000000"/>
                </a:solidFill>
                <a:effectLst/>
                <a:uLnTx/>
                <a:uFillTx/>
                <a:latin typeface="Segoe UI"/>
                <a:ea typeface="+mn-ea"/>
                <a:cs typeface="+mn-cs"/>
              </a:rPr>
              <a:t> list of Microsoft partners</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600">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i="0" u="none" strike="noStrike" kern="1200" cap="none" spc="0" normalizeH="0" baseline="0" noProof="0">
                <a:ln>
                  <a:noFill/>
                </a:ln>
                <a:solidFill>
                  <a:srgbClr val="000000"/>
                </a:solidFill>
                <a:effectLst/>
                <a:uLnTx/>
                <a:uFillTx/>
                <a:latin typeface="Segoe UI"/>
                <a:ea typeface="+mn-ea"/>
                <a:cs typeface="+mn-cs"/>
              </a:rPr>
              <a:t>Partners are established in the </a:t>
            </a:r>
            <a:r>
              <a:rPr lang="en-US" sz="1600">
                <a:latin typeface="Segoe UI"/>
              </a:rPr>
              <a:t>DIB and qualified to provide CMMC services</a:t>
            </a:r>
            <a:endParaRPr kumimoji="0" lang="en-US" sz="1600" i="0" u="none" strike="noStrike" kern="1200" cap="none" spc="0" normalizeH="0" baseline="0" noProof="0">
              <a:ln>
                <a:noFill/>
              </a:ln>
              <a:solidFill>
                <a:srgbClr val="000000"/>
              </a:solidFill>
              <a:effectLst/>
              <a:uLnTx/>
              <a:uFillTx/>
              <a:latin typeface="Segoe UI"/>
              <a:ea typeface="+mn-ea"/>
              <a:cs typeface="+mn-cs"/>
            </a:endParaRPr>
          </a:p>
        </p:txBody>
      </p:sp>
      <p:sp>
        <p:nvSpPr>
          <p:cNvPr id="4" name="Content Placeholder 4">
            <a:extLst>
              <a:ext uri="{FF2B5EF4-FFF2-40B4-BE49-F238E27FC236}">
                <a16:creationId xmlns:a16="http://schemas.microsoft.com/office/drawing/2014/main" id="{1AECF36B-7561-46A6-92CF-E859E0EA008E}"/>
              </a:ext>
            </a:extLst>
          </p:cNvPr>
          <p:cNvSpPr txBox="1">
            <a:spLocks/>
          </p:cNvSpPr>
          <p:nvPr/>
        </p:nvSpPr>
        <p:spPr>
          <a:xfrm>
            <a:off x="6471624" y="1545407"/>
            <a:ext cx="4103243" cy="260379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600">
                <a:latin typeface="Segoe UI"/>
              </a:rPr>
              <a:t>Microsoft uniquely positioned as a CSP with 1</a:t>
            </a:r>
            <a:r>
              <a:rPr lang="en-US" sz="1600" baseline="30000">
                <a:latin typeface="Segoe UI"/>
              </a:rPr>
              <a:t>st</a:t>
            </a:r>
            <a:r>
              <a:rPr lang="en-US" sz="1600">
                <a:latin typeface="Segoe UI"/>
              </a:rPr>
              <a:t> party productivity, infrastructure, and security services</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600">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600">
                <a:latin typeface="Segoe UI"/>
              </a:rPr>
              <a:t>The DoD and many DIBs already use the Microsoft cloud, especially our government clouds</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600">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600">
                <a:latin typeface="Segoe UI"/>
              </a:rPr>
              <a:t>Do </a:t>
            </a:r>
            <a:r>
              <a:rPr lang="en-US" sz="1600" b="1" i="1">
                <a:latin typeface="Segoe UI"/>
              </a:rPr>
              <a:t>not</a:t>
            </a:r>
            <a:r>
              <a:rPr lang="en-US" sz="1600" i="1">
                <a:latin typeface="Segoe UI"/>
              </a:rPr>
              <a:t> </a:t>
            </a:r>
            <a:r>
              <a:rPr lang="en-US" sz="1600">
                <a:latin typeface="Segoe UI"/>
              </a:rPr>
              <a:t>overstate Microsoft’s role in a company meeting compliance requirements</a:t>
            </a:r>
          </a:p>
          <a:p>
            <a:pPr marL="509804" lvl="1" indent="-285750">
              <a:buFont typeface="Arial" panose="020B0604020202020204" pitchFamily="34" charset="0"/>
              <a:buChar char="•"/>
              <a:defRPr/>
            </a:pPr>
            <a:r>
              <a:rPr kumimoji="0" lang="en-US" sz="1200" b="0" i="0" u="none" strike="noStrike" kern="1200" cap="none" spc="0" normalizeH="0" baseline="0" noProof="0">
                <a:ln>
                  <a:noFill/>
                </a:ln>
                <a:solidFill>
                  <a:srgbClr val="000000"/>
                </a:solidFill>
                <a:effectLst/>
                <a:uLnTx/>
                <a:uFillTx/>
                <a:latin typeface="Segoe UI"/>
                <a:ea typeface="+mn-ea"/>
                <a:cs typeface="+mn-cs"/>
              </a:rPr>
              <a:t>Using Microsoft does </a:t>
            </a:r>
            <a:r>
              <a:rPr kumimoji="0" lang="en-US" sz="1200" b="1" i="0" u="none" strike="noStrike" kern="1200" cap="none" spc="0" normalizeH="0" baseline="0" noProof="0">
                <a:ln>
                  <a:noFill/>
                </a:ln>
                <a:solidFill>
                  <a:srgbClr val="000000"/>
                </a:solidFill>
                <a:effectLst/>
                <a:uLnTx/>
                <a:uFillTx/>
                <a:latin typeface="Segoe UI"/>
                <a:ea typeface="+mn-ea"/>
                <a:cs typeface="+mn-cs"/>
              </a:rPr>
              <a:t>not</a:t>
            </a:r>
            <a:r>
              <a:rPr kumimoji="0" lang="en-US" sz="1200" b="0" i="0" u="none" strike="noStrike" kern="1200" cap="none" spc="0" normalizeH="0" baseline="0" noProof="0">
                <a:ln>
                  <a:noFill/>
                </a:ln>
                <a:solidFill>
                  <a:srgbClr val="000000"/>
                </a:solidFill>
                <a:effectLst/>
                <a:uLnTx/>
                <a:uFillTx/>
                <a:latin typeface="Segoe UI"/>
                <a:ea typeface="+mn-ea"/>
                <a:cs typeface="+mn-cs"/>
              </a:rPr>
              <a:t> “make you compliant”</a:t>
            </a:r>
          </a:p>
        </p:txBody>
      </p:sp>
      <p:sp>
        <p:nvSpPr>
          <p:cNvPr id="6" name="Content Placeholder 4">
            <a:extLst>
              <a:ext uri="{FF2B5EF4-FFF2-40B4-BE49-F238E27FC236}">
                <a16:creationId xmlns:a16="http://schemas.microsoft.com/office/drawing/2014/main" id="{661AF7F4-9BB2-40F7-9063-AB5CBC49336C}"/>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2910323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A88603-3625-4494-9923-9C15B4531257}"/>
              </a:ext>
            </a:extLst>
          </p:cNvPr>
          <p:cNvSpPr>
            <a:spLocks noGrp="1"/>
          </p:cNvSpPr>
          <p:nvPr>
            <p:ph type="title"/>
          </p:nvPr>
        </p:nvSpPr>
        <p:spPr>
          <a:xfrm>
            <a:off x="269241" y="2084174"/>
            <a:ext cx="11653523" cy="2139688"/>
          </a:xfrm>
        </p:spPr>
        <p:txBody>
          <a:bodyPr/>
          <a:lstStyle/>
          <a:p>
            <a:pPr defTabSz="913930"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Session 2</a:t>
            </a:r>
            <a:br>
              <a:rPr lang="en-US">
                <a:gradFill>
                  <a:gsLst>
                    <a:gs pos="0">
                      <a:srgbClr val="FFFFFF"/>
                    </a:gs>
                    <a:gs pos="100000">
                      <a:srgbClr val="FFFFFF"/>
                    </a:gs>
                  </a:gsLst>
                  <a:lin ang="5400000" scaled="0"/>
                </a:gradFill>
                <a:ea typeface="Segoe UI" pitchFamily="34" charset="0"/>
                <a:cs typeface="Segoe UI" pitchFamily="34" charset="0"/>
              </a:rPr>
            </a:br>
            <a:r>
              <a:rPr lang="en-US">
                <a:gradFill>
                  <a:gsLst>
                    <a:gs pos="0">
                      <a:srgbClr val="FFFFFF"/>
                    </a:gs>
                    <a:gs pos="100000">
                      <a:srgbClr val="FFFFFF"/>
                    </a:gs>
                  </a:gsLst>
                  <a:lin ang="5400000" scaled="0"/>
                </a:gradFill>
                <a:ea typeface="Segoe UI" pitchFamily="34" charset="0"/>
                <a:cs typeface="Segoe UI" pitchFamily="34" charset="0"/>
              </a:rPr>
              <a:t>Technical Readiness</a:t>
            </a:r>
          </a:p>
        </p:txBody>
      </p:sp>
    </p:spTree>
    <p:extLst>
      <p:ext uri="{BB962C8B-B14F-4D97-AF65-F5344CB8AC3E}">
        <p14:creationId xmlns:p14="http://schemas.microsoft.com/office/powerpoint/2010/main" val="110541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rPr>
              <a:t>Campaign Introduction</a:t>
            </a:r>
          </a:p>
        </p:txBody>
      </p:sp>
      <p:sp>
        <p:nvSpPr>
          <p:cNvPr id="23" name="Content Placeholder 4">
            <a:extLst>
              <a:ext uri="{FF2B5EF4-FFF2-40B4-BE49-F238E27FC236}">
                <a16:creationId xmlns:a16="http://schemas.microsoft.com/office/drawing/2014/main" id="{B9A76EA2-F840-49FF-B832-0372924FF8D5}"/>
              </a:ext>
            </a:extLst>
          </p:cNvPr>
          <p:cNvSpPr txBox="1">
            <a:spLocks/>
          </p:cNvSpPr>
          <p:nvPr/>
        </p:nvSpPr>
        <p:spPr>
          <a:xfrm>
            <a:off x="426424" y="1560000"/>
            <a:ext cx="4103243" cy="3102388"/>
          </a:xfrm>
          <a:prstGeom prst="rect">
            <a:avLst/>
          </a:prstGeom>
        </p:spPr>
        <p:txBody>
          <a:bodyPr vert="horz" wrap="square" lIns="0" tIns="0" rIns="0" bIns="0" rtlCol="0" anchor="t">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b="1" dirty="0"/>
              <a:t>Compelling event</a:t>
            </a:r>
            <a:r>
              <a:rPr lang="en-US" sz="1600" dirty="0"/>
              <a:t> for 350K companies in the defense industrial base</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b="1" dirty="0"/>
              <a:t>Proactive</a:t>
            </a:r>
            <a:r>
              <a:rPr lang="en-US" sz="1600" dirty="0"/>
              <a:t> </a:t>
            </a:r>
            <a:r>
              <a:rPr lang="en-US" sz="1600" b="1" dirty="0"/>
              <a:t>outreach</a:t>
            </a:r>
            <a:r>
              <a:rPr lang="en-US" sz="1600" dirty="0"/>
              <a:t> to connect companies to Microsoft partners</a:t>
            </a:r>
            <a:endParaRPr lang="en-US" sz="1600" dirty="0">
              <a:cs typeface="Segoe UI Semilight"/>
            </a:endParaRP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Aligned</a:t>
            </a:r>
            <a:r>
              <a:rPr lang="en-US" sz="1600" dirty="0"/>
              <a:t> with the Microsoft cloud and security/compliance services</a:t>
            </a:r>
            <a:endParaRPr lang="en-US" sz="1600" dirty="0">
              <a:cs typeface="Segoe UI Semilight"/>
            </a:endParaRP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Drive ACR and E5 uplift </a:t>
            </a:r>
            <a:r>
              <a:rPr lang="en-US" sz="1600" dirty="0"/>
              <a:t>across commercial and government clouds, especially across a new segment of companies</a:t>
            </a:r>
            <a:endParaRPr lang="en-US" sz="1600" dirty="0">
              <a:cs typeface="Segoe UI Semilight"/>
            </a:endParaRPr>
          </a:p>
          <a:p>
            <a:endParaRPr lang="en-US" sz="1600" dirty="0">
              <a:cs typeface="Segoe UI Semilight"/>
            </a:endParaRPr>
          </a:p>
          <a:p>
            <a:pPr marL="285750" indent="-285750">
              <a:buFont typeface="Arial" panose="020B0604020202020204" pitchFamily="34" charset="0"/>
              <a:buChar char="•"/>
            </a:pPr>
            <a:endParaRPr lang="en-US" sz="1600" dirty="0">
              <a:cs typeface="Segoe UI Semilight"/>
            </a:endParaRPr>
          </a:p>
        </p:txBody>
      </p:sp>
      <p:pic>
        <p:nvPicPr>
          <p:cNvPr id="4" name="Picture 3">
            <a:extLst>
              <a:ext uri="{FF2B5EF4-FFF2-40B4-BE49-F238E27FC236}">
                <a16:creationId xmlns:a16="http://schemas.microsoft.com/office/drawing/2014/main" id="{6902344B-0E61-4003-B202-8C933416B44B}"/>
              </a:ext>
            </a:extLst>
          </p:cNvPr>
          <p:cNvPicPr>
            <a:picLocks noChangeAspect="1"/>
          </p:cNvPicPr>
          <p:nvPr/>
        </p:nvPicPr>
        <p:blipFill>
          <a:blip r:embed="rId3"/>
          <a:stretch>
            <a:fillRect/>
          </a:stretch>
        </p:blipFill>
        <p:spPr>
          <a:xfrm>
            <a:off x="7002584" y="1412853"/>
            <a:ext cx="3567949" cy="3027936"/>
          </a:xfrm>
          <a:prstGeom prst="rect">
            <a:avLst/>
          </a:prstGeom>
        </p:spPr>
      </p:pic>
      <p:sp>
        <p:nvSpPr>
          <p:cNvPr id="5" name="Content Placeholder 4">
            <a:extLst>
              <a:ext uri="{FF2B5EF4-FFF2-40B4-BE49-F238E27FC236}">
                <a16:creationId xmlns:a16="http://schemas.microsoft.com/office/drawing/2014/main" id="{AE604540-6AE3-43D5-AB21-0BFA2F190A32}"/>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20841327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Agenda for Session 2</a:t>
            </a:r>
          </a:p>
        </p:txBody>
      </p:sp>
      <p:sp>
        <p:nvSpPr>
          <p:cNvPr id="23" name="Content Placeholder 4">
            <a:extLst>
              <a:ext uri="{FF2B5EF4-FFF2-40B4-BE49-F238E27FC236}">
                <a16:creationId xmlns:a16="http://schemas.microsoft.com/office/drawing/2014/main" id="{B9A76EA2-F840-49FF-B832-0372924FF8D5}"/>
              </a:ext>
            </a:extLst>
          </p:cNvPr>
          <p:cNvSpPr txBox="1">
            <a:spLocks/>
          </p:cNvSpPr>
          <p:nvPr/>
        </p:nvSpPr>
        <p:spPr>
          <a:xfrm>
            <a:off x="426424" y="1560000"/>
            <a:ext cx="4103243" cy="243759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a:t>Questions / follow-up from session 1</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Common scenarios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Commercial vs. Government Clouds</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Microsoft Security and Compliance Resources for CMMC</a:t>
            </a:r>
          </a:p>
          <a:p>
            <a:endParaRPr lang="en-US" sz="1600"/>
          </a:p>
          <a:p>
            <a:endParaRPr lang="en-US" sz="1600"/>
          </a:p>
          <a:p>
            <a:endParaRPr lang="en-US" sz="1600" b="1"/>
          </a:p>
        </p:txBody>
      </p:sp>
    </p:spTree>
    <p:extLst>
      <p:ext uri="{BB962C8B-B14F-4D97-AF65-F5344CB8AC3E}">
        <p14:creationId xmlns:p14="http://schemas.microsoft.com/office/powerpoint/2010/main" val="4750685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569160" cy="498598"/>
          </a:xfrm>
        </p:spPr>
        <p:txBody>
          <a:bodyPr/>
          <a:lstStyle/>
          <a:p>
            <a:r>
              <a:rPr lang="en-US"/>
              <a:t>Compliance &amp; Government Clouds</a:t>
            </a:r>
          </a:p>
        </p:txBody>
      </p:sp>
    </p:spTree>
    <p:extLst>
      <p:ext uri="{BB962C8B-B14F-4D97-AF65-F5344CB8AC3E}">
        <p14:creationId xmlns:p14="http://schemas.microsoft.com/office/powerpoint/2010/main" val="2501373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The Big Questions</a:t>
            </a:r>
          </a:p>
        </p:txBody>
      </p:sp>
      <p:sp>
        <p:nvSpPr>
          <p:cNvPr id="5" name="cloud 4">
            <a:extLst>
              <a:ext uri="{FF2B5EF4-FFF2-40B4-BE49-F238E27FC236}">
                <a16:creationId xmlns:a16="http://schemas.microsoft.com/office/drawing/2014/main" id="{3B1FAE2D-2504-4E0F-9995-86AF788F095F}"/>
              </a:ext>
              <a:ext uri="{C183D7F6-B498-43B3-948B-1728B52AA6E4}">
                <adec:decorative xmlns:adec="http://schemas.microsoft.com/office/drawing/2017/decorative" val="1"/>
              </a:ext>
            </a:extLst>
          </p:cNvPr>
          <p:cNvSpPr>
            <a:spLocks noChangeAspect="1"/>
          </p:cNvSpPr>
          <p:nvPr/>
        </p:nvSpPr>
        <p:spPr bwMode="auto">
          <a:xfrm flipV="1">
            <a:off x="2331192" y="1800553"/>
            <a:ext cx="2042082" cy="112570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30" kern="0">
              <a:gradFill flip="none" rotWithShape="1">
                <a:gsLst>
                  <a:gs pos="2917">
                    <a:srgbClr val="2487DE"/>
                  </a:gs>
                  <a:gs pos="100000">
                    <a:srgbClr val="5C9FEF"/>
                  </a:gs>
                </a:gsLst>
                <a:lin ang="16200000" scaled="1"/>
                <a:tileRect/>
              </a:gradFill>
              <a:latin typeface="Segoe UI Semilight"/>
            </a:endParaRPr>
          </a:p>
        </p:txBody>
      </p:sp>
      <p:grpSp>
        <p:nvGrpSpPr>
          <p:cNvPr id="25" name="Group 24">
            <a:extLst>
              <a:ext uri="{FF2B5EF4-FFF2-40B4-BE49-F238E27FC236}">
                <a16:creationId xmlns:a16="http://schemas.microsoft.com/office/drawing/2014/main" id="{4D9FA910-0E73-48F2-963E-553213C0B333}"/>
              </a:ext>
            </a:extLst>
          </p:cNvPr>
          <p:cNvGrpSpPr/>
          <p:nvPr/>
        </p:nvGrpSpPr>
        <p:grpSpPr>
          <a:xfrm>
            <a:off x="5252755" y="5522572"/>
            <a:ext cx="860871" cy="595192"/>
            <a:chOff x="2551889" y="2608117"/>
            <a:chExt cx="980726" cy="595192"/>
          </a:xfrm>
        </p:grpSpPr>
        <p:grpSp>
          <p:nvGrpSpPr>
            <p:cNvPr id="2" name="Graphic 16" descr="App Service Plan logo">
              <a:extLst>
                <a:ext uri="{FF2B5EF4-FFF2-40B4-BE49-F238E27FC236}">
                  <a16:creationId xmlns:a16="http://schemas.microsoft.com/office/drawing/2014/main" id="{1A735FD0-2F00-4C5C-9F07-CC5B0A98F7D6}"/>
                </a:ext>
              </a:extLst>
            </p:cNvPr>
            <p:cNvGrpSpPr/>
            <p:nvPr/>
          </p:nvGrpSpPr>
          <p:grpSpPr>
            <a:xfrm>
              <a:off x="2551889" y="2608117"/>
              <a:ext cx="595192" cy="595192"/>
              <a:chOff x="4810012" y="5323609"/>
              <a:chExt cx="595192" cy="595192"/>
            </a:xfrm>
          </p:grpSpPr>
          <p:sp>
            <p:nvSpPr>
              <p:cNvPr id="3" name="Freeform: Shape 2">
                <a:extLst>
                  <a:ext uri="{FF2B5EF4-FFF2-40B4-BE49-F238E27FC236}">
                    <a16:creationId xmlns:a16="http://schemas.microsoft.com/office/drawing/2014/main" id="{DB0AD88B-4CCD-48AE-9F09-9C59D7409724}"/>
                  </a:ext>
                </a:extLst>
              </p:cNvPr>
              <p:cNvSpPr/>
              <p:nvPr/>
            </p:nvSpPr>
            <p:spPr>
              <a:xfrm>
                <a:off x="4829187" y="5340139"/>
                <a:ext cx="330337" cy="562131"/>
              </a:xfrm>
              <a:custGeom>
                <a:avLst/>
                <a:gdLst>
                  <a:gd name="connsiteX0" fmla="*/ 330004 w 330337"/>
                  <a:gd name="connsiteY0" fmla="*/ 543281 h 562131"/>
                  <a:gd name="connsiteX1" fmla="*/ 311824 w 330337"/>
                  <a:gd name="connsiteY1" fmla="*/ 562129 h 562131"/>
                  <a:gd name="connsiteX2" fmla="*/ 311156 w 330337"/>
                  <a:gd name="connsiteY2" fmla="*/ 562129 h 562131"/>
                  <a:gd name="connsiteX3" fmla="*/ 18520 w 330337"/>
                  <a:gd name="connsiteY3" fmla="*/ 562129 h 562131"/>
                  <a:gd name="connsiteX4" fmla="*/ 0 w 330337"/>
                  <a:gd name="connsiteY4" fmla="*/ 543615 h 562131"/>
                  <a:gd name="connsiteX5" fmla="*/ 3 w 330337"/>
                  <a:gd name="connsiteY5" fmla="*/ 543281 h 562131"/>
                  <a:gd name="connsiteX6" fmla="*/ 3 w 330337"/>
                  <a:gd name="connsiteY6" fmla="*/ 18851 h 562131"/>
                  <a:gd name="connsiteX7" fmla="*/ 18186 w 330337"/>
                  <a:gd name="connsiteY7" fmla="*/ 6 h 562131"/>
                  <a:gd name="connsiteX8" fmla="*/ 18520 w 330337"/>
                  <a:gd name="connsiteY8" fmla="*/ 3 h 562131"/>
                  <a:gd name="connsiteX9" fmla="*/ 311487 w 330337"/>
                  <a:gd name="connsiteY9" fmla="*/ 3 h 562131"/>
                  <a:gd name="connsiteX10" fmla="*/ 330335 w 330337"/>
                  <a:gd name="connsiteY10" fmla="*/ 18184 h 562131"/>
                  <a:gd name="connsiteX11" fmla="*/ 330335 w 330337"/>
                  <a:gd name="connsiteY11" fmla="*/ 18851 h 56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0337" h="562131">
                    <a:moveTo>
                      <a:pt x="330004" y="543281"/>
                    </a:moveTo>
                    <a:cubicBezTo>
                      <a:pt x="330189" y="553505"/>
                      <a:pt x="322048" y="561944"/>
                      <a:pt x="311824" y="562129"/>
                    </a:cubicBezTo>
                    <a:cubicBezTo>
                      <a:pt x="311603" y="562132"/>
                      <a:pt x="311379" y="562132"/>
                      <a:pt x="311156" y="562129"/>
                    </a:cubicBezTo>
                    <a:lnTo>
                      <a:pt x="18520" y="562129"/>
                    </a:lnTo>
                    <a:cubicBezTo>
                      <a:pt x="8293" y="562129"/>
                      <a:pt x="2" y="553842"/>
                      <a:pt x="0" y="543615"/>
                    </a:cubicBezTo>
                    <a:cubicBezTo>
                      <a:pt x="0" y="543503"/>
                      <a:pt x="1" y="543394"/>
                      <a:pt x="3" y="543281"/>
                    </a:cubicBezTo>
                    <a:lnTo>
                      <a:pt x="3" y="18851"/>
                    </a:lnTo>
                    <a:cubicBezTo>
                      <a:pt x="-180" y="8626"/>
                      <a:pt x="7961" y="189"/>
                      <a:pt x="18186" y="6"/>
                    </a:cubicBezTo>
                    <a:cubicBezTo>
                      <a:pt x="18298" y="4"/>
                      <a:pt x="18409" y="3"/>
                      <a:pt x="18520" y="3"/>
                    </a:cubicBezTo>
                    <a:lnTo>
                      <a:pt x="311487" y="3"/>
                    </a:lnTo>
                    <a:cubicBezTo>
                      <a:pt x="321711" y="-181"/>
                      <a:pt x="330149" y="7958"/>
                      <a:pt x="330335" y="18184"/>
                    </a:cubicBezTo>
                    <a:cubicBezTo>
                      <a:pt x="330338" y="18406"/>
                      <a:pt x="330338" y="18628"/>
                      <a:pt x="330335" y="18851"/>
                    </a:cubicBezTo>
                    <a:close/>
                  </a:path>
                </a:pathLst>
              </a:custGeom>
              <a:solidFill>
                <a:srgbClr val="949494"/>
              </a:solidFill>
              <a:ln w="3280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FD7613D-5816-4680-8456-EC6755AF2CB0}"/>
                  </a:ext>
                </a:extLst>
              </p:cNvPr>
              <p:cNvSpPr/>
              <p:nvPr/>
            </p:nvSpPr>
            <p:spPr>
              <a:xfrm>
                <a:off x="4876144" y="5501466"/>
                <a:ext cx="237417" cy="71793"/>
              </a:xfrm>
              <a:custGeom>
                <a:avLst/>
                <a:gdLst>
                  <a:gd name="connsiteX0" fmla="*/ 0 w 237417"/>
                  <a:gd name="connsiteY0" fmla="*/ 35750 h 71793"/>
                  <a:gd name="connsiteX1" fmla="*/ 35673 w 237417"/>
                  <a:gd name="connsiteY1" fmla="*/ 0 h 71793"/>
                  <a:gd name="connsiteX2" fmla="*/ 37365 w 237417"/>
                  <a:gd name="connsiteY2" fmla="*/ 38 h 71793"/>
                  <a:gd name="connsiteX3" fmla="*/ 202696 w 237417"/>
                  <a:gd name="connsiteY3" fmla="*/ 38 h 71793"/>
                  <a:gd name="connsiteX4" fmla="*/ 237416 w 237417"/>
                  <a:gd name="connsiteY4" fmla="*/ 35750 h 71793"/>
                  <a:gd name="connsiteX5" fmla="*/ 237416 w 237417"/>
                  <a:gd name="connsiteY5" fmla="*/ 35750 h 71793"/>
                  <a:gd name="connsiteX6" fmla="*/ 202036 w 237417"/>
                  <a:gd name="connsiteY6" fmla="*/ 71790 h 71793"/>
                  <a:gd name="connsiteX7" fmla="*/ 201704 w 237417"/>
                  <a:gd name="connsiteY7" fmla="*/ 71792 h 71793"/>
                  <a:gd name="connsiteX8" fmla="*/ 36373 w 237417"/>
                  <a:gd name="connsiteY8" fmla="*/ 71792 h 71793"/>
                  <a:gd name="connsiteX9" fmla="*/ 2 w 237417"/>
                  <a:gd name="connsiteY9" fmla="*/ 36082 h 71793"/>
                  <a:gd name="connsiteX10" fmla="*/ 0 w 237417"/>
                  <a:gd name="connsiteY10" fmla="*/ 35750 h 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417" h="71793">
                    <a:moveTo>
                      <a:pt x="0" y="35750"/>
                    </a:moveTo>
                    <a:cubicBezTo>
                      <a:pt x="-21" y="16027"/>
                      <a:pt x="15950" y="21"/>
                      <a:pt x="35673" y="0"/>
                    </a:cubicBezTo>
                    <a:cubicBezTo>
                      <a:pt x="36237" y="-1"/>
                      <a:pt x="36801" y="12"/>
                      <a:pt x="37365" y="38"/>
                    </a:cubicBezTo>
                    <a:lnTo>
                      <a:pt x="202696" y="38"/>
                    </a:lnTo>
                    <a:cubicBezTo>
                      <a:pt x="222030" y="576"/>
                      <a:pt x="237423" y="16408"/>
                      <a:pt x="237416" y="35750"/>
                    </a:cubicBezTo>
                    <a:lnTo>
                      <a:pt x="237416" y="35750"/>
                    </a:lnTo>
                    <a:cubicBezTo>
                      <a:pt x="237598" y="55472"/>
                      <a:pt x="221758" y="71608"/>
                      <a:pt x="202036" y="71790"/>
                    </a:cubicBezTo>
                    <a:cubicBezTo>
                      <a:pt x="201926" y="71791"/>
                      <a:pt x="201815" y="71792"/>
                      <a:pt x="201704" y="71792"/>
                    </a:cubicBezTo>
                    <a:lnTo>
                      <a:pt x="36373" y="71792"/>
                    </a:lnTo>
                    <a:cubicBezTo>
                      <a:pt x="16468" y="71975"/>
                      <a:pt x="184" y="55987"/>
                      <a:pt x="2" y="36082"/>
                    </a:cubicBezTo>
                    <a:cubicBezTo>
                      <a:pt x="1" y="35971"/>
                      <a:pt x="0" y="35861"/>
                      <a:pt x="0" y="35750"/>
                    </a:cubicBezTo>
                    <a:close/>
                  </a:path>
                </a:pathLst>
              </a:custGeom>
              <a:solidFill>
                <a:srgbClr val="003067"/>
              </a:solidFill>
              <a:ln w="3280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E86A750-3F7C-47A4-9941-B03B4F3FBFA4}"/>
                  </a:ext>
                </a:extLst>
              </p:cNvPr>
              <p:cNvSpPr/>
              <p:nvPr/>
            </p:nvSpPr>
            <p:spPr>
              <a:xfrm>
                <a:off x="4876144" y="5394677"/>
                <a:ext cx="237417" cy="71784"/>
              </a:xfrm>
              <a:custGeom>
                <a:avLst/>
                <a:gdLst>
                  <a:gd name="connsiteX0" fmla="*/ 0 w 237417"/>
                  <a:gd name="connsiteY0" fmla="*/ 36066 h 71784"/>
                  <a:gd name="connsiteX1" fmla="*/ 36018 w 237417"/>
                  <a:gd name="connsiteY1" fmla="*/ 0 h 71784"/>
                  <a:gd name="connsiteX2" fmla="*/ 37365 w 237417"/>
                  <a:gd name="connsiteY2" fmla="*/ 24 h 71784"/>
                  <a:gd name="connsiteX3" fmla="*/ 202696 w 237417"/>
                  <a:gd name="connsiteY3" fmla="*/ 24 h 71784"/>
                  <a:gd name="connsiteX4" fmla="*/ 237416 w 237417"/>
                  <a:gd name="connsiteY4" fmla="*/ 36066 h 71784"/>
                  <a:gd name="connsiteX5" fmla="*/ 237416 w 237417"/>
                  <a:gd name="connsiteY5" fmla="*/ 36066 h 71784"/>
                  <a:gd name="connsiteX6" fmla="*/ 201704 w 237417"/>
                  <a:gd name="connsiteY6" fmla="*/ 71778 h 71784"/>
                  <a:gd name="connsiteX7" fmla="*/ 36373 w 237417"/>
                  <a:gd name="connsiteY7" fmla="*/ 71778 h 71784"/>
                  <a:gd name="connsiteX8" fmla="*/ 6 w 237417"/>
                  <a:gd name="connsiteY8" fmla="*/ 36734 h 71784"/>
                  <a:gd name="connsiteX9" fmla="*/ 0 w 237417"/>
                  <a:gd name="connsiteY9" fmla="*/ 36066 h 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417" h="71784">
                    <a:moveTo>
                      <a:pt x="0" y="36066"/>
                    </a:moveTo>
                    <a:cubicBezTo>
                      <a:pt x="-14" y="16161"/>
                      <a:pt x="16113" y="13"/>
                      <a:pt x="36018" y="0"/>
                    </a:cubicBezTo>
                    <a:cubicBezTo>
                      <a:pt x="36467" y="0"/>
                      <a:pt x="36916" y="8"/>
                      <a:pt x="37365" y="24"/>
                    </a:cubicBezTo>
                    <a:lnTo>
                      <a:pt x="202696" y="24"/>
                    </a:lnTo>
                    <a:cubicBezTo>
                      <a:pt x="222160" y="564"/>
                      <a:pt x="237603" y="16596"/>
                      <a:pt x="237416" y="36066"/>
                    </a:cubicBezTo>
                    <a:lnTo>
                      <a:pt x="237416" y="36066"/>
                    </a:lnTo>
                    <a:cubicBezTo>
                      <a:pt x="237416" y="55789"/>
                      <a:pt x="221427" y="71778"/>
                      <a:pt x="201704" y="71778"/>
                    </a:cubicBezTo>
                    <a:lnTo>
                      <a:pt x="36373" y="71778"/>
                    </a:lnTo>
                    <a:cubicBezTo>
                      <a:pt x="16653" y="72143"/>
                      <a:pt x="371" y="56453"/>
                      <a:pt x="6" y="36734"/>
                    </a:cubicBezTo>
                    <a:cubicBezTo>
                      <a:pt x="2" y="36511"/>
                      <a:pt x="0" y="36289"/>
                      <a:pt x="0" y="36066"/>
                    </a:cubicBezTo>
                    <a:close/>
                  </a:path>
                </a:pathLst>
              </a:custGeom>
              <a:solidFill>
                <a:srgbClr val="003067"/>
              </a:solidFill>
              <a:ln w="3280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3DED30F-C579-4158-B58A-AA0671DA1D7F}"/>
                  </a:ext>
                </a:extLst>
              </p:cNvPr>
              <p:cNvSpPr/>
              <p:nvPr/>
            </p:nvSpPr>
            <p:spPr>
              <a:xfrm>
                <a:off x="4890693" y="5406605"/>
                <a:ext cx="48276" cy="48276"/>
              </a:xfrm>
              <a:custGeom>
                <a:avLst/>
                <a:gdLst>
                  <a:gd name="connsiteX0" fmla="*/ 48277 w 48276"/>
                  <a:gd name="connsiteY0" fmla="*/ 24138 h 48276"/>
                  <a:gd name="connsiteX1" fmla="*/ 24138 w 48276"/>
                  <a:gd name="connsiteY1" fmla="*/ 48277 h 48276"/>
                  <a:gd name="connsiteX2" fmla="*/ 0 w 48276"/>
                  <a:gd name="connsiteY2" fmla="*/ 24138 h 48276"/>
                  <a:gd name="connsiteX3" fmla="*/ 24138 w 48276"/>
                  <a:gd name="connsiteY3" fmla="*/ 0 h 48276"/>
                  <a:gd name="connsiteX4" fmla="*/ 48277 w 48276"/>
                  <a:gd name="connsiteY4" fmla="*/ 24138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8277" y="24138"/>
                    </a:moveTo>
                    <a:cubicBezTo>
                      <a:pt x="48277" y="37470"/>
                      <a:pt x="37470" y="48277"/>
                      <a:pt x="24138" y="48277"/>
                    </a:cubicBezTo>
                    <a:cubicBezTo>
                      <a:pt x="10807" y="48277"/>
                      <a:pt x="0" y="37470"/>
                      <a:pt x="0" y="24138"/>
                    </a:cubicBezTo>
                    <a:cubicBezTo>
                      <a:pt x="0" y="10807"/>
                      <a:pt x="10807" y="0"/>
                      <a:pt x="24138" y="0"/>
                    </a:cubicBezTo>
                    <a:cubicBezTo>
                      <a:pt x="37470" y="0"/>
                      <a:pt x="48277" y="10807"/>
                      <a:pt x="48277" y="24138"/>
                    </a:cubicBezTo>
                    <a:close/>
                  </a:path>
                </a:pathLst>
              </a:custGeom>
              <a:solidFill>
                <a:srgbClr val="50E6FF"/>
              </a:solidFill>
              <a:ln w="3280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18F6982-8A15-4C90-8D3D-12CB52953318}"/>
                  </a:ext>
                </a:extLst>
              </p:cNvPr>
              <p:cNvSpPr/>
              <p:nvPr/>
            </p:nvSpPr>
            <p:spPr>
              <a:xfrm>
                <a:off x="4890693" y="5513078"/>
                <a:ext cx="48276" cy="48276"/>
              </a:xfrm>
              <a:custGeom>
                <a:avLst/>
                <a:gdLst>
                  <a:gd name="connsiteX0" fmla="*/ 48277 w 48276"/>
                  <a:gd name="connsiteY0" fmla="*/ 24138 h 48276"/>
                  <a:gd name="connsiteX1" fmla="*/ 24138 w 48276"/>
                  <a:gd name="connsiteY1" fmla="*/ 48277 h 48276"/>
                  <a:gd name="connsiteX2" fmla="*/ 0 w 48276"/>
                  <a:gd name="connsiteY2" fmla="*/ 24138 h 48276"/>
                  <a:gd name="connsiteX3" fmla="*/ 24138 w 48276"/>
                  <a:gd name="connsiteY3" fmla="*/ 0 h 48276"/>
                  <a:gd name="connsiteX4" fmla="*/ 48277 w 48276"/>
                  <a:gd name="connsiteY4" fmla="*/ 24138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8277" y="24138"/>
                    </a:moveTo>
                    <a:cubicBezTo>
                      <a:pt x="48277" y="37470"/>
                      <a:pt x="37470" y="48277"/>
                      <a:pt x="24138" y="48277"/>
                    </a:cubicBezTo>
                    <a:cubicBezTo>
                      <a:pt x="10807" y="48277"/>
                      <a:pt x="0" y="37470"/>
                      <a:pt x="0" y="24138"/>
                    </a:cubicBezTo>
                    <a:cubicBezTo>
                      <a:pt x="0" y="10807"/>
                      <a:pt x="10807" y="0"/>
                      <a:pt x="24138" y="0"/>
                    </a:cubicBezTo>
                    <a:cubicBezTo>
                      <a:pt x="37470" y="0"/>
                      <a:pt x="48277" y="10807"/>
                      <a:pt x="48277" y="24138"/>
                    </a:cubicBezTo>
                    <a:close/>
                  </a:path>
                </a:pathLst>
              </a:custGeom>
              <a:solidFill>
                <a:srgbClr val="50E6FF"/>
              </a:solidFill>
              <a:ln w="3280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609CEEB-B4A2-41CF-85EE-2FB469463303}"/>
                  </a:ext>
                </a:extLst>
              </p:cNvPr>
              <p:cNvSpPr/>
              <p:nvPr/>
            </p:nvSpPr>
            <p:spPr>
              <a:xfrm>
                <a:off x="4810012" y="5323609"/>
                <a:ext cx="595192" cy="595192"/>
              </a:xfrm>
              <a:custGeom>
                <a:avLst/>
                <a:gdLst>
                  <a:gd name="connsiteX0" fmla="*/ 0 w 595192"/>
                  <a:gd name="connsiteY0" fmla="*/ 0 h 595192"/>
                  <a:gd name="connsiteX1" fmla="*/ 595192 w 595192"/>
                  <a:gd name="connsiteY1" fmla="*/ 0 h 595192"/>
                  <a:gd name="connsiteX2" fmla="*/ 595192 w 595192"/>
                  <a:gd name="connsiteY2" fmla="*/ 595192 h 595192"/>
                  <a:gd name="connsiteX3" fmla="*/ 0 w 595192"/>
                  <a:gd name="connsiteY3" fmla="*/ 595192 h 595192"/>
                </a:gdLst>
                <a:ahLst/>
                <a:cxnLst>
                  <a:cxn ang="0">
                    <a:pos x="connsiteX0" y="connsiteY0"/>
                  </a:cxn>
                  <a:cxn ang="0">
                    <a:pos x="connsiteX1" y="connsiteY1"/>
                  </a:cxn>
                  <a:cxn ang="0">
                    <a:pos x="connsiteX2" y="connsiteY2"/>
                  </a:cxn>
                  <a:cxn ang="0">
                    <a:pos x="connsiteX3" y="connsiteY3"/>
                  </a:cxn>
                </a:cxnLst>
                <a:rect l="l" t="t" r="r" b="b"/>
                <a:pathLst>
                  <a:path w="595192" h="595192">
                    <a:moveTo>
                      <a:pt x="0" y="0"/>
                    </a:moveTo>
                    <a:lnTo>
                      <a:pt x="595192" y="0"/>
                    </a:lnTo>
                    <a:lnTo>
                      <a:pt x="595192" y="595192"/>
                    </a:lnTo>
                    <a:lnTo>
                      <a:pt x="0" y="595192"/>
                    </a:lnTo>
                    <a:close/>
                  </a:path>
                </a:pathLst>
              </a:custGeom>
              <a:noFill/>
              <a:ln w="32808" cap="flat">
                <a:noFill/>
                <a:prstDash val="solid"/>
                <a:miter/>
              </a:ln>
            </p:spPr>
            <p:txBody>
              <a:bodyPr rtlCol="0" anchor="ctr"/>
              <a:lstStyle/>
              <a:p>
                <a:endParaRPr lang="en-US"/>
              </a:p>
            </p:txBody>
          </p:sp>
        </p:grpSp>
        <p:grpSp>
          <p:nvGrpSpPr>
            <p:cNvPr id="26" name="Graphic 16" descr="App Service Plan logo">
              <a:extLst>
                <a:ext uri="{FF2B5EF4-FFF2-40B4-BE49-F238E27FC236}">
                  <a16:creationId xmlns:a16="http://schemas.microsoft.com/office/drawing/2014/main" id="{E7FA6C02-7655-47C1-8FED-CF130D0795E7}"/>
                </a:ext>
              </a:extLst>
            </p:cNvPr>
            <p:cNvGrpSpPr/>
            <p:nvPr/>
          </p:nvGrpSpPr>
          <p:grpSpPr>
            <a:xfrm>
              <a:off x="2937423" y="2608117"/>
              <a:ext cx="595192" cy="595192"/>
              <a:chOff x="4810012" y="5323609"/>
              <a:chExt cx="595192" cy="595192"/>
            </a:xfrm>
          </p:grpSpPr>
          <p:sp>
            <p:nvSpPr>
              <p:cNvPr id="27" name="Freeform: Shape 26">
                <a:extLst>
                  <a:ext uri="{FF2B5EF4-FFF2-40B4-BE49-F238E27FC236}">
                    <a16:creationId xmlns:a16="http://schemas.microsoft.com/office/drawing/2014/main" id="{53033219-F699-4FED-912C-949FB3C81044}"/>
                  </a:ext>
                </a:extLst>
              </p:cNvPr>
              <p:cNvSpPr/>
              <p:nvPr/>
            </p:nvSpPr>
            <p:spPr>
              <a:xfrm>
                <a:off x="4829187" y="5340139"/>
                <a:ext cx="330337" cy="562131"/>
              </a:xfrm>
              <a:custGeom>
                <a:avLst/>
                <a:gdLst>
                  <a:gd name="connsiteX0" fmla="*/ 330004 w 330337"/>
                  <a:gd name="connsiteY0" fmla="*/ 543281 h 562131"/>
                  <a:gd name="connsiteX1" fmla="*/ 311824 w 330337"/>
                  <a:gd name="connsiteY1" fmla="*/ 562129 h 562131"/>
                  <a:gd name="connsiteX2" fmla="*/ 311156 w 330337"/>
                  <a:gd name="connsiteY2" fmla="*/ 562129 h 562131"/>
                  <a:gd name="connsiteX3" fmla="*/ 18520 w 330337"/>
                  <a:gd name="connsiteY3" fmla="*/ 562129 h 562131"/>
                  <a:gd name="connsiteX4" fmla="*/ 0 w 330337"/>
                  <a:gd name="connsiteY4" fmla="*/ 543615 h 562131"/>
                  <a:gd name="connsiteX5" fmla="*/ 3 w 330337"/>
                  <a:gd name="connsiteY5" fmla="*/ 543281 h 562131"/>
                  <a:gd name="connsiteX6" fmla="*/ 3 w 330337"/>
                  <a:gd name="connsiteY6" fmla="*/ 18851 h 562131"/>
                  <a:gd name="connsiteX7" fmla="*/ 18186 w 330337"/>
                  <a:gd name="connsiteY7" fmla="*/ 6 h 562131"/>
                  <a:gd name="connsiteX8" fmla="*/ 18520 w 330337"/>
                  <a:gd name="connsiteY8" fmla="*/ 3 h 562131"/>
                  <a:gd name="connsiteX9" fmla="*/ 311487 w 330337"/>
                  <a:gd name="connsiteY9" fmla="*/ 3 h 562131"/>
                  <a:gd name="connsiteX10" fmla="*/ 330335 w 330337"/>
                  <a:gd name="connsiteY10" fmla="*/ 18184 h 562131"/>
                  <a:gd name="connsiteX11" fmla="*/ 330335 w 330337"/>
                  <a:gd name="connsiteY11" fmla="*/ 18851 h 56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0337" h="562131">
                    <a:moveTo>
                      <a:pt x="330004" y="543281"/>
                    </a:moveTo>
                    <a:cubicBezTo>
                      <a:pt x="330189" y="553505"/>
                      <a:pt x="322048" y="561944"/>
                      <a:pt x="311824" y="562129"/>
                    </a:cubicBezTo>
                    <a:cubicBezTo>
                      <a:pt x="311603" y="562132"/>
                      <a:pt x="311379" y="562132"/>
                      <a:pt x="311156" y="562129"/>
                    </a:cubicBezTo>
                    <a:lnTo>
                      <a:pt x="18520" y="562129"/>
                    </a:lnTo>
                    <a:cubicBezTo>
                      <a:pt x="8293" y="562129"/>
                      <a:pt x="2" y="553842"/>
                      <a:pt x="0" y="543615"/>
                    </a:cubicBezTo>
                    <a:cubicBezTo>
                      <a:pt x="0" y="543503"/>
                      <a:pt x="1" y="543394"/>
                      <a:pt x="3" y="543281"/>
                    </a:cubicBezTo>
                    <a:lnTo>
                      <a:pt x="3" y="18851"/>
                    </a:lnTo>
                    <a:cubicBezTo>
                      <a:pt x="-180" y="8626"/>
                      <a:pt x="7961" y="189"/>
                      <a:pt x="18186" y="6"/>
                    </a:cubicBezTo>
                    <a:cubicBezTo>
                      <a:pt x="18298" y="4"/>
                      <a:pt x="18409" y="3"/>
                      <a:pt x="18520" y="3"/>
                    </a:cubicBezTo>
                    <a:lnTo>
                      <a:pt x="311487" y="3"/>
                    </a:lnTo>
                    <a:cubicBezTo>
                      <a:pt x="321711" y="-181"/>
                      <a:pt x="330149" y="7958"/>
                      <a:pt x="330335" y="18184"/>
                    </a:cubicBezTo>
                    <a:cubicBezTo>
                      <a:pt x="330338" y="18406"/>
                      <a:pt x="330338" y="18628"/>
                      <a:pt x="330335" y="18851"/>
                    </a:cubicBezTo>
                    <a:close/>
                  </a:path>
                </a:pathLst>
              </a:custGeom>
              <a:solidFill>
                <a:srgbClr val="949494"/>
              </a:solidFill>
              <a:ln w="3280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EEBFCC02-6134-4035-9D6C-76E1DA7D5B25}"/>
                  </a:ext>
                </a:extLst>
              </p:cNvPr>
              <p:cNvSpPr/>
              <p:nvPr/>
            </p:nvSpPr>
            <p:spPr>
              <a:xfrm>
                <a:off x="4876144" y="5501466"/>
                <a:ext cx="237417" cy="71793"/>
              </a:xfrm>
              <a:custGeom>
                <a:avLst/>
                <a:gdLst>
                  <a:gd name="connsiteX0" fmla="*/ 0 w 237417"/>
                  <a:gd name="connsiteY0" fmla="*/ 35750 h 71793"/>
                  <a:gd name="connsiteX1" fmla="*/ 35673 w 237417"/>
                  <a:gd name="connsiteY1" fmla="*/ 0 h 71793"/>
                  <a:gd name="connsiteX2" fmla="*/ 37365 w 237417"/>
                  <a:gd name="connsiteY2" fmla="*/ 38 h 71793"/>
                  <a:gd name="connsiteX3" fmla="*/ 202696 w 237417"/>
                  <a:gd name="connsiteY3" fmla="*/ 38 h 71793"/>
                  <a:gd name="connsiteX4" fmla="*/ 237416 w 237417"/>
                  <a:gd name="connsiteY4" fmla="*/ 35750 h 71793"/>
                  <a:gd name="connsiteX5" fmla="*/ 237416 w 237417"/>
                  <a:gd name="connsiteY5" fmla="*/ 35750 h 71793"/>
                  <a:gd name="connsiteX6" fmla="*/ 202036 w 237417"/>
                  <a:gd name="connsiteY6" fmla="*/ 71790 h 71793"/>
                  <a:gd name="connsiteX7" fmla="*/ 201704 w 237417"/>
                  <a:gd name="connsiteY7" fmla="*/ 71792 h 71793"/>
                  <a:gd name="connsiteX8" fmla="*/ 36373 w 237417"/>
                  <a:gd name="connsiteY8" fmla="*/ 71792 h 71793"/>
                  <a:gd name="connsiteX9" fmla="*/ 2 w 237417"/>
                  <a:gd name="connsiteY9" fmla="*/ 36082 h 71793"/>
                  <a:gd name="connsiteX10" fmla="*/ 0 w 237417"/>
                  <a:gd name="connsiteY10" fmla="*/ 35750 h 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417" h="71793">
                    <a:moveTo>
                      <a:pt x="0" y="35750"/>
                    </a:moveTo>
                    <a:cubicBezTo>
                      <a:pt x="-21" y="16027"/>
                      <a:pt x="15950" y="21"/>
                      <a:pt x="35673" y="0"/>
                    </a:cubicBezTo>
                    <a:cubicBezTo>
                      <a:pt x="36237" y="-1"/>
                      <a:pt x="36801" y="12"/>
                      <a:pt x="37365" y="38"/>
                    </a:cubicBezTo>
                    <a:lnTo>
                      <a:pt x="202696" y="38"/>
                    </a:lnTo>
                    <a:cubicBezTo>
                      <a:pt x="222030" y="576"/>
                      <a:pt x="237423" y="16408"/>
                      <a:pt x="237416" y="35750"/>
                    </a:cubicBezTo>
                    <a:lnTo>
                      <a:pt x="237416" y="35750"/>
                    </a:lnTo>
                    <a:cubicBezTo>
                      <a:pt x="237598" y="55472"/>
                      <a:pt x="221758" y="71608"/>
                      <a:pt x="202036" y="71790"/>
                    </a:cubicBezTo>
                    <a:cubicBezTo>
                      <a:pt x="201926" y="71791"/>
                      <a:pt x="201815" y="71792"/>
                      <a:pt x="201704" y="71792"/>
                    </a:cubicBezTo>
                    <a:lnTo>
                      <a:pt x="36373" y="71792"/>
                    </a:lnTo>
                    <a:cubicBezTo>
                      <a:pt x="16468" y="71975"/>
                      <a:pt x="184" y="55987"/>
                      <a:pt x="2" y="36082"/>
                    </a:cubicBezTo>
                    <a:cubicBezTo>
                      <a:pt x="1" y="35971"/>
                      <a:pt x="0" y="35861"/>
                      <a:pt x="0" y="35750"/>
                    </a:cubicBezTo>
                    <a:close/>
                  </a:path>
                </a:pathLst>
              </a:custGeom>
              <a:solidFill>
                <a:srgbClr val="003067"/>
              </a:solidFill>
              <a:ln w="3280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D6CF7AB-E621-4A03-B4D1-4B26B6DDAA8B}"/>
                  </a:ext>
                </a:extLst>
              </p:cNvPr>
              <p:cNvSpPr/>
              <p:nvPr/>
            </p:nvSpPr>
            <p:spPr>
              <a:xfrm>
                <a:off x="4876144" y="5394677"/>
                <a:ext cx="237417" cy="71784"/>
              </a:xfrm>
              <a:custGeom>
                <a:avLst/>
                <a:gdLst>
                  <a:gd name="connsiteX0" fmla="*/ 0 w 237417"/>
                  <a:gd name="connsiteY0" fmla="*/ 36066 h 71784"/>
                  <a:gd name="connsiteX1" fmla="*/ 36018 w 237417"/>
                  <a:gd name="connsiteY1" fmla="*/ 0 h 71784"/>
                  <a:gd name="connsiteX2" fmla="*/ 37365 w 237417"/>
                  <a:gd name="connsiteY2" fmla="*/ 24 h 71784"/>
                  <a:gd name="connsiteX3" fmla="*/ 202696 w 237417"/>
                  <a:gd name="connsiteY3" fmla="*/ 24 h 71784"/>
                  <a:gd name="connsiteX4" fmla="*/ 237416 w 237417"/>
                  <a:gd name="connsiteY4" fmla="*/ 36066 h 71784"/>
                  <a:gd name="connsiteX5" fmla="*/ 237416 w 237417"/>
                  <a:gd name="connsiteY5" fmla="*/ 36066 h 71784"/>
                  <a:gd name="connsiteX6" fmla="*/ 201704 w 237417"/>
                  <a:gd name="connsiteY6" fmla="*/ 71778 h 71784"/>
                  <a:gd name="connsiteX7" fmla="*/ 36373 w 237417"/>
                  <a:gd name="connsiteY7" fmla="*/ 71778 h 71784"/>
                  <a:gd name="connsiteX8" fmla="*/ 6 w 237417"/>
                  <a:gd name="connsiteY8" fmla="*/ 36734 h 71784"/>
                  <a:gd name="connsiteX9" fmla="*/ 0 w 237417"/>
                  <a:gd name="connsiteY9" fmla="*/ 36066 h 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417" h="71784">
                    <a:moveTo>
                      <a:pt x="0" y="36066"/>
                    </a:moveTo>
                    <a:cubicBezTo>
                      <a:pt x="-14" y="16161"/>
                      <a:pt x="16113" y="13"/>
                      <a:pt x="36018" y="0"/>
                    </a:cubicBezTo>
                    <a:cubicBezTo>
                      <a:pt x="36467" y="0"/>
                      <a:pt x="36916" y="8"/>
                      <a:pt x="37365" y="24"/>
                    </a:cubicBezTo>
                    <a:lnTo>
                      <a:pt x="202696" y="24"/>
                    </a:lnTo>
                    <a:cubicBezTo>
                      <a:pt x="222160" y="564"/>
                      <a:pt x="237603" y="16596"/>
                      <a:pt x="237416" y="36066"/>
                    </a:cubicBezTo>
                    <a:lnTo>
                      <a:pt x="237416" y="36066"/>
                    </a:lnTo>
                    <a:cubicBezTo>
                      <a:pt x="237416" y="55789"/>
                      <a:pt x="221427" y="71778"/>
                      <a:pt x="201704" y="71778"/>
                    </a:cubicBezTo>
                    <a:lnTo>
                      <a:pt x="36373" y="71778"/>
                    </a:lnTo>
                    <a:cubicBezTo>
                      <a:pt x="16653" y="72143"/>
                      <a:pt x="371" y="56453"/>
                      <a:pt x="6" y="36734"/>
                    </a:cubicBezTo>
                    <a:cubicBezTo>
                      <a:pt x="2" y="36511"/>
                      <a:pt x="0" y="36289"/>
                      <a:pt x="0" y="36066"/>
                    </a:cubicBezTo>
                    <a:close/>
                  </a:path>
                </a:pathLst>
              </a:custGeom>
              <a:solidFill>
                <a:srgbClr val="003067"/>
              </a:solidFill>
              <a:ln w="3280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0F70CF5-F520-463C-9B73-4AD12615BCC4}"/>
                  </a:ext>
                </a:extLst>
              </p:cNvPr>
              <p:cNvSpPr/>
              <p:nvPr/>
            </p:nvSpPr>
            <p:spPr>
              <a:xfrm>
                <a:off x="4890693" y="5406605"/>
                <a:ext cx="48276" cy="48276"/>
              </a:xfrm>
              <a:custGeom>
                <a:avLst/>
                <a:gdLst>
                  <a:gd name="connsiteX0" fmla="*/ 48277 w 48276"/>
                  <a:gd name="connsiteY0" fmla="*/ 24138 h 48276"/>
                  <a:gd name="connsiteX1" fmla="*/ 24138 w 48276"/>
                  <a:gd name="connsiteY1" fmla="*/ 48277 h 48276"/>
                  <a:gd name="connsiteX2" fmla="*/ 0 w 48276"/>
                  <a:gd name="connsiteY2" fmla="*/ 24138 h 48276"/>
                  <a:gd name="connsiteX3" fmla="*/ 24138 w 48276"/>
                  <a:gd name="connsiteY3" fmla="*/ 0 h 48276"/>
                  <a:gd name="connsiteX4" fmla="*/ 48277 w 48276"/>
                  <a:gd name="connsiteY4" fmla="*/ 24138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8277" y="24138"/>
                    </a:moveTo>
                    <a:cubicBezTo>
                      <a:pt x="48277" y="37470"/>
                      <a:pt x="37470" y="48277"/>
                      <a:pt x="24138" y="48277"/>
                    </a:cubicBezTo>
                    <a:cubicBezTo>
                      <a:pt x="10807" y="48277"/>
                      <a:pt x="0" y="37470"/>
                      <a:pt x="0" y="24138"/>
                    </a:cubicBezTo>
                    <a:cubicBezTo>
                      <a:pt x="0" y="10807"/>
                      <a:pt x="10807" y="0"/>
                      <a:pt x="24138" y="0"/>
                    </a:cubicBezTo>
                    <a:cubicBezTo>
                      <a:pt x="37470" y="0"/>
                      <a:pt x="48277" y="10807"/>
                      <a:pt x="48277" y="24138"/>
                    </a:cubicBezTo>
                    <a:close/>
                  </a:path>
                </a:pathLst>
              </a:custGeom>
              <a:solidFill>
                <a:srgbClr val="50E6FF"/>
              </a:solidFill>
              <a:ln w="3280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970334B6-1D09-4DB4-88C4-A8AB7CEA8BF5}"/>
                  </a:ext>
                </a:extLst>
              </p:cNvPr>
              <p:cNvSpPr/>
              <p:nvPr/>
            </p:nvSpPr>
            <p:spPr>
              <a:xfrm>
                <a:off x="4890693" y="5513078"/>
                <a:ext cx="48276" cy="48276"/>
              </a:xfrm>
              <a:custGeom>
                <a:avLst/>
                <a:gdLst>
                  <a:gd name="connsiteX0" fmla="*/ 48277 w 48276"/>
                  <a:gd name="connsiteY0" fmla="*/ 24138 h 48276"/>
                  <a:gd name="connsiteX1" fmla="*/ 24138 w 48276"/>
                  <a:gd name="connsiteY1" fmla="*/ 48277 h 48276"/>
                  <a:gd name="connsiteX2" fmla="*/ 0 w 48276"/>
                  <a:gd name="connsiteY2" fmla="*/ 24138 h 48276"/>
                  <a:gd name="connsiteX3" fmla="*/ 24138 w 48276"/>
                  <a:gd name="connsiteY3" fmla="*/ 0 h 48276"/>
                  <a:gd name="connsiteX4" fmla="*/ 48277 w 48276"/>
                  <a:gd name="connsiteY4" fmla="*/ 24138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8277" y="24138"/>
                    </a:moveTo>
                    <a:cubicBezTo>
                      <a:pt x="48277" y="37470"/>
                      <a:pt x="37470" y="48277"/>
                      <a:pt x="24138" y="48277"/>
                    </a:cubicBezTo>
                    <a:cubicBezTo>
                      <a:pt x="10807" y="48277"/>
                      <a:pt x="0" y="37470"/>
                      <a:pt x="0" y="24138"/>
                    </a:cubicBezTo>
                    <a:cubicBezTo>
                      <a:pt x="0" y="10807"/>
                      <a:pt x="10807" y="0"/>
                      <a:pt x="24138" y="0"/>
                    </a:cubicBezTo>
                    <a:cubicBezTo>
                      <a:pt x="37470" y="0"/>
                      <a:pt x="48277" y="10807"/>
                      <a:pt x="48277" y="24138"/>
                    </a:cubicBezTo>
                    <a:close/>
                  </a:path>
                </a:pathLst>
              </a:custGeom>
              <a:solidFill>
                <a:srgbClr val="50E6FF"/>
              </a:solidFill>
              <a:ln w="3280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E008D36-ED24-418C-8ECF-26D5CA46ACBF}"/>
                  </a:ext>
                </a:extLst>
              </p:cNvPr>
              <p:cNvSpPr/>
              <p:nvPr/>
            </p:nvSpPr>
            <p:spPr>
              <a:xfrm>
                <a:off x="4810012" y="5323609"/>
                <a:ext cx="595192" cy="595192"/>
              </a:xfrm>
              <a:custGeom>
                <a:avLst/>
                <a:gdLst>
                  <a:gd name="connsiteX0" fmla="*/ 0 w 595192"/>
                  <a:gd name="connsiteY0" fmla="*/ 0 h 595192"/>
                  <a:gd name="connsiteX1" fmla="*/ 595192 w 595192"/>
                  <a:gd name="connsiteY1" fmla="*/ 0 h 595192"/>
                  <a:gd name="connsiteX2" fmla="*/ 595192 w 595192"/>
                  <a:gd name="connsiteY2" fmla="*/ 595192 h 595192"/>
                  <a:gd name="connsiteX3" fmla="*/ 0 w 595192"/>
                  <a:gd name="connsiteY3" fmla="*/ 595192 h 595192"/>
                </a:gdLst>
                <a:ahLst/>
                <a:cxnLst>
                  <a:cxn ang="0">
                    <a:pos x="connsiteX0" y="connsiteY0"/>
                  </a:cxn>
                  <a:cxn ang="0">
                    <a:pos x="connsiteX1" y="connsiteY1"/>
                  </a:cxn>
                  <a:cxn ang="0">
                    <a:pos x="connsiteX2" y="connsiteY2"/>
                  </a:cxn>
                  <a:cxn ang="0">
                    <a:pos x="connsiteX3" y="connsiteY3"/>
                  </a:cxn>
                </a:cxnLst>
                <a:rect l="l" t="t" r="r" b="b"/>
                <a:pathLst>
                  <a:path w="595192" h="595192">
                    <a:moveTo>
                      <a:pt x="0" y="0"/>
                    </a:moveTo>
                    <a:lnTo>
                      <a:pt x="595192" y="0"/>
                    </a:lnTo>
                    <a:lnTo>
                      <a:pt x="595192" y="595192"/>
                    </a:lnTo>
                    <a:lnTo>
                      <a:pt x="0" y="595192"/>
                    </a:lnTo>
                    <a:close/>
                  </a:path>
                </a:pathLst>
              </a:custGeom>
              <a:noFill/>
              <a:ln w="32808" cap="flat">
                <a:noFill/>
                <a:prstDash val="solid"/>
                <a:miter/>
              </a:ln>
            </p:spPr>
            <p:txBody>
              <a:bodyPr rtlCol="0" anchor="ctr"/>
              <a:lstStyle/>
              <a:p>
                <a:endParaRPr lang="en-US"/>
              </a:p>
            </p:txBody>
          </p:sp>
        </p:grpSp>
      </p:grpSp>
      <p:sp>
        <p:nvSpPr>
          <p:cNvPr id="39" name="Content Placeholder 4">
            <a:extLst>
              <a:ext uri="{FF2B5EF4-FFF2-40B4-BE49-F238E27FC236}">
                <a16:creationId xmlns:a16="http://schemas.microsoft.com/office/drawing/2014/main" id="{024D78D4-6E41-4702-A6C4-30D67A9131CA}"/>
              </a:ext>
            </a:extLst>
          </p:cNvPr>
          <p:cNvSpPr txBox="1">
            <a:spLocks/>
          </p:cNvSpPr>
          <p:nvPr/>
        </p:nvSpPr>
        <p:spPr>
          <a:xfrm>
            <a:off x="2792621" y="2979960"/>
            <a:ext cx="1113685" cy="221599"/>
          </a:xfrm>
          <a:prstGeom prst="rect">
            <a:avLst/>
          </a:prstGeom>
        </p:spPr>
        <p:txBody>
          <a:bodyPr vert="horz" wrap="square" lIns="0" tIns="0" rIns="0" bIns="0" rtlCol="0" anchor="ctr">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a:t>Commercial</a:t>
            </a:r>
          </a:p>
        </p:txBody>
      </p:sp>
      <p:sp>
        <p:nvSpPr>
          <p:cNvPr id="40" name="cloud 4">
            <a:extLst>
              <a:ext uri="{FF2B5EF4-FFF2-40B4-BE49-F238E27FC236}">
                <a16:creationId xmlns:a16="http://schemas.microsoft.com/office/drawing/2014/main" id="{806BD45A-6485-4114-9B30-2E412970051E}"/>
              </a:ext>
              <a:ext uri="{C183D7F6-B498-43B3-948B-1728B52AA6E4}">
                <adec:decorative xmlns:adec="http://schemas.microsoft.com/office/drawing/2017/decorative" val="1"/>
              </a:ext>
            </a:extLst>
          </p:cNvPr>
          <p:cNvSpPr>
            <a:spLocks noChangeAspect="1"/>
          </p:cNvSpPr>
          <p:nvPr/>
        </p:nvSpPr>
        <p:spPr bwMode="auto">
          <a:xfrm flipV="1">
            <a:off x="6481984" y="1800553"/>
            <a:ext cx="2042082" cy="112570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30" kern="0">
              <a:gradFill flip="none" rotWithShape="1">
                <a:gsLst>
                  <a:gs pos="2917">
                    <a:srgbClr val="2487DE"/>
                  </a:gs>
                  <a:gs pos="100000">
                    <a:srgbClr val="5C9FEF"/>
                  </a:gs>
                </a:gsLst>
                <a:lin ang="16200000" scaled="1"/>
                <a:tileRect/>
              </a:gradFill>
              <a:latin typeface="Segoe UI Semilight"/>
            </a:endParaRPr>
          </a:p>
        </p:txBody>
      </p:sp>
      <p:sp>
        <p:nvSpPr>
          <p:cNvPr id="41" name="Content Placeholder 4">
            <a:extLst>
              <a:ext uri="{FF2B5EF4-FFF2-40B4-BE49-F238E27FC236}">
                <a16:creationId xmlns:a16="http://schemas.microsoft.com/office/drawing/2014/main" id="{01238307-6A68-4277-8D94-9B2CC4990C19}"/>
              </a:ext>
            </a:extLst>
          </p:cNvPr>
          <p:cNvSpPr txBox="1">
            <a:spLocks/>
          </p:cNvSpPr>
          <p:nvPr/>
        </p:nvSpPr>
        <p:spPr>
          <a:xfrm>
            <a:off x="6931545" y="2989159"/>
            <a:ext cx="1113685" cy="221599"/>
          </a:xfrm>
          <a:prstGeom prst="rect">
            <a:avLst/>
          </a:prstGeom>
        </p:spPr>
        <p:txBody>
          <a:bodyPr vert="horz" wrap="square" lIns="0" tIns="0" rIns="0" bIns="0" rtlCol="0" anchor="ctr">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a:t>Government</a:t>
            </a:r>
          </a:p>
        </p:txBody>
      </p:sp>
      <p:cxnSp>
        <p:nvCxnSpPr>
          <p:cNvPr id="42" name="Straight Arrow Connector 41">
            <a:extLst>
              <a:ext uri="{FF2B5EF4-FFF2-40B4-BE49-F238E27FC236}">
                <a16:creationId xmlns:a16="http://schemas.microsoft.com/office/drawing/2014/main" id="{6F14236E-2FC3-4C6A-8BBE-BEF19CD80B7A}"/>
              </a:ext>
            </a:extLst>
          </p:cNvPr>
          <p:cNvCxnSpPr>
            <a:cxnSpLocks/>
            <a:stCxn id="32" idx="0"/>
          </p:cNvCxnSpPr>
          <p:nvPr/>
        </p:nvCxnSpPr>
        <p:spPr>
          <a:xfrm flipH="1" flipV="1">
            <a:off x="4103077" y="3774831"/>
            <a:ext cx="1488096" cy="17477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CA7BDC1-5210-45C9-9E71-A3BBF0CBDBAF}"/>
              </a:ext>
            </a:extLst>
          </p:cNvPr>
          <p:cNvCxnSpPr>
            <a:cxnSpLocks/>
            <a:stCxn id="27" idx="8"/>
          </p:cNvCxnSpPr>
          <p:nvPr/>
        </p:nvCxnSpPr>
        <p:spPr>
          <a:xfrm flipV="1">
            <a:off x="5624262" y="3690484"/>
            <a:ext cx="1400034" cy="18486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Content Placeholder 4">
            <a:extLst>
              <a:ext uri="{FF2B5EF4-FFF2-40B4-BE49-F238E27FC236}">
                <a16:creationId xmlns:a16="http://schemas.microsoft.com/office/drawing/2014/main" id="{5196307B-C839-42CB-8808-5CECFEB1C757}"/>
              </a:ext>
            </a:extLst>
          </p:cNvPr>
          <p:cNvSpPr txBox="1">
            <a:spLocks/>
          </p:cNvSpPr>
          <p:nvPr/>
        </p:nvSpPr>
        <p:spPr>
          <a:xfrm>
            <a:off x="5530434" y="4357229"/>
            <a:ext cx="489548" cy="498598"/>
          </a:xfrm>
          <a:prstGeom prst="rect">
            <a:avLst/>
          </a:prstGeom>
        </p:spPr>
        <p:txBody>
          <a:bodyPr vert="horz" wrap="square" lIns="0" tIns="0" rIns="0" bIns="0" rtlCol="0" anchor="ctr">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a:ln w="0"/>
                <a:solidFill>
                  <a:schemeClr val="accent1"/>
                </a:solidFill>
                <a:effectLst>
                  <a:outerShdw blurRad="38100" dist="25400" dir="5400000" algn="ctr" rotWithShape="0">
                    <a:srgbClr val="6E747A">
                      <a:alpha val="43000"/>
                    </a:srgbClr>
                  </a:outerShdw>
                </a:effectLst>
              </a:rPr>
              <a:t>?</a:t>
            </a:r>
          </a:p>
        </p:txBody>
      </p:sp>
      <p:sp>
        <p:nvSpPr>
          <p:cNvPr id="49" name="Content Placeholder 4">
            <a:extLst>
              <a:ext uri="{FF2B5EF4-FFF2-40B4-BE49-F238E27FC236}">
                <a16:creationId xmlns:a16="http://schemas.microsoft.com/office/drawing/2014/main" id="{37CF1AC4-3A73-4035-B868-15EEF1B60951}"/>
              </a:ext>
            </a:extLst>
          </p:cNvPr>
          <p:cNvSpPr txBox="1">
            <a:spLocks/>
          </p:cNvSpPr>
          <p:nvPr/>
        </p:nvSpPr>
        <p:spPr>
          <a:xfrm>
            <a:off x="743283" y="4596444"/>
            <a:ext cx="3157415" cy="2215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a:t>Which cloud do I </a:t>
            </a:r>
            <a:r>
              <a:rPr lang="en-US" sz="1600" u="sng"/>
              <a:t>need</a:t>
            </a:r>
            <a:r>
              <a:rPr lang="en-US" sz="1600"/>
              <a:t> to use?</a:t>
            </a:r>
          </a:p>
        </p:txBody>
      </p:sp>
      <p:sp>
        <p:nvSpPr>
          <p:cNvPr id="50" name="Content Placeholder 4">
            <a:extLst>
              <a:ext uri="{FF2B5EF4-FFF2-40B4-BE49-F238E27FC236}">
                <a16:creationId xmlns:a16="http://schemas.microsoft.com/office/drawing/2014/main" id="{4FA7EC85-561E-452D-930E-F83D058737CC}"/>
              </a:ext>
            </a:extLst>
          </p:cNvPr>
          <p:cNvSpPr txBox="1">
            <a:spLocks/>
          </p:cNvSpPr>
          <p:nvPr/>
        </p:nvSpPr>
        <p:spPr>
          <a:xfrm>
            <a:off x="7740957" y="4485644"/>
            <a:ext cx="3157415" cy="443198"/>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en-US" sz="1600"/>
              <a:t>Do I host my entire organization there or split it up?</a:t>
            </a:r>
          </a:p>
        </p:txBody>
      </p:sp>
    </p:spTree>
    <p:extLst>
      <p:ext uri="{BB962C8B-B14F-4D97-AF65-F5344CB8AC3E}">
        <p14:creationId xmlns:p14="http://schemas.microsoft.com/office/powerpoint/2010/main" val="310993309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2EED-251B-42B9-96CD-0569FD147672}"/>
              </a:ext>
            </a:extLst>
          </p:cNvPr>
          <p:cNvSpPr>
            <a:spLocks noGrp="1"/>
          </p:cNvSpPr>
          <p:nvPr>
            <p:ph type="title"/>
          </p:nvPr>
        </p:nvSpPr>
        <p:spPr>
          <a:xfrm>
            <a:off x="588263" y="457200"/>
            <a:ext cx="11018520" cy="553998"/>
          </a:xfrm>
        </p:spPr>
        <p:txBody>
          <a:bodyPr/>
          <a:lstStyle/>
          <a:p>
            <a:r>
              <a:rPr lang="en-US">
                <a:hlinkClick r:id="rId3"/>
              </a:rPr>
              <a:t>Public Sector Community Blog</a:t>
            </a:r>
            <a:endParaRPr lang="en-US"/>
          </a:p>
        </p:txBody>
      </p:sp>
      <p:pic>
        <p:nvPicPr>
          <p:cNvPr id="19" name="Picture 18">
            <a:extLst>
              <a:ext uri="{FF2B5EF4-FFF2-40B4-BE49-F238E27FC236}">
                <a16:creationId xmlns:a16="http://schemas.microsoft.com/office/drawing/2014/main" id="{DB5E542E-3063-42D8-AD50-8040AF339AA7}"/>
              </a:ext>
            </a:extLst>
          </p:cNvPr>
          <p:cNvPicPr>
            <a:picLocks noChangeAspect="1"/>
          </p:cNvPicPr>
          <p:nvPr/>
        </p:nvPicPr>
        <p:blipFill>
          <a:blip r:embed="rId4"/>
          <a:stretch>
            <a:fillRect/>
          </a:stretch>
        </p:blipFill>
        <p:spPr>
          <a:xfrm>
            <a:off x="9622465" y="18942"/>
            <a:ext cx="2551719" cy="2551719"/>
          </a:xfrm>
          <a:prstGeom prst="rect">
            <a:avLst/>
          </a:prstGeom>
        </p:spPr>
      </p:pic>
      <p:pic>
        <p:nvPicPr>
          <p:cNvPr id="5" name="Picture 4">
            <a:hlinkClick r:id="rId5"/>
            <a:extLst>
              <a:ext uri="{FF2B5EF4-FFF2-40B4-BE49-F238E27FC236}">
                <a16:creationId xmlns:a16="http://schemas.microsoft.com/office/drawing/2014/main" id="{9C38E5B0-A832-44FE-A3D2-5DB3068A7870}"/>
              </a:ext>
            </a:extLst>
          </p:cNvPr>
          <p:cNvPicPr>
            <a:picLocks noChangeAspect="1"/>
          </p:cNvPicPr>
          <p:nvPr/>
        </p:nvPicPr>
        <p:blipFill>
          <a:blip r:embed="rId6"/>
          <a:srcRect/>
          <a:stretch/>
        </p:blipFill>
        <p:spPr>
          <a:xfrm>
            <a:off x="483273" y="3141477"/>
            <a:ext cx="3524276" cy="3037950"/>
          </a:xfrm>
          <a:prstGeom prst="rect">
            <a:avLst/>
          </a:prstGeom>
          <a:effectLst>
            <a:outerShdw blurRad="50800" dist="127000" dir="2700000" algn="tl" rotWithShape="0">
              <a:prstClr val="black">
                <a:alpha val="40000"/>
              </a:prstClr>
            </a:outerShdw>
          </a:effectLst>
        </p:spPr>
      </p:pic>
      <p:pic>
        <p:nvPicPr>
          <p:cNvPr id="6" name="Picture 5">
            <a:hlinkClick r:id="rId7"/>
            <a:extLst>
              <a:ext uri="{FF2B5EF4-FFF2-40B4-BE49-F238E27FC236}">
                <a16:creationId xmlns:a16="http://schemas.microsoft.com/office/drawing/2014/main" id="{55B9403A-590A-47CD-93C6-03157D466EBB}"/>
              </a:ext>
            </a:extLst>
          </p:cNvPr>
          <p:cNvPicPr>
            <a:picLocks noChangeAspect="1"/>
          </p:cNvPicPr>
          <p:nvPr/>
        </p:nvPicPr>
        <p:blipFill>
          <a:blip r:embed="rId8"/>
          <a:srcRect/>
          <a:stretch/>
        </p:blipFill>
        <p:spPr>
          <a:xfrm>
            <a:off x="4352912" y="1775544"/>
            <a:ext cx="3486175" cy="2994453"/>
          </a:xfrm>
          <a:prstGeom prst="rect">
            <a:avLst/>
          </a:prstGeom>
          <a:effectLst>
            <a:outerShdw blurRad="50800" dist="127000" dir="2700000" algn="tl" rotWithShape="0">
              <a:prstClr val="black">
                <a:alpha val="40000"/>
              </a:prstClr>
            </a:outerShdw>
          </a:effectLst>
        </p:spPr>
      </p:pic>
      <p:pic>
        <p:nvPicPr>
          <p:cNvPr id="18" name="Picture 17">
            <a:hlinkClick r:id="rId9"/>
            <a:extLst>
              <a:ext uri="{FF2B5EF4-FFF2-40B4-BE49-F238E27FC236}">
                <a16:creationId xmlns:a16="http://schemas.microsoft.com/office/drawing/2014/main" id="{403C72B4-4B5E-4D65-9B42-34BD0EE6F27F}"/>
              </a:ext>
            </a:extLst>
          </p:cNvPr>
          <p:cNvPicPr>
            <a:picLocks noChangeAspect="1"/>
          </p:cNvPicPr>
          <p:nvPr/>
        </p:nvPicPr>
        <p:blipFill rotWithShape="1">
          <a:blip r:embed="rId10"/>
          <a:srcRect b="12947"/>
          <a:stretch/>
        </p:blipFill>
        <p:spPr>
          <a:xfrm>
            <a:off x="8276686" y="3466827"/>
            <a:ext cx="3505226" cy="3217263"/>
          </a:xfrm>
          <a:prstGeom prst="rect">
            <a:avLst/>
          </a:prstGeom>
          <a:effectLst>
            <a:outerShdw blurRad="50800" dist="127000" dir="2700000" algn="tl" rotWithShape="0">
              <a:prstClr val="black">
                <a:alpha val="40000"/>
              </a:prstClr>
            </a:outerShdw>
          </a:effectLst>
        </p:spPr>
      </p:pic>
      <p:sp>
        <p:nvSpPr>
          <p:cNvPr id="20" name="Rectangle 19">
            <a:extLst>
              <a:ext uri="{FF2B5EF4-FFF2-40B4-BE49-F238E27FC236}">
                <a16:creationId xmlns:a16="http://schemas.microsoft.com/office/drawing/2014/main" id="{1F170C0F-4663-44D4-8D98-934BABC0379F}"/>
              </a:ext>
            </a:extLst>
          </p:cNvPr>
          <p:cNvSpPr/>
          <p:nvPr/>
        </p:nvSpPr>
        <p:spPr>
          <a:xfrm>
            <a:off x="422267" y="2179541"/>
            <a:ext cx="3585282" cy="584775"/>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82828"/>
                </a:solidFill>
                <a:effectLst/>
                <a:uLnTx/>
                <a:uFillTx/>
                <a:latin typeface="Segoe UI"/>
                <a:ea typeface="+mn-ea"/>
                <a:cs typeface="+mn-cs"/>
                <a:hlinkClick r:id="rId11"/>
              </a:rPr>
              <a:t>History of Microsoft Cloud Service Offerings leading to the US</a:t>
            </a:r>
            <a:endParaRPr kumimoji="0" lang="en-US" sz="16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863A31B-4A26-4949-81DD-0B346AFC718F}"/>
              </a:ext>
            </a:extLst>
          </p:cNvPr>
          <p:cNvSpPr/>
          <p:nvPr/>
        </p:nvSpPr>
        <p:spPr>
          <a:xfrm>
            <a:off x="4352911" y="5191920"/>
            <a:ext cx="3486175" cy="830997"/>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82828"/>
                </a:solidFill>
                <a:effectLst/>
                <a:uLnTx/>
                <a:uFillTx/>
                <a:latin typeface="Segoe UI"/>
                <a:ea typeface="+mn-ea"/>
                <a:cs typeface="+mn-cs"/>
                <a:hlinkClick r:id="rId12"/>
              </a:rPr>
              <a:t>Understanding Compliance Between Microsoft 365 Commercial, Government and DoD Offerings </a:t>
            </a:r>
            <a:endParaRPr kumimoji="0" lang="en-US" sz="1600" b="0" i="0" u="none" strike="noStrike" kern="1200" cap="none" spc="0" normalizeH="0" baseline="0" noProof="0" dirty="0">
              <a:ln>
                <a:noFill/>
              </a:ln>
              <a:solidFill>
                <a:srgbClr val="282828"/>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BB9D468C-7B00-4097-A150-25F1FFF95B15}"/>
              </a:ext>
            </a:extLst>
          </p:cNvPr>
          <p:cNvSpPr/>
          <p:nvPr/>
        </p:nvSpPr>
        <p:spPr>
          <a:xfrm>
            <a:off x="8276686" y="2590406"/>
            <a:ext cx="3505227" cy="830997"/>
          </a:xfrm>
          <a:prstGeom prst="rect">
            <a:avLst/>
          </a:prstGeom>
        </p:spPr>
        <p:txBody>
          <a:bodyPr wrap="square">
            <a:sp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82828"/>
                </a:solidFill>
                <a:effectLst/>
                <a:uLnTx/>
                <a:uFillTx/>
                <a:latin typeface="Segoe UI"/>
                <a:ea typeface="+mn-ea"/>
                <a:cs typeface="+mn-cs"/>
                <a:hlinkClick r:id="rId9"/>
              </a:rPr>
              <a:t>The Microsoft 365 US Government (GCC High) Conundrum - DIB Data Enclave vs Going All In</a:t>
            </a:r>
            <a:endParaRPr kumimoji="0" lang="en-US" sz="16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0925737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5812DE01-48A9-4A72-A165-DA749B727715}"/>
              </a:ext>
            </a:extLst>
          </p:cNvPr>
          <p:cNvSpPr txBox="1"/>
          <p:nvPr/>
        </p:nvSpPr>
        <p:spPr>
          <a:xfrm>
            <a:off x="8845677" y="6509536"/>
            <a:ext cx="2708227" cy="374793"/>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Segoe UI"/>
                <a:ea typeface="+mn-ea"/>
                <a:cs typeface="+mn-cs"/>
              </a:rPr>
              <a:t>DISA SRG Impact Level 5</a:t>
            </a:r>
          </a:p>
        </p:txBody>
      </p:sp>
      <p:pic>
        <p:nvPicPr>
          <p:cNvPr id="65" name="Picture 64" descr="A close up of a sign&#10;&#10;Description automatically generated">
            <a:extLst>
              <a:ext uri="{FF2B5EF4-FFF2-40B4-BE49-F238E27FC236}">
                <a16:creationId xmlns:a16="http://schemas.microsoft.com/office/drawing/2014/main" id="{307381FD-BD0E-4255-9B67-DCFE66BCA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6892" y="5778659"/>
            <a:ext cx="1328182" cy="502849"/>
          </a:xfrm>
          <a:prstGeom prst="rect">
            <a:avLst/>
          </a:prstGeom>
        </p:spPr>
      </p:pic>
      <p:pic>
        <p:nvPicPr>
          <p:cNvPr id="61" name="Picture 60">
            <a:extLst>
              <a:ext uri="{FF2B5EF4-FFF2-40B4-BE49-F238E27FC236}">
                <a16:creationId xmlns:a16="http://schemas.microsoft.com/office/drawing/2014/main" id="{2E62BA96-4F0C-4A67-8E0F-4549F1E68812}"/>
              </a:ext>
            </a:extLst>
          </p:cNvPr>
          <p:cNvPicPr>
            <a:picLocks noChangeAspect="1"/>
          </p:cNvPicPr>
          <p:nvPr/>
        </p:nvPicPr>
        <p:blipFill>
          <a:blip r:embed="rId4"/>
          <a:stretch>
            <a:fillRect/>
          </a:stretch>
        </p:blipFill>
        <p:spPr>
          <a:xfrm rot="16200000">
            <a:off x="96669" y="3563098"/>
            <a:ext cx="1056972" cy="292566"/>
          </a:xfrm>
          <a:prstGeom prst="rect">
            <a:avLst/>
          </a:prstGeom>
        </p:spPr>
      </p:pic>
      <p:pic>
        <p:nvPicPr>
          <p:cNvPr id="62" name="Picture 61">
            <a:extLst>
              <a:ext uri="{FF2B5EF4-FFF2-40B4-BE49-F238E27FC236}">
                <a16:creationId xmlns:a16="http://schemas.microsoft.com/office/drawing/2014/main" id="{8D10D42F-7199-449D-8151-E533E092F025}"/>
              </a:ext>
            </a:extLst>
          </p:cNvPr>
          <p:cNvPicPr>
            <a:picLocks noChangeAspect="1"/>
          </p:cNvPicPr>
          <p:nvPr/>
        </p:nvPicPr>
        <p:blipFill>
          <a:blip r:embed="rId5"/>
          <a:stretch>
            <a:fillRect/>
          </a:stretch>
        </p:blipFill>
        <p:spPr>
          <a:xfrm rot="16200000">
            <a:off x="93603" y="4666913"/>
            <a:ext cx="1121845" cy="326838"/>
          </a:xfrm>
          <a:prstGeom prst="rect">
            <a:avLst/>
          </a:prstGeom>
        </p:spPr>
      </p:pic>
      <p:sp>
        <p:nvSpPr>
          <p:cNvPr id="56" name="Rectangle 55">
            <a:extLst>
              <a:ext uri="{FF2B5EF4-FFF2-40B4-BE49-F238E27FC236}">
                <a16:creationId xmlns:a16="http://schemas.microsoft.com/office/drawing/2014/main" id="{EE38A752-AF6C-4268-9FE6-4121605CBB07}"/>
              </a:ext>
            </a:extLst>
          </p:cNvPr>
          <p:cNvSpPr/>
          <p:nvPr/>
        </p:nvSpPr>
        <p:spPr>
          <a:xfrm>
            <a:off x="758015" y="3130320"/>
            <a:ext cx="10747357" cy="114283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6BEA0839-FEB3-4227-BB71-87F663AF0685}"/>
              </a:ext>
            </a:extLst>
          </p:cNvPr>
          <p:cNvSpPr/>
          <p:nvPr/>
        </p:nvSpPr>
        <p:spPr>
          <a:xfrm>
            <a:off x="758015" y="4272204"/>
            <a:ext cx="10747362" cy="114283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 name="Title 1"/>
          <p:cNvSpPr>
            <a:spLocks noGrp="1"/>
          </p:cNvSpPr>
          <p:nvPr>
            <p:ph type="title"/>
          </p:nvPr>
        </p:nvSpPr>
        <p:spPr>
          <a:xfrm>
            <a:off x="436029" y="244175"/>
            <a:ext cx="11150336" cy="747791"/>
          </a:xfrm>
        </p:spPr>
        <p:txBody>
          <a:bodyPr/>
          <a:lstStyle/>
          <a:p>
            <a:r>
              <a:rPr lang="en-US"/>
              <a:t>History of Microsoft Cloud Service Offerings leading to the US</a:t>
            </a:r>
          </a:p>
        </p:txBody>
      </p:sp>
      <p:sp>
        <p:nvSpPr>
          <p:cNvPr id="5" name="Rectangle 4"/>
          <p:cNvSpPr/>
          <p:nvPr/>
        </p:nvSpPr>
        <p:spPr bwMode="auto">
          <a:xfrm>
            <a:off x="3663669" y="973469"/>
            <a:ext cx="4919545"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365</a:t>
            </a:r>
          </a:p>
        </p:txBody>
      </p:sp>
      <p:cxnSp>
        <p:nvCxnSpPr>
          <p:cNvPr id="16" name="Straight Connector 15"/>
          <p:cNvCxnSpPr>
            <a:cxnSpLocks/>
          </p:cNvCxnSpPr>
          <p:nvPr/>
        </p:nvCxnSpPr>
        <p:spPr>
          <a:xfrm>
            <a:off x="2173174" y="1872506"/>
            <a:ext cx="5286836"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7461515" y="1872506"/>
            <a:ext cx="0" cy="287559"/>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6" name="Rectangle 5"/>
          <p:cNvSpPr/>
          <p:nvPr/>
        </p:nvSpPr>
        <p:spPr bwMode="auto">
          <a:xfrm>
            <a:off x="1027462" y="2162845"/>
            <a:ext cx="2285675"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365 Enterprise</a:t>
            </a:r>
          </a:p>
        </p:txBody>
      </p:sp>
      <p:sp>
        <p:nvSpPr>
          <p:cNvPr id="46" name="Rectangle 45">
            <a:extLst>
              <a:ext uri="{FF2B5EF4-FFF2-40B4-BE49-F238E27FC236}">
                <a16:creationId xmlns:a16="http://schemas.microsoft.com/office/drawing/2014/main" id="{6890DEF2-F986-4B2E-89FB-DF8232841966}"/>
              </a:ext>
            </a:extLst>
          </p:cNvPr>
          <p:cNvSpPr/>
          <p:nvPr/>
        </p:nvSpPr>
        <p:spPr>
          <a:xfrm>
            <a:off x="758015" y="5415909"/>
            <a:ext cx="10747363" cy="11428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0D6FA1EF-89E2-411B-AEB7-5C7D7718CB48}"/>
              </a:ext>
            </a:extLst>
          </p:cNvPr>
          <p:cNvCxnSpPr>
            <a:cxnSpLocks/>
            <a:endCxn id="47" idx="0"/>
          </p:cNvCxnSpPr>
          <p:nvPr/>
        </p:nvCxnSpPr>
        <p:spPr>
          <a:xfrm flipH="1">
            <a:off x="4806507" y="2892450"/>
            <a:ext cx="656" cy="2728638"/>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250CB79-B666-4EAB-AE5A-2BC1654E72CF}"/>
              </a:ext>
            </a:extLst>
          </p:cNvPr>
          <p:cNvCxnSpPr>
            <a:cxnSpLocks/>
            <a:stCxn id="8" idx="2"/>
            <a:endCxn id="48" idx="0"/>
          </p:cNvCxnSpPr>
          <p:nvPr/>
        </p:nvCxnSpPr>
        <p:spPr>
          <a:xfrm>
            <a:off x="7457136" y="2892448"/>
            <a:ext cx="330" cy="2733892"/>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A1B39BF-E6E7-42E6-96EB-BD7CBDFDE18B}"/>
              </a:ext>
            </a:extLst>
          </p:cNvPr>
          <p:cNvCxnSpPr>
            <a:cxnSpLocks/>
            <a:stCxn id="6" idx="2"/>
            <a:endCxn id="57" idx="0"/>
          </p:cNvCxnSpPr>
          <p:nvPr/>
        </p:nvCxnSpPr>
        <p:spPr>
          <a:xfrm>
            <a:off x="2170299" y="2894262"/>
            <a:ext cx="0" cy="2737676"/>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1CBF11D7-607D-49E4-9D0C-680F3D0DD292}"/>
              </a:ext>
            </a:extLst>
          </p:cNvPr>
          <p:cNvSpPr/>
          <p:nvPr/>
        </p:nvSpPr>
        <p:spPr bwMode="auto">
          <a:xfrm>
            <a:off x="3663670" y="5621086"/>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Dynamics 365 ‘</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Government</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47">
            <a:extLst>
              <a:ext uri="{FF2B5EF4-FFF2-40B4-BE49-F238E27FC236}">
                <a16:creationId xmlns:a16="http://schemas.microsoft.com/office/drawing/2014/main" id="{1929CB06-2335-4ECF-BCD8-30CBEDC944E4}"/>
              </a:ext>
            </a:extLst>
          </p:cNvPr>
          <p:cNvSpPr/>
          <p:nvPr/>
        </p:nvSpPr>
        <p:spPr bwMode="auto">
          <a:xfrm>
            <a:off x="6314628" y="5626340"/>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Dynamics 365</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GCC High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53" name="Rectangle 52">
            <a:extLst>
              <a:ext uri="{FF2B5EF4-FFF2-40B4-BE49-F238E27FC236}">
                <a16:creationId xmlns:a16="http://schemas.microsoft.com/office/drawing/2014/main" id="{017D550E-5396-4F17-853E-A7DFCD1410B1}"/>
              </a:ext>
            </a:extLst>
          </p:cNvPr>
          <p:cNvSpPr/>
          <p:nvPr/>
        </p:nvSpPr>
        <p:spPr bwMode="auto">
          <a:xfrm>
            <a:off x="1041351" y="3339248"/>
            <a:ext cx="2285675"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Office 365</a:t>
            </a:r>
          </a:p>
        </p:txBody>
      </p:sp>
      <p:sp>
        <p:nvSpPr>
          <p:cNvPr id="57" name="Rectangle 56">
            <a:extLst>
              <a:ext uri="{FF2B5EF4-FFF2-40B4-BE49-F238E27FC236}">
                <a16:creationId xmlns:a16="http://schemas.microsoft.com/office/drawing/2014/main" id="{41D61804-E801-465B-A5CC-A3C9F8346CAB}"/>
              </a:ext>
            </a:extLst>
          </p:cNvPr>
          <p:cNvSpPr/>
          <p:nvPr/>
        </p:nvSpPr>
        <p:spPr bwMode="auto">
          <a:xfrm>
            <a:off x="1027462" y="5631938"/>
            <a:ext cx="2285675"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Dynamics 365</a:t>
            </a:r>
          </a:p>
        </p:txBody>
      </p:sp>
      <p:cxnSp>
        <p:nvCxnSpPr>
          <p:cNvPr id="58" name="Straight Connector 57">
            <a:extLst>
              <a:ext uri="{FF2B5EF4-FFF2-40B4-BE49-F238E27FC236}">
                <a16:creationId xmlns:a16="http://schemas.microsoft.com/office/drawing/2014/main" id="{92EEAB02-1E6E-4EB3-8E04-B388EEA352E2}"/>
              </a:ext>
            </a:extLst>
          </p:cNvPr>
          <p:cNvCxnSpPr>
            <a:cxnSpLocks/>
          </p:cNvCxnSpPr>
          <p:nvPr/>
        </p:nvCxnSpPr>
        <p:spPr>
          <a:xfrm>
            <a:off x="3496033" y="3163367"/>
            <a:ext cx="0" cy="3694147"/>
          </a:xfrm>
          <a:prstGeom prst="line">
            <a:avLst/>
          </a:prstGeom>
          <a:ln w="63500">
            <a:solidFill>
              <a:srgbClr val="FF0000"/>
            </a:solidFill>
            <a:prstDash val="sysDash"/>
            <a:miter lim="800000"/>
            <a:headEnd type="none"/>
            <a:tailEnd type="non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985545F4-6511-42F8-B02C-65A3A4AB4C5F}"/>
              </a:ext>
            </a:extLst>
          </p:cNvPr>
          <p:cNvSpPr/>
          <p:nvPr/>
        </p:nvSpPr>
        <p:spPr bwMode="auto">
          <a:xfrm>
            <a:off x="1041351" y="4479940"/>
            <a:ext cx="4902217"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Commercial</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Enterprise Mobility + Security</a:t>
            </a:r>
          </a:p>
        </p:txBody>
      </p:sp>
      <p:cxnSp>
        <p:nvCxnSpPr>
          <p:cNvPr id="67" name="Straight Connector 66">
            <a:extLst>
              <a:ext uri="{FF2B5EF4-FFF2-40B4-BE49-F238E27FC236}">
                <a16:creationId xmlns:a16="http://schemas.microsoft.com/office/drawing/2014/main" id="{4217EC5A-9AC1-4424-B238-A49D036C8598}"/>
              </a:ext>
            </a:extLst>
          </p:cNvPr>
          <p:cNvCxnSpPr>
            <a:cxnSpLocks/>
          </p:cNvCxnSpPr>
          <p:nvPr/>
        </p:nvCxnSpPr>
        <p:spPr>
          <a:xfrm>
            <a:off x="6126830" y="3163366"/>
            <a:ext cx="25462" cy="3694147"/>
          </a:xfrm>
          <a:prstGeom prst="line">
            <a:avLst/>
          </a:prstGeom>
          <a:ln w="63500">
            <a:solidFill>
              <a:srgbClr val="FF0000"/>
            </a:solidFill>
            <a:prstDash val="sysDash"/>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141930E-661C-4086-A390-D23B493E8E14}"/>
              </a:ext>
            </a:extLst>
          </p:cNvPr>
          <p:cNvCxnSpPr>
            <a:cxnSpLocks/>
          </p:cNvCxnSpPr>
          <p:nvPr/>
        </p:nvCxnSpPr>
        <p:spPr>
          <a:xfrm>
            <a:off x="8772545" y="3151440"/>
            <a:ext cx="24803" cy="3648760"/>
          </a:xfrm>
          <a:prstGeom prst="line">
            <a:avLst/>
          </a:prstGeom>
          <a:ln w="63500">
            <a:solidFill>
              <a:srgbClr val="FF0000"/>
            </a:solidFill>
            <a:prstDash val="sysDash"/>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5AC6D1F2-D1AA-4CD9-942D-9581F471CB62}"/>
              </a:ext>
            </a:extLst>
          </p:cNvPr>
          <p:cNvCxnSpPr>
            <a:cxnSpLocks/>
          </p:cNvCxnSpPr>
          <p:nvPr/>
        </p:nvCxnSpPr>
        <p:spPr>
          <a:xfrm>
            <a:off x="10107765" y="2892449"/>
            <a:ext cx="0" cy="2728637"/>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1A46D451-5C5C-4306-A511-D4586C17A457}"/>
              </a:ext>
            </a:extLst>
          </p:cNvPr>
          <p:cNvSpPr/>
          <p:nvPr/>
        </p:nvSpPr>
        <p:spPr bwMode="auto">
          <a:xfrm>
            <a:off x="6297540" y="4480457"/>
            <a:ext cx="4953064"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Government</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Enterprise Mobility + Security ‘</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for Government</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32" name="Rectangle 31"/>
          <p:cNvSpPr/>
          <p:nvPr/>
        </p:nvSpPr>
        <p:spPr bwMode="auto">
          <a:xfrm>
            <a:off x="8964927" y="3334744"/>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Office 365</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DoD</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3663669" y="2161032"/>
            <a:ext cx="7586934"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365 Government</a:t>
            </a:r>
          </a:p>
        </p:txBody>
      </p:sp>
      <p:sp>
        <p:nvSpPr>
          <p:cNvPr id="10" name="Rectangle 9"/>
          <p:cNvSpPr/>
          <p:nvPr/>
        </p:nvSpPr>
        <p:spPr bwMode="auto">
          <a:xfrm>
            <a:off x="3668864" y="3332695"/>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Office 365 </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GCC</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Rectangle 10"/>
          <p:cNvSpPr/>
          <p:nvPr/>
        </p:nvSpPr>
        <p:spPr bwMode="auto">
          <a:xfrm>
            <a:off x="6297540" y="3344506"/>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Office 365 </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GCC High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265AA38-4EAD-4139-A61A-B25B557A9B2E}"/>
              </a:ext>
            </a:extLst>
          </p:cNvPr>
          <p:cNvCxnSpPr>
            <a:cxnSpLocks/>
          </p:cNvCxnSpPr>
          <p:nvPr/>
        </p:nvCxnSpPr>
        <p:spPr>
          <a:xfrm>
            <a:off x="2170299" y="1872506"/>
            <a:ext cx="0" cy="287559"/>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pic>
        <p:nvPicPr>
          <p:cNvPr id="85" name="Picture 84" descr="A screenshot of a cell phone&#10;&#10;Description automatically generated">
            <a:extLst>
              <a:ext uri="{FF2B5EF4-FFF2-40B4-BE49-F238E27FC236}">
                <a16:creationId xmlns:a16="http://schemas.microsoft.com/office/drawing/2014/main" id="{736C3626-D8F7-4583-9384-AD7BE8B754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6012" y="995921"/>
            <a:ext cx="594253" cy="731417"/>
          </a:xfrm>
          <a:prstGeom prst="rect">
            <a:avLst/>
          </a:prstGeom>
        </p:spPr>
      </p:pic>
      <p:cxnSp>
        <p:nvCxnSpPr>
          <p:cNvPr id="86" name="Straight Connector 85">
            <a:extLst>
              <a:ext uri="{FF2B5EF4-FFF2-40B4-BE49-F238E27FC236}">
                <a16:creationId xmlns:a16="http://schemas.microsoft.com/office/drawing/2014/main" id="{1272A08B-0BB1-4947-8FB9-D112F3051BBD}"/>
              </a:ext>
            </a:extLst>
          </p:cNvPr>
          <p:cNvCxnSpPr>
            <a:cxnSpLocks/>
            <a:stCxn id="5" idx="2"/>
          </p:cNvCxnSpPr>
          <p:nvPr/>
        </p:nvCxnSpPr>
        <p:spPr>
          <a:xfrm>
            <a:off x="6123442" y="1704885"/>
            <a:ext cx="0" cy="166754"/>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A609EAB0-9DFB-4C93-B2E1-AC22496BA1AE}"/>
              </a:ext>
            </a:extLst>
          </p:cNvPr>
          <p:cNvSpPr txBox="1"/>
          <p:nvPr/>
        </p:nvSpPr>
        <p:spPr>
          <a:xfrm>
            <a:off x="3446278" y="6518522"/>
            <a:ext cx="2789261" cy="374793"/>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Segoe UI"/>
                <a:ea typeface="+mn-ea"/>
                <a:cs typeface="+mn-cs"/>
              </a:rPr>
              <a:t>DISA SRG Impact Level 2*</a:t>
            </a:r>
          </a:p>
        </p:txBody>
      </p:sp>
      <p:sp>
        <p:nvSpPr>
          <p:cNvPr id="96" name="TextBox 95">
            <a:extLst>
              <a:ext uri="{FF2B5EF4-FFF2-40B4-BE49-F238E27FC236}">
                <a16:creationId xmlns:a16="http://schemas.microsoft.com/office/drawing/2014/main" id="{E56AFFF6-8E10-47C5-8814-A4B2BDEC2E2B}"/>
              </a:ext>
            </a:extLst>
          </p:cNvPr>
          <p:cNvSpPr txBox="1"/>
          <p:nvPr/>
        </p:nvSpPr>
        <p:spPr>
          <a:xfrm>
            <a:off x="6099264" y="6516686"/>
            <a:ext cx="2789260" cy="367477"/>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Segoe UI"/>
                <a:ea typeface="+mn-ea"/>
                <a:cs typeface="+mn-cs"/>
              </a:rPr>
              <a:t>DISA SRG Impact Level 4*</a:t>
            </a:r>
          </a:p>
        </p:txBody>
      </p:sp>
      <p:sp>
        <p:nvSpPr>
          <p:cNvPr id="102" name="TextBox 101">
            <a:extLst>
              <a:ext uri="{FF2B5EF4-FFF2-40B4-BE49-F238E27FC236}">
                <a16:creationId xmlns:a16="http://schemas.microsoft.com/office/drawing/2014/main" id="{2FA6D923-6A0A-42AE-8229-E43FCF76ABAA}"/>
              </a:ext>
            </a:extLst>
          </p:cNvPr>
          <p:cNvSpPr txBox="1"/>
          <p:nvPr/>
        </p:nvSpPr>
        <p:spPr>
          <a:xfrm>
            <a:off x="942173" y="6516685"/>
            <a:ext cx="2452021" cy="374793"/>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Segoe UI"/>
                <a:ea typeface="+mn-ea"/>
                <a:cs typeface="+mn-cs"/>
              </a:rPr>
              <a:t>Commercial</a:t>
            </a:r>
          </a:p>
        </p:txBody>
      </p:sp>
      <p:cxnSp>
        <p:nvCxnSpPr>
          <p:cNvPr id="106" name="Straight Connector 105">
            <a:extLst>
              <a:ext uri="{FF2B5EF4-FFF2-40B4-BE49-F238E27FC236}">
                <a16:creationId xmlns:a16="http://schemas.microsoft.com/office/drawing/2014/main" id="{C3885D31-B5A6-49C7-9DA4-CACE0F3E5E5B}"/>
              </a:ext>
            </a:extLst>
          </p:cNvPr>
          <p:cNvCxnSpPr>
            <a:cxnSpLocks/>
          </p:cNvCxnSpPr>
          <p:nvPr/>
        </p:nvCxnSpPr>
        <p:spPr>
          <a:xfrm>
            <a:off x="11490274" y="3130322"/>
            <a:ext cx="24803" cy="3648760"/>
          </a:xfrm>
          <a:prstGeom prst="line">
            <a:avLst/>
          </a:prstGeom>
          <a:ln w="63500">
            <a:solidFill>
              <a:srgbClr val="FF0000"/>
            </a:solidFill>
            <a:prstDash val="sysDash"/>
            <a:miter lim="800000"/>
            <a:headEnd type="none"/>
            <a:tailEnd type="non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DDFADB2-2300-4976-A923-D1A162844C50}"/>
              </a:ext>
            </a:extLst>
          </p:cNvPr>
          <p:cNvSpPr txBox="1"/>
          <p:nvPr/>
        </p:nvSpPr>
        <p:spPr>
          <a:xfrm>
            <a:off x="8887407" y="1508753"/>
            <a:ext cx="2600448" cy="625916"/>
          </a:xfrm>
          <a:prstGeom prst="rect">
            <a:avLst/>
          </a:prstGeom>
          <a:noFill/>
        </p:spPr>
        <p:txBody>
          <a:bodyPr wrap="square" rtlCol="0">
            <a:sp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a:t>
            </a:r>
            <a:r>
              <a:rPr kumimoji="0" lang="en-US" sz="1800" b="0" i="0" u="none" strike="noStrike" kern="1200" cap="none" spc="0" normalizeH="0" baseline="0" noProof="0">
                <a:ln>
                  <a:noFill/>
                </a:ln>
                <a:solidFill>
                  <a:srgbClr val="002060"/>
                </a:solidFill>
                <a:effectLst/>
                <a:uLnTx/>
                <a:uFillTx/>
                <a:latin typeface="Segoe UI"/>
                <a:ea typeface="+mn-ea"/>
                <a:cs typeface="+mn-cs"/>
              </a:rPr>
              <a:t> </a:t>
            </a:r>
            <a:r>
              <a:rPr kumimoji="0" lang="en-US" sz="16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t>Designates </a:t>
            </a:r>
            <a:r>
              <a:rPr kumimoji="0" lang="en-US" sz="1600" b="1" i="0"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t>Equivalency</a:t>
            </a:r>
            <a:br>
              <a:rPr kumimoji="0" lang="en-US" sz="16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t>    </a:t>
            </a:r>
            <a:r>
              <a:rPr kumimoji="0" lang="en-US" sz="1200" b="0" i="1"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t>No DoD Provisional Auth (PA)</a:t>
            </a:r>
            <a:endParaRPr kumimoji="0" lang="en-US" sz="4400" b="0" i="1"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endParaRPr>
          </a:p>
        </p:txBody>
      </p:sp>
      <p:sp>
        <p:nvSpPr>
          <p:cNvPr id="42" name="TextBox 41">
            <a:extLst>
              <a:ext uri="{FF2B5EF4-FFF2-40B4-BE49-F238E27FC236}">
                <a16:creationId xmlns:a16="http://schemas.microsoft.com/office/drawing/2014/main" id="{AFC115D5-CA6D-4AEB-ABA5-4A091E3D3275}"/>
              </a:ext>
            </a:extLst>
          </p:cNvPr>
          <p:cNvSpPr txBox="1"/>
          <p:nvPr/>
        </p:nvSpPr>
        <p:spPr>
          <a:xfrm rot="5400000">
            <a:off x="9767445" y="4512753"/>
            <a:ext cx="4200101" cy="374793"/>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“Secret”</a:t>
            </a:r>
            <a:r>
              <a:rPr kumimoji="0" lang="en-US" sz="1800" b="0" i="0" u="none" strike="noStrike" kern="1200" cap="none" spc="0" normalizeH="0" baseline="0" noProof="0">
                <a:ln>
                  <a:noFill/>
                </a:ln>
                <a:solidFill>
                  <a:srgbClr val="FF0000"/>
                </a:solidFill>
                <a:effectLst/>
                <a:uLnTx/>
                <a:uFillTx/>
                <a:latin typeface="Segoe UI"/>
                <a:ea typeface="+mn-ea"/>
                <a:cs typeface="+mn-cs"/>
              </a:rPr>
              <a:t> DISA SRG Impact Level 6</a:t>
            </a:r>
          </a:p>
        </p:txBody>
      </p:sp>
      <p:sp>
        <p:nvSpPr>
          <p:cNvPr id="4" name="Rectangle 3">
            <a:extLst>
              <a:ext uri="{FF2B5EF4-FFF2-40B4-BE49-F238E27FC236}">
                <a16:creationId xmlns:a16="http://schemas.microsoft.com/office/drawing/2014/main" id="{A695D1B3-8636-4970-91B2-A3B87D329E98}"/>
              </a:ext>
            </a:extLst>
          </p:cNvPr>
          <p:cNvSpPr/>
          <p:nvPr/>
        </p:nvSpPr>
        <p:spPr bwMode="auto">
          <a:xfrm>
            <a:off x="8989851" y="5622167"/>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Dynamics 365</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DoD</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Tree>
    <p:extLst>
      <p:ext uri="{BB962C8B-B14F-4D97-AF65-F5344CB8AC3E}">
        <p14:creationId xmlns:p14="http://schemas.microsoft.com/office/powerpoint/2010/main" val="1270759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Box 96">
            <a:extLst>
              <a:ext uri="{FF2B5EF4-FFF2-40B4-BE49-F238E27FC236}">
                <a16:creationId xmlns:a16="http://schemas.microsoft.com/office/drawing/2014/main" id="{5812DE01-48A9-4A72-A165-DA749B727715}"/>
              </a:ext>
            </a:extLst>
          </p:cNvPr>
          <p:cNvSpPr txBox="1"/>
          <p:nvPr/>
        </p:nvSpPr>
        <p:spPr>
          <a:xfrm>
            <a:off x="8845677" y="6509536"/>
            <a:ext cx="2708227" cy="374793"/>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Segoe UI"/>
                <a:ea typeface="+mn-ea"/>
                <a:cs typeface="+mn-cs"/>
              </a:rPr>
              <a:t>DISA SRG Impact Level 5</a:t>
            </a:r>
          </a:p>
        </p:txBody>
      </p:sp>
      <p:pic>
        <p:nvPicPr>
          <p:cNvPr id="65" name="Picture 64" descr="A close up of a sign&#10;&#10;Description automatically generated">
            <a:extLst>
              <a:ext uri="{FF2B5EF4-FFF2-40B4-BE49-F238E27FC236}">
                <a16:creationId xmlns:a16="http://schemas.microsoft.com/office/drawing/2014/main" id="{307381FD-BD0E-4255-9B67-DCFE66BCA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76892" y="5778659"/>
            <a:ext cx="1328182" cy="502849"/>
          </a:xfrm>
          <a:prstGeom prst="rect">
            <a:avLst/>
          </a:prstGeom>
        </p:spPr>
      </p:pic>
      <p:pic>
        <p:nvPicPr>
          <p:cNvPr id="61" name="Picture 60">
            <a:extLst>
              <a:ext uri="{FF2B5EF4-FFF2-40B4-BE49-F238E27FC236}">
                <a16:creationId xmlns:a16="http://schemas.microsoft.com/office/drawing/2014/main" id="{2E62BA96-4F0C-4A67-8E0F-4549F1E68812}"/>
              </a:ext>
            </a:extLst>
          </p:cNvPr>
          <p:cNvPicPr>
            <a:picLocks noChangeAspect="1"/>
          </p:cNvPicPr>
          <p:nvPr/>
        </p:nvPicPr>
        <p:blipFill>
          <a:blip r:embed="rId4"/>
          <a:stretch>
            <a:fillRect/>
          </a:stretch>
        </p:blipFill>
        <p:spPr>
          <a:xfrm rot="16200000">
            <a:off x="96669" y="3563098"/>
            <a:ext cx="1056972" cy="292566"/>
          </a:xfrm>
          <a:prstGeom prst="rect">
            <a:avLst/>
          </a:prstGeom>
        </p:spPr>
      </p:pic>
      <p:pic>
        <p:nvPicPr>
          <p:cNvPr id="62" name="Picture 61">
            <a:extLst>
              <a:ext uri="{FF2B5EF4-FFF2-40B4-BE49-F238E27FC236}">
                <a16:creationId xmlns:a16="http://schemas.microsoft.com/office/drawing/2014/main" id="{8D10D42F-7199-449D-8151-E533E092F025}"/>
              </a:ext>
            </a:extLst>
          </p:cNvPr>
          <p:cNvPicPr>
            <a:picLocks noChangeAspect="1"/>
          </p:cNvPicPr>
          <p:nvPr/>
        </p:nvPicPr>
        <p:blipFill>
          <a:blip r:embed="rId5"/>
          <a:stretch>
            <a:fillRect/>
          </a:stretch>
        </p:blipFill>
        <p:spPr>
          <a:xfrm rot="16200000">
            <a:off x="93603" y="4666913"/>
            <a:ext cx="1121845" cy="326838"/>
          </a:xfrm>
          <a:prstGeom prst="rect">
            <a:avLst/>
          </a:prstGeom>
        </p:spPr>
      </p:pic>
      <p:sp>
        <p:nvSpPr>
          <p:cNvPr id="56" name="Rectangle 55">
            <a:extLst>
              <a:ext uri="{FF2B5EF4-FFF2-40B4-BE49-F238E27FC236}">
                <a16:creationId xmlns:a16="http://schemas.microsoft.com/office/drawing/2014/main" id="{EE38A752-AF6C-4268-9FE6-4121605CBB07}"/>
              </a:ext>
            </a:extLst>
          </p:cNvPr>
          <p:cNvSpPr/>
          <p:nvPr/>
        </p:nvSpPr>
        <p:spPr>
          <a:xfrm>
            <a:off x="758015" y="3130320"/>
            <a:ext cx="10747357" cy="114283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6BEA0839-FEB3-4227-BB71-87F663AF0685}"/>
              </a:ext>
            </a:extLst>
          </p:cNvPr>
          <p:cNvSpPr/>
          <p:nvPr/>
        </p:nvSpPr>
        <p:spPr>
          <a:xfrm>
            <a:off x="758015" y="4272204"/>
            <a:ext cx="10747362" cy="1142838"/>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2" name="Title 1"/>
          <p:cNvSpPr>
            <a:spLocks noGrp="1"/>
          </p:cNvSpPr>
          <p:nvPr>
            <p:ph type="title"/>
          </p:nvPr>
        </p:nvSpPr>
        <p:spPr>
          <a:xfrm>
            <a:off x="436029" y="244175"/>
            <a:ext cx="11150336" cy="747791"/>
          </a:xfrm>
        </p:spPr>
        <p:txBody>
          <a:bodyPr/>
          <a:lstStyle/>
          <a:p>
            <a:r>
              <a:rPr lang="en-US"/>
              <a:t>History of Microsoft Cloud Service Offerings leading to the US</a:t>
            </a:r>
          </a:p>
        </p:txBody>
      </p:sp>
      <p:sp>
        <p:nvSpPr>
          <p:cNvPr id="5" name="Rectangle 4"/>
          <p:cNvSpPr/>
          <p:nvPr/>
        </p:nvSpPr>
        <p:spPr bwMode="auto">
          <a:xfrm>
            <a:off x="3663669" y="973469"/>
            <a:ext cx="4919545"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365</a:t>
            </a:r>
          </a:p>
        </p:txBody>
      </p:sp>
      <p:cxnSp>
        <p:nvCxnSpPr>
          <p:cNvPr id="16" name="Straight Connector 15"/>
          <p:cNvCxnSpPr>
            <a:cxnSpLocks/>
          </p:cNvCxnSpPr>
          <p:nvPr/>
        </p:nvCxnSpPr>
        <p:spPr>
          <a:xfrm flipV="1">
            <a:off x="2153299" y="1870669"/>
            <a:ext cx="3970142" cy="1839"/>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a:off x="4806507" y="1872506"/>
            <a:ext cx="0" cy="287559"/>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6" name="Rectangle 5"/>
          <p:cNvSpPr/>
          <p:nvPr/>
        </p:nvSpPr>
        <p:spPr bwMode="auto">
          <a:xfrm>
            <a:off x="1027462" y="2162845"/>
            <a:ext cx="2285675"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365 Enterprise</a:t>
            </a:r>
          </a:p>
        </p:txBody>
      </p:sp>
      <p:sp>
        <p:nvSpPr>
          <p:cNvPr id="46" name="Rectangle 45">
            <a:extLst>
              <a:ext uri="{FF2B5EF4-FFF2-40B4-BE49-F238E27FC236}">
                <a16:creationId xmlns:a16="http://schemas.microsoft.com/office/drawing/2014/main" id="{6890DEF2-F986-4B2E-89FB-DF8232841966}"/>
              </a:ext>
            </a:extLst>
          </p:cNvPr>
          <p:cNvSpPr/>
          <p:nvPr/>
        </p:nvSpPr>
        <p:spPr>
          <a:xfrm>
            <a:off x="758015" y="5415909"/>
            <a:ext cx="10747363" cy="114283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0" rIns="0" rtlCol="0" anchor="t"/>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0D6FA1EF-89E2-411B-AEB7-5C7D7718CB48}"/>
              </a:ext>
            </a:extLst>
          </p:cNvPr>
          <p:cNvCxnSpPr>
            <a:cxnSpLocks/>
            <a:stCxn id="10" idx="2"/>
            <a:endCxn id="47" idx="0"/>
          </p:cNvCxnSpPr>
          <p:nvPr/>
        </p:nvCxnSpPr>
        <p:spPr>
          <a:xfrm flipH="1">
            <a:off x="4806507" y="4064113"/>
            <a:ext cx="5195" cy="1556974"/>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A250CB79-B666-4EAB-AE5A-2BC1654E72CF}"/>
              </a:ext>
            </a:extLst>
          </p:cNvPr>
          <p:cNvCxnSpPr>
            <a:cxnSpLocks/>
            <a:stCxn id="8" idx="2"/>
            <a:endCxn id="48" idx="0"/>
          </p:cNvCxnSpPr>
          <p:nvPr/>
        </p:nvCxnSpPr>
        <p:spPr>
          <a:xfrm>
            <a:off x="7457136" y="2892448"/>
            <a:ext cx="330" cy="2733892"/>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BA1B39BF-E6E7-42E6-96EB-BD7CBDFDE18B}"/>
              </a:ext>
            </a:extLst>
          </p:cNvPr>
          <p:cNvCxnSpPr>
            <a:cxnSpLocks/>
            <a:stCxn id="53" idx="2"/>
            <a:endCxn id="57" idx="0"/>
          </p:cNvCxnSpPr>
          <p:nvPr/>
        </p:nvCxnSpPr>
        <p:spPr>
          <a:xfrm flipH="1">
            <a:off x="2170301" y="4070664"/>
            <a:ext cx="13889" cy="1561273"/>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1CBF11D7-607D-49E4-9D0C-680F3D0DD292}"/>
              </a:ext>
            </a:extLst>
          </p:cNvPr>
          <p:cNvSpPr/>
          <p:nvPr/>
        </p:nvSpPr>
        <p:spPr bwMode="auto">
          <a:xfrm>
            <a:off x="3663670" y="5621086"/>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Dynamics 365 ‘</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Government</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48" name="Rectangle 47">
            <a:extLst>
              <a:ext uri="{FF2B5EF4-FFF2-40B4-BE49-F238E27FC236}">
                <a16:creationId xmlns:a16="http://schemas.microsoft.com/office/drawing/2014/main" id="{1929CB06-2335-4ECF-BCD8-30CBEDC944E4}"/>
              </a:ext>
            </a:extLst>
          </p:cNvPr>
          <p:cNvSpPr/>
          <p:nvPr/>
        </p:nvSpPr>
        <p:spPr bwMode="auto">
          <a:xfrm>
            <a:off x="6314628" y="5626340"/>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Dynamics 365</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GCC High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53" name="Rectangle 52">
            <a:extLst>
              <a:ext uri="{FF2B5EF4-FFF2-40B4-BE49-F238E27FC236}">
                <a16:creationId xmlns:a16="http://schemas.microsoft.com/office/drawing/2014/main" id="{017D550E-5396-4F17-853E-A7DFCD1410B1}"/>
              </a:ext>
            </a:extLst>
          </p:cNvPr>
          <p:cNvSpPr/>
          <p:nvPr/>
        </p:nvSpPr>
        <p:spPr bwMode="auto">
          <a:xfrm>
            <a:off x="1041351" y="3339248"/>
            <a:ext cx="2285675"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Office 365</a:t>
            </a:r>
          </a:p>
        </p:txBody>
      </p:sp>
      <p:sp>
        <p:nvSpPr>
          <p:cNvPr id="57" name="Rectangle 56">
            <a:extLst>
              <a:ext uri="{FF2B5EF4-FFF2-40B4-BE49-F238E27FC236}">
                <a16:creationId xmlns:a16="http://schemas.microsoft.com/office/drawing/2014/main" id="{41D61804-E801-465B-A5CC-A3C9F8346CAB}"/>
              </a:ext>
            </a:extLst>
          </p:cNvPr>
          <p:cNvSpPr/>
          <p:nvPr/>
        </p:nvSpPr>
        <p:spPr bwMode="auto">
          <a:xfrm>
            <a:off x="1027462" y="5631938"/>
            <a:ext cx="2285675"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Dynamics 365</a:t>
            </a:r>
          </a:p>
        </p:txBody>
      </p:sp>
      <p:cxnSp>
        <p:nvCxnSpPr>
          <p:cNvPr id="58" name="Straight Connector 57">
            <a:extLst>
              <a:ext uri="{FF2B5EF4-FFF2-40B4-BE49-F238E27FC236}">
                <a16:creationId xmlns:a16="http://schemas.microsoft.com/office/drawing/2014/main" id="{92EEAB02-1E6E-4EB3-8E04-B388EEA352E2}"/>
              </a:ext>
            </a:extLst>
          </p:cNvPr>
          <p:cNvCxnSpPr>
            <a:cxnSpLocks/>
          </p:cNvCxnSpPr>
          <p:nvPr/>
        </p:nvCxnSpPr>
        <p:spPr>
          <a:xfrm>
            <a:off x="3496033" y="3163367"/>
            <a:ext cx="0" cy="3694147"/>
          </a:xfrm>
          <a:prstGeom prst="line">
            <a:avLst/>
          </a:prstGeom>
          <a:ln w="63500">
            <a:solidFill>
              <a:srgbClr val="FF0000"/>
            </a:solidFill>
            <a:prstDash val="sysDash"/>
            <a:miter lim="800000"/>
            <a:headEnd type="none"/>
            <a:tailEnd type="non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985545F4-6511-42F8-B02C-65A3A4AB4C5F}"/>
              </a:ext>
            </a:extLst>
          </p:cNvPr>
          <p:cNvSpPr/>
          <p:nvPr/>
        </p:nvSpPr>
        <p:spPr bwMode="auto">
          <a:xfrm>
            <a:off x="1041351" y="4479940"/>
            <a:ext cx="4902217" cy="73141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Commercial</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Enterprise Mobility + Security</a:t>
            </a:r>
          </a:p>
        </p:txBody>
      </p:sp>
      <p:cxnSp>
        <p:nvCxnSpPr>
          <p:cNvPr id="67" name="Straight Connector 66">
            <a:extLst>
              <a:ext uri="{FF2B5EF4-FFF2-40B4-BE49-F238E27FC236}">
                <a16:creationId xmlns:a16="http://schemas.microsoft.com/office/drawing/2014/main" id="{4217EC5A-9AC1-4424-B238-A49D036C8598}"/>
              </a:ext>
            </a:extLst>
          </p:cNvPr>
          <p:cNvCxnSpPr>
            <a:cxnSpLocks/>
          </p:cNvCxnSpPr>
          <p:nvPr/>
        </p:nvCxnSpPr>
        <p:spPr>
          <a:xfrm>
            <a:off x="6126830" y="3163366"/>
            <a:ext cx="25462" cy="3694147"/>
          </a:xfrm>
          <a:prstGeom prst="line">
            <a:avLst/>
          </a:prstGeom>
          <a:ln w="63500">
            <a:solidFill>
              <a:srgbClr val="FF0000"/>
            </a:solidFill>
            <a:prstDash val="sysDash"/>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141930E-661C-4086-A390-D23B493E8E14}"/>
              </a:ext>
            </a:extLst>
          </p:cNvPr>
          <p:cNvCxnSpPr>
            <a:cxnSpLocks/>
          </p:cNvCxnSpPr>
          <p:nvPr/>
        </p:nvCxnSpPr>
        <p:spPr>
          <a:xfrm>
            <a:off x="8772545" y="3151440"/>
            <a:ext cx="24803" cy="3648760"/>
          </a:xfrm>
          <a:prstGeom prst="line">
            <a:avLst/>
          </a:prstGeom>
          <a:ln w="63500">
            <a:solidFill>
              <a:srgbClr val="FF0000"/>
            </a:solidFill>
            <a:prstDash val="sysDash"/>
            <a:miter lim="800000"/>
            <a:headEnd type="none"/>
            <a:tailEnd type="none"/>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5AC6D1F2-D1AA-4CD9-942D-9581F471CB62}"/>
              </a:ext>
            </a:extLst>
          </p:cNvPr>
          <p:cNvCxnSpPr>
            <a:cxnSpLocks/>
          </p:cNvCxnSpPr>
          <p:nvPr/>
        </p:nvCxnSpPr>
        <p:spPr>
          <a:xfrm>
            <a:off x="10107765" y="2892449"/>
            <a:ext cx="4662" cy="1587491"/>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39" name="Rectangle 38">
            <a:extLst>
              <a:ext uri="{FF2B5EF4-FFF2-40B4-BE49-F238E27FC236}">
                <a16:creationId xmlns:a16="http://schemas.microsoft.com/office/drawing/2014/main" id="{1A46D451-5C5C-4306-A511-D4586C17A457}"/>
              </a:ext>
            </a:extLst>
          </p:cNvPr>
          <p:cNvSpPr/>
          <p:nvPr/>
        </p:nvSpPr>
        <p:spPr bwMode="auto">
          <a:xfrm>
            <a:off x="6297540" y="4480457"/>
            <a:ext cx="4953064"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Government</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Enterprise Mobility + Security ‘</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for Government</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sp>
        <p:nvSpPr>
          <p:cNvPr id="32" name="Rectangle 31"/>
          <p:cNvSpPr/>
          <p:nvPr/>
        </p:nvSpPr>
        <p:spPr bwMode="auto">
          <a:xfrm>
            <a:off x="8964927" y="3334744"/>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Office 365</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DoD</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3663669" y="2161032"/>
            <a:ext cx="7586934"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365 Government</a:t>
            </a:r>
          </a:p>
        </p:txBody>
      </p:sp>
      <p:sp>
        <p:nvSpPr>
          <p:cNvPr id="11" name="Rectangle 10"/>
          <p:cNvSpPr/>
          <p:nvPr/>
        </p:nvSpPr>
        <p:spPr bwMode="auto">
          <a:xfrm>
            <a:off x="6297540" y="3344506"/>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Office 365 </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GCC High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F265AA38-4EAD-4139-A61A-B25B557A9B2E}"/>
              </a:ext>
            </a:extLst>
          </p:cNvPr>
          <p:cNvCxnSpPr>
            <a:cxnSpLocks/>
          </p:cNvCxnSpPr>
          <p:nvPr/>
        </p:nvCxnSpPr>
        <p:spPr>
          <a:xfrm>
            <a:off x="2170299" y="1872506"/>
            <a:ext cx="0" cy="287559"/>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pic>
        <p:nvPicPr>
          <p:cNvPr id="85" name="Picture 84" descr="A screenshot of a cell phone&#10;&#10;Description automatically generated">
            <a:extLst>
              <a:ext uri="{FF2B5EF4-FFF2-40B4-BE49-F238E27FC236}">
                <a16:creationId xmlns:a16="http://schemas.microsoft.com/office/drawing/2014/main" id="{736C3626-D8F7-4583-9384-AD7BE8B754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16012" y="995921"/>
            <a:ext cx="594253" cy="731417"/>
          </a:xfrm>
          <a:prstGeom prst="rect">
            <a:avLst/>
          </a:prstGeom>
        </p:spPr>
      </p:pic>
      <p:cxnSp>
        <p:nvCxnSpPr>
          <p:cNvPr id="86" name="Straight Connector 85">
            <a:extLst>
              <a:ext uri="{FF2B5EF4-FFF2-40B4-BE49-F238E27FC236}">
                <a16:creationId xmlns:a16="http://schemas.microsoft.com/office/drawing/2014/main" id="{1272A08B-0BB1-4947-8FB9-D112F3051BBD}"/>
              </a:ext>
            </a:extLst>
          </p:cNvPr>
          <p:cNvCxnSpPr>
            <a:cxnSpLocks/>
            <a:stCxn id="5" idx="2"/>
          </p:cNvCxnSpPr>
          <p:nvPr/>
        </p:nvCxnSpPr>
        <p:spPr>
          <a:xfrm>
            <a:off x="6123442" y="1704885"/>
            <a:ext cx="0" cy="166754"/>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90" name="TextBox 89">
            <a:extLst>
              <a:ext uri="{FF2B5EF4-FFF2-40B4-BE49-F238E27FC236}">
                <a16:creationId xmlns:a16="http://schemas.microsoft.com/office/drawing/2014/main" id="{A609EAB0-9DFB-4C93-B2E1-AC22496BA1AE}"/>
              </a:ext>
            </a:extLst>
          </p:cNvPr>
          <p:cNvSpPr txBox="1"/>
          <p:nvPr/>
        </p:nvSpPr>
        <p:spPr>
          <a:xfrm>
            <a:off x="3446278" y="6518522"/>
            <a:ext cx="2789261" cy="374793"/>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Segoe UI"/>
                <a:ea typeface="+mn-ea"/>
                <a:cs typeface="+mn-cs"/>
              </a:rPr>
              <a:t>DISA SRG Impact Level 2*</a:t>
            </a:r>
          </a:p>
        </p:txBody>
      </p:sp>
      <p:sp>
        <p:nvSpPr>
          <p:cNvPr id="96" name="TextBox 95">
            <a:extLst>
              <a:ext uri="{FF2B5EF4-FFF2-40B4-BE49-F238E27FC236}">
                <a16:creationId xmlns:a16="http://schemas.microsoft.com/office/drawing/2014/main" id="{E56AFFF6-8E10-47C5-8814-A4B2BDEC2E2B}"/>
              </a:ext>
            </a:extLst>
          </p:cNvPr>
          <p:cNvSpPr txBox="1"/>
          <p:nvPr/>
        </p:nvSpPr>
        <p:spPr>
          <a:xfrm>
            <a:off x="6099264" y="6516686"/>
            <a:ext cx="2789260" cy="367477"/>
          </a:xfrm>
          <a:prstGeom prst="rect">
            <a:avLst/>
          </a:prstGeom>
          <a:noFill/>
        </p:spPr>
        <p:txBody>
          <a:bodyPr wrap="square" rtlCol="0">
            <a:spAutoFit/>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Segoe UI"/>
                <a:ea typeface="+mn-ea"/>
                <a:cs typeface="+mn-cs"/>
              </a:rPr>
              <a:t>DISA SRG Impact Level 4*</a:t>
            </a:r>
          </a:p>
        </p:txBody>
      </p:sp>
      <p:sp>
        <p:nvSpPr>
          <p:cNvPr id="102" name="TextBox 101">
            <a:extLst>
              <a:ext uri="{FF2B5EF4-FFF2-40B4-BE49-F238E27FC236}">
                <a16:creationId xmlns:a16="http://schemas.microsoft.com/office/drawing/2014/main" id="{2FA6D923-6A0A-42AE-8229-E43FCF76ABAA}"/>
              </a:ext>
            </a:extLst>
          </p:cNvPr>
          <p:cNvSpPr txBox="1"/>
          <p:nvPr/>
        </p:nvSpPr>
        <p:spPr>
          <a:xfrm>
            <a:off x="942173" y="6516685"/>
            <a:ext cx="2452021" cy="374793"/>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0000"/>
                </a:solidFill>
                <a:effectLst/>
                <a:uLnTx/>
                <a:uFillTx/>
                <a:latin typeface="Segoe UI"/>
                <a:ea typeface="+mn-ea"/>
                <a:cs typeface="+mn-cs"/>
              </a:rPr>
              <a:t>Commercial</a:t>
            </a:r>
          </a:p>
        </p:txBody>
      </p:sp>
      <p:sp>
        <p:nvSpPr>
          <p:cNvPr id="105" name="TextBox 104">
            <a:extLst>
              <a:ext uri="{FF2B5EF4-FFF2-40B4-BE49-F238E27FC236}">
                <a16:creationId xmlns:a16="http://schemas.microsoft.com/office/drawing/2014/main" id="{ECC0DEFC-F662-4D9C-B002-472ADAD4AA91}"/>
              </a:ext>
            </a:extLst>
          </p:cNvPr>
          <p:cNvSpPr txBox="1"/>
          <p:nvPr/>
        </p:nvSpPr>
        <p:spPr>
          <a:xfrm rot="5400000">
            <a:off x="9767445" y="4512753"/>
            <a:ext cx="4200101" cy="374793"/>
          </a:xfrm>
          <a:prstGeom prst="rect">
            <a:avLst/>
          </a:prstGeom>
          <a:noFill/>
        </p:spPr>
        <p:txBody>
          <a:bodyPr wrap="square" rtlCol="0">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“Secret”</a:t>
            </a:r>
            <a:r>
              <a:rPr kumimoji="0" lang="en-US" sz="1800" b="0" i="0" u="none" strike="noStrike" kern="1200" cap="none" spc="0" normalizeH="0" baseline="0" noProof="0">
                <a:ln>
                  <a:noFill/>
                </a:ln>
                <a:solidFill>
                  <a:srgbClr val="FF0000"/>
                </a:solidFill>
                <a:effectLst/>
                <a:uLnTx/>
                <a:uFillTx/>
                <a:latin typeface="Segoe UI"/>
                <a:ea typeface="+mn-ea"/>
                <a:cs typeface="+mn-cs"/>
              </a:rPr>
              <a:t> DISA SRG Impact Level 6</a:t>
            </a:r>
          </a:p>
        </p:txBody>
      </p:sp>
      <p:cxnSp>
        <p:nvCxnSpPr>
          <p:cNvPr id="106" name="Straight Connector 105">
            <a:extLst>
              <a:ext uri="{FF2B5EF4-FFF2-40B4-BE49-F238E27FC236}">
                <a16:creationId xmlns:a16="http://schemas.microsoft.com/office/drawing/2014/main" id="{C3885D31-B5A6-49C7-9DA4-CACE0F3E5E5B}"/>
              </a:ext>
            </a:extLst>
          </p:cNvPr>
          <p:cNvCxnSpPr>
            <a:cxnSpLocks/>
          </p:cNvCxnSpPr>
          <p:nvPr/>
        </p:nvCxnSpPr>
        <p:spPr>
          <a:xfrm>
            <a:off x="11490274" y="3130322"/>
            <a:ext cx="24803" cy="3648760"/>
          </a:xfrm>
          <a:prstGeom prst="line">
            <a:avLst/>
          </a:prstGeom>
          <a:ln w="63500">
            <a:solidFill>
              <a:srgbClr val="FF0000"/>
            </a:solidFill>
            <a:prstDash val="sysDash"/>
            <a:miter lim="800000"/>
            <a:headEnd type="none"/>
            <a:tailEnd type="non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DDFADB2-2300-4976-A923-D1A162844C50}"/>
              </a:ext>
            </a:extLst>
          </p:cNvPr>
          <p:cNvSpPr txBox="1"/>
          <p:nvPr/>
        </p:nvSpPr>
        <p:spPr>
          <a:xfrm>
            <a:off x="8887403" y="1508753"/>
            <a:ext cx="2600448" cy="625916"/>
          </a:xfrm>
          <a:prstGeom prst="rect">
            <a:avLst/>
          </a:prstGeom>
          <a:noFill/>
        </p:spPr>
        <p:txBody>
          <a:bodyPr wrap="square" rtlCol="0">
            <a:spAutoFit/>
          </a:bodyPr>
          <a:lstStyle/>
          <a:p>
            <a:pPr marL="0" marR="0" lvl="0" indent="0" algn="r" defTabSz="932563"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0000"/>
                </a:solidFill>
                <a:effectLst/>
                <a:uLnTx/>
                <a:uFillTx/>
                <a:latin typeface="Segoe UI"/>
                <a:ea typeface="+mn-ea"/>
                <a:cs typeface="+mn-cs"/>
              </a:rPr>
              <a:t>*</a:t>
            </a:r>
            <a:r>
              <a:rPr kumimoji="0" lang="en-US" sz="1800" b="0" i="0" u="none" strike="noStrike" kern="1200" cap="none" spc="0" normalizeH="0" baseline="0" noProof="0">
                <a:ln>
                  <a:noFill/>
                </a:ln>
                <a:solidFill>
                  <a:srgbClr val="002060"/>
                </a:solidFill>
                <a:effectLst/>
                <a:uLnTx/>
                <a:uFillTx/>
                <a:latin typeface="Segoe UI"/>
                <a:ea typeface="+mn-ea"/>
                <a:cs typeface="+mn-cs"/>
              </a:rPr>
              <a:t> </a:t>
            </a:r>
            <a:r>
              <a:rPr kumimoji="0" lang="en-US" sz="16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t>Designates </a:t>
            </a:r>
            <a:r>
              <a:rPr kumimoji="0" lang="en-US" sz="1600" b="1" i="0"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t>Equivalency</a:t>
            </a:r>
            <a:br>
              <a:rPr kumimoji="0" lang="en-US" sz="16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t>    </a:t>
            </a:r>
            <a:r>
              <a:rPr kumimoji="0" lang="en-US" sz="1200" b="0" i="1"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rPr>
              <a:t>No DoD Provisional Auth (PA)</a:t>
            </a:r>
            <a:endParaRPr kumimoji="0" lang="en-US" sz="4400" b="0" i="1" u="none" strike="noStrike" kern="1200" cap="none" spc="0" normalizeH="0" baseline="0" noProof="0">
              <a:ln>
                <a:noFill/>
              </a:ln>
              <a:gradFill>
                <a:gsLst>
                  <a:gs pos="1250">
                    <a:srgbClr val="282828"/>
                  </a:gs>
                  <a:gs pos="100000">
                    <a:srgbClr val="282828"/>
                  </a:gs>
                </a:gsLst>
                <a:lin ang="5400000" scaled="0"/>
              </a:gradFill>
              <a:effectLst/>
              <a:uLnTx/>
              <a:uFillTx/>
              <a:latin typeface="Segoe UI Semibold"/>
              <a:ea typeface="+mn-ea"/>
              <a:cs typeface="+mn-cs"/>
            </a:endParaRPr>
          </a:p>
        </p:txBody>
      </p:sp>
      <p:cxnSp>
        <p:nvCxnSpPr>
          <p:cNvPr id="44" name="Straight Connector 43">
            <a:extLst>
              <a:ext uri="{FF2B5EF4-FFF2-40B4-BE49-F238E27FC236}">
                <a16:creationId xmlns:a16="http://schemas.microsoft.com/office/drawing/2014/main" id="{CBA7A0D9-46D0-4981-8F8F-12E5FD60DAB7}"/>
              </a:ext>
            </a:extLst>
          </p:cNvPr>
          <p:cNvCxnSpPr>
            <a:cxnSpLocks/>
            <a:endCxn id="10" idx="0"/>
          </p:cNvCxnSpPr>
          <p:nvPr/>
        </p:nvCxnSpPr>
        <p:spPr>
          <a:xfrm>
            <a:off x="4811112" y="2888869"/>
            <a:ext cx="590" cy="443827"/>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10" name="Rectangle 9"/>
          <p:cNvSpPr/>
          <p:nvPr/>
        </p:nvSpPr>
        <p:spPr bwMode="auto">
          <a:xfrm>
            <a:off x="3668864" y="3332695"/>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Office 365 </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GCC</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0" name="Straight Connector 49">
            <a:extLst>
              <a:ext uri="{FF2B5EF4-FFF2-40B4-BE49-F238E27FC236}">
                <a16:creationId xmlns:a16="http://schemas.microsoft.com/office/drawing/2014/main" id="{55CF1712-2857-46D0-8C9A-46AFEB1D0ED5}"/>
              </a:ext>
            </a:extLst>
          </p:cNvPr>
          <p:cNvCxnSpPr>
            <a:cxnSpLocks/>
          </p:cNvCxnSpPr>
          <p:nvPr/>
        </p:nvCxnSpPr>
        <p:spPr>
          <a:xfrm>
            <a:off x="2176204" y="2895450"/>
            <a:ext cx="590" cy="443827"/>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54" name="Rectangle: Rounded Corners 53">
            <a:extLst>
              <a:ext uri="{FF2B5EF4-FFF2-40B4-BE49-F238E27FC236}">
                <a16:creationId xmlns:a16="http://schemas.microsoft.com/office/drawing/2014/main" id="{0C018F62-74CE-4108-AED6-9A753754B36D}"/>
              </a:ext>
            </a:extLst>
          </p:cNvPr>
          <p:cNvSpPr/>
          <p:nvPr/>
        </p:nvSpPr>
        <p:spPr bwMode="auto">
          <a:xfrm>
            <a:off x="838622" y="1975964"/>
            <a:ext cx="2677826" cy="2295374"/>
          </a:xfrm>
          <a:prstGeom prst="roundRect">
            <a:avLst/>
          </a:prstGeom>
          <a:noFill/>
          <a:ln w="412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570C7D39-DFB3-4113-A389-30AEAF47B377}"/>
              </a:ext>
            </a:extLst>
          </p:cNvPr>
          <p:cNvCxnSpPr>
            <a:cxnSpLocks/>
          </p:cNvCxnSpPr>
          <p:nvPr/>
        </p:nvCxnSpPr>
        <p:spPr>
          <a:xfrm>
            <a:off x="6059417" y="1868791"/>
            <a:ext cx="141283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0893865-BF78-4C9B-8220-770DC7052F9F}"/>
              </a:ext>
            </a:extLst>
          </p:cNvPr>
          <p:cNvSpPr/>
          <p:nvPr/>
        </p:nvSpPr>
        <p:spPr bwMode="auto">
          <a:xfrm>
            <a:off x="3672428" y="2153293"/>
            <a:ext cx="2282113"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2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365 Government</a:t>
            </a:r>
          </a:p>
        </p:txBody>
      </p:sp>
      <p:cxnSp>
        <p:nvCxnSpPr>
          <p:cNvPr id="64" name="Straight Connector 63">
            <a:extLst>
              <a:ext uri="{FF2B5EF4-FFF2-40B4-BE49-F238E27FC236}">
                <a16:creationId xmlns:a16="http://schemas.microsoft.com/office/drawing/2014/main" id="{25461EE6-B177-4431-9A0E-8D794AEFB74E}"/>
              </a:ext>
            </a:extLst>
          </p:cNvPr>
          <p:cNvCxnSpPr>
            <a:cxnSpLocks/>
          </p:cNvCxnSpPr>
          <p:nvPr/>
        </p:nvCxnSpPr>
        <p:spPr>
          <a:xfrm>
            <a:off x="7460613" y="1864360"/>
            <a:ext cx="0" cy="287559"/>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55" name="Rectangle: Rounded Corners 54">
            <a:extLst>
              <a:ext uri="{FF2B5EF4-FFF2-40B4-BE49-F238E27FC236}">
                <a16:creationId xmlns:a16="http://schemas.microsoft.com/office/drawing/2014/main" id="{6BC80CDE-7EDD-4E34-80A3-545448526AA4}"/>
              </a:ext>
            </a:extLst>
          </p:cNvPr>
          <p:cNvSpPr/>
          <p:nvPr/>
        </p:nvSpPr>
        <p:spPr bwMode="auto">
          <a:xfrm>
            <a:off x="3501977" y="1975964"/>
            <a:ext cx="2640807" cy="2295374"/>
          </a:xfrm>
          <a:prstGeom prst="roundRect">
            <a:avLst/>
          </a:prstGeom>
          <a:noFill/>
          <a:ln w="412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2F42DE18-38E2-46B8-9458-44778378198E}"/>
              </a:ext>
            </a:extLst>
          </p:cNvPr>
          <p:cNvSpPr/>
          <p:nvPr/>
        </p:nvSpPr>
        <p:spPr bwMode="auto">
          <a:xfrm>
            <a:off x="883166" y="4306204"/>
            <a:ext cx="5201387" cy="1085050"/>
          </a:xfrm>
          <a:prstGeom prst="roundRect">
            <a:avLst/>
          </a:prstGeom>
          <a:noFill/>
          <a:ln w="412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9" name="Rectangle: Rounded Corners 68">
            <a:extLst>
              <a:ext uri="{FF2B5EF4-FFF2-40B4-BE49-F238E27FC236}">
                <a16:creationId xmlns:a16="http://schemas.microsoft.com/office/drawing/2014/main" id="{D21D6099-1C05-4C10-A5CB-2B1E2AAACD04}"/>
              </a:ext>
            </a:extLst>
          </p:cNvPr>
          <p:cNvSpPr/>
          <p:nvPr/>
        </p:nvSpPr>
        <p:spPr bwMode="auto">
          <a:xfrm>
            <a:off x="8775873" y="3128499"/>
            <a:ext cx="2677826" cy="1142839"/>
          </a:xfrm>
          <a:prstGeom prst="roundRect">
            <a:avLst/>
          </a:prstGeom>
          <a:noFill/>
          <a:ln w="412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0" name="Rectangle 69">
            <a:extLst>
              <a:ext uri="{FF2B5EF4-FFF2-40B4-BE49-F238E27FC236}">
                <a16:creationId xmlns:a16="http://schemas.microsoft.com/office/drawing/2014/main" id="{BACB0701-9C52-4511-9B19-09783185B2FB}"/>
              </a:ext>
            </a:extLst>
          </p:cNvPr>
          <p:cNvSpPr/>
          <p:nvPr/>
        </p:nvSpPr>
        <p:spPr bwMode="auto">
          <a:xfrm>
            <a:off x="8969590" y="5631937"/>
            <a:ext cx="2285675" cy="731417"/>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Dynamics 365</a:t>
            </a:r>
          </a:p>
          <a:p>
            <a:pPr marL="0" marR="0" lvl="0" indent="0" algn="ctr" defTabSz="913924"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r>
              <a:rPr kumimoji="0" lang="en-US" sz="1800" b="1" i="1"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GCC High</a:t>
            </a: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p>
        </p:txBody>
      </p:sp>
      <p:cxnSp>
        <p:nvCxnSpPr>
          <p:cNvPr id="71" name="Straight Connector 70">
            <a:extLst>
              <a:ext uri="{FF2B5EF4-FFF2-40B4-BE49-F238E27FC236}">
                <a16:creationId xmlns:a16="http://schemas.microsoft.com/office/drawing/2014/main" id="{3EDB50CC-32BB-4CA8-883F-EBAD4A5E1E27}"/>
              </a:ext>
            </a:extLst>
          </p:cNvPr>
          <p:cNvCxnSpPr>
            <a:cxnSpLocks/>
          </p:cNvCxnSpPr>
          <p:nvPr/>
        </p:nvCxnSpPr>
        <p:spPr>
          <a:xfrm>
            <a:off x="10114758" y="5195574"/>
            <a:ext cx="0" cy="475990"/>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66" name="Rectangle: Rounded Corners 65">
            <a:extLst>
              <a:ext uri="{FF2B5EF4-FFF2-40B4-BE49-F238E27FC236}">
                <a16:creationId xmlns:a16="http://schemas.microsoft.com/office/drawing/2014/main" id="{959B0CB6-1E7E-4424-A29F-C35C82212AA5}"/>
              </a:ext>
            </a:extLst>
          </p:cNvPr>
          <p:cNvSpPr/>
          <p:nvPr/>
        </p:nvSpPr>
        <p:spPr bwMode="auto">
          <a:xfrm>
            <a:off x="6176607" y="4306204"/>
            <a:ext cx="5201387" cy="1085050"/>
          </a:xfrm>
          <a:prstGeom prst="roundRect">
            <a:avLst/>
          </a:prstGeom>
          <a:noFill/>
          <a:ln w="412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57763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grpId="0" nodeType="withEffect">
                                  <p:stCondLst>
                                    <p:cond delay="0"/>
                                  </p:stCondLst>
                                  <p:childTnLst>
                                    <p:animRot by="120000">
                                      <p:cBhvr>
                                        <p:cTn id="6" dur="300" fill="hold">
                                          <p:stCondLst>
                                            <p:cond delay="0"/>
                                          </p:stCondLst>
                                        </p:cTn>
                                        <p:tgtEl>
                                          <p:spTgt spid="53"/>
                                        </p:tgtEl>
                                        <p:attrNameLst>
                                          <p:attrName>r</p:attrName>
                                        </p:attrNameLst>
                                      </p:cBhvr>
                                    </p:animRot>
                                    <p:animRot by="-240000">
                                      <p:cBhvr>
                                        <p:cTn id="7" dur="600" fill="hold">
                                          <p:stCondLst>
                                            <p:cond delay="600"/>
                                          </p:stCondLst>
                                        </p:cTn>
                                        <p:tgtEl>
                                          <p:spTgt spid="53"/>
                                        </p:tgtEl>
                                        <p:attrNameLst>
                                          <p:attrName>r</p:attrName>
                                        </p:attrNameLst>
                                      </p:cBhvr>
                                    </p:animRot>
                                    <p:animRot by="240000">
                                      <p:cBhvr>
                                        <p:cTn id="8" dur="600" fill="hold">
                                          <p:stCondLst>
                                            <p:cond delay="1200"/>
                                          </p:stCondLst>
                                        </p:cTn>
                                        <p:tgtEl>
                                          <p:spTgt spid="53"/>
                                        </p:tgtEl>
                                        <p:attrNameLst>
                                          <p:attrName>r</p:attrName>
                                        </p:attrNameLst>
                                      </p:cBhvr>
                                    </p:animRot>
                                    <p:animRot by="-240000">
                                      <p:cBhvr>
                                        <p:cTn id="9" dur="600" fill="hold">
                                          <p:stCondLst>
                                            <p:cond delay="1800"/>
                                          </p:stCondLst>
                                        </p:cTn>
                                        <p:tgtEl>
                                          <p:spTgt spid="53"/>
                                        </p:tgtEl>
                                        <p:attrNameLst>
                                          <p:attrName>r</p:attrName>
                                        </p:attrNameLst>
                                      </p:cBhvr>
                                    </p:animRot>
                                    <p:animRot by="120000">
                                      <p:cBhvr>
                                        <p:cTn id="10" dur="600" fill="hold">
                                          <p:stCondLst>
                                            <p:cond delay="2400"/>
                                          </p:stCondLst>
                                        </p:cTn>
                                        <p:tgtEl>
                                          <p:spTgt spid="5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0" nodeType="clickEffect">
                                  <p:stCondLst>
                                    <p:cond delay="0"/>
                                  </p:stCondLst>
                                  <p:childTnLst>
                                    <p:animEffect transition="out" filter="wipe(down)">
                                      <p:cBhvr>
                                        <p:cTn id="14" dur="500"/>
                                        <p:tgtEl>
                                          <p:spTgt spid="54"/>
                                        </p:tgtEl>
                                      </p:cBhvr>
                                    </p:animEffect>
                                    <p:set>
                                      <p:cBhvr>
                                        <p:cTn id="15" dur="1" fill="hold">
                                          <p:stCondLst>
                                            <p:cond delay="499"/>
                                          </p:stCondLst>
                                        </p:cTn>
                                        <p:tgtEl>
                                          <p:spTgt spid="54"/>
                                        </p:tgtEl>
                                        <p:attrNameLst>
                                          <p:attrName>style.visibility</p:attrName>
                                        </p:attrNameLst>
                                      </p:cBhvr>
                                      <p:to>
                                        <p:strVal val="hidden"/>
                                      </p:to>
                                    </p:set>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0"/>
                                          </p:stCondLst>
                                        </p:cTn>
                                        <p:tgtEl>
                                          <p:spTgt spid="58"/>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childTnLst>
                          </p:cTn>
                        </p:par>
                        <p:par>
                          <p:cTn id="37" fill="hold">
                            <p:stCondLst>
                              <p:cond delay="1500"/>
                            </p:stCondLst>
                            <p:childTnLst>
                              <p:par>
                                <p:cTn id="38" presetID="32" presetClass="emph" presetSubtype="0" fill="hold" grpId="1" nodeType="afterEffect">
                                  <p:stCondLst>
                                    <p:cond delay="0"/>
                                  </p:stCondLst>
                                  <p:childTnLst>
                                    <p:animRot by="120000">
                                      <p:cBhvr>
                                        <p:cTn id="39" dur="300" fill="hold">
                                          <p:stCondLst>
                                            <p:cond delay="0"/>
                                          </p:stCondLst>
                                        </p:cTn>
                                        <p:tgtEl>
                                          <p:spTgt spid="10"/>
                                        </p:tgtEl>
                                        <p:attrNameLst>
                                          <p:attrName>r</p:attrName>
                                        </p:attrNameLst>
                                      </p:cBhvr>
                                    </p:animRot>
                                    <p:animRot by="-240000">
                                      <p:cBhvr>
                                        <p:cTn id="40" dur="600" fill="hold">
                                          <p:stCondLst>
                                            <p:cond delay="600"/>
                                          </p:stCondLst>
                                        </p:cTn>
                                        <p:tgtEl>
                                          <p:spTgt spid="10"/>
                                        </p:tgtEl>
                                        <p:attrNameLst>
                                          <p:attrName>r</p:attrName>
                                        </p:attrNameLst>
                                      </p:cBhvr>
                                    </p:animRot>
                                    <p:animRot by="240000">
                                      <p:cBhvr>
                                        <p:cTn id="41" dur="600" fill="hold">
                                          <p:stCondLst>
                                            <p:cond delay="1200"/>
                                          </p:stCondLst>
                                        </p:cTn>
                                        <p:tgtEl>
                                          <p:spTgt spid="10"/>
                                        </p:tgtEl>
                                        <p:attrNameLst>
                                          <p:attrName>r</p:attrName>
                                        </p:attrNameLst>
                                      </p:cBhvr>
                                    </p:animRot>
                                    <p:animRot by="-240000">
                                      <p:cBhvr>
                                        <p:cTn id="42" dur="600" fill="hold">
                                          <p:stCondLst>
                                            <p:cond delay="1800"/>
                                          </p:stCondLst>
                                        </p:cTn>
                                        <p:tgtEl>
                                          <p:spTgt spid="10"/>
                                        </p:tgtEl>
                                        <p:attrNameLst>
                                          <p:attrName>r</p:attrName>
                                        </p:attrNameLst>
                                      </p:cBhvr>
                                    </p:animRot>
                                    <p:animRot by="120000">
                                      <p:cBhvr>
                                        <p:cTn id="43" dur="600" fill="hold">
                                          <p:stCondLst>
                                            <p:cond delay="2400"/>
                                          </p:stCondLst>
                                        </p:cTn>
                                        <p:tgtEl>
                                          <p:spTgt spid="10"/>
                                        </p:tgtEl>
                                        <p:attrNameLst>
                                          <p:attrName>r</p:attrName>
                                        </p:attrNameLst>
                                      </p:cBhvr>
                                    </p:animRot>
                                  </p:childTnLst>
                                </p:cTn>
                              </p:par>
                            </p:childTnLst>
                          </p:cTn>
                        </p:par>
                      </p:childTnLst>
                    </p:cTn>
                  </p:par>
                  <p:par>
                    <p:cTn id="44" fill="hold">
                      <p:stCondLst>
                        <p:cond delay="indefinite"/>
                      </p:stCondLst>
                      <p:childTnLst>
                        <p:par>
                          <p:cTn id="45" fill="hold">
                            <p:stCondLst>
                              <p:cond delay="0"/>
                            </p:stCondLst>
                            <p:childTnLst>
                              <p:par>
                                <p:cTn id="46" presetID="22" presetClass="exit" presetSubtype="4" fill="hold" grpId="1" nodeType="clickEffect">
                                  <p:stCondLst>
                                    <p:cond delay="0"/>
                                  </p:stCondLst>
                                  <p:childTnLst>
                                    <p:animEffect transition="out" filter="wipe(down)">
                                      <p:cBhvr>
                                        <p:cTn id="47" dur="500"/>
                                        <p:tgtEl>
                                          <p:spTgt spid="55"/>
                                        </p:tgtEl>
                                      </p:cBhvr>
                                    </p:animEffect>
                                    <p:set>
                                      <p:cBhvr>
                                        <p:cTn id="48" dur="1" fill="hold">
                                          <p:stCondLst>
                                            <p:cond delay="499"/>
                                          </p:stCondLst>
                                        </p:cTn>
                                        <p:tgtEl>
                                          <p:spTgt spid="55"/>
                                        </p:tgtEl>
                                        <p:attrNameLst>
                                          <p:attrName>style.visibility</p:attrName>
                                        </p:attrNameLst>
                                      </p:cBhvr>
                                      <p:to>
                                        <p:strVal val="hidden"/>
                                      </p:to>
                                    </p:set>
                                  </p:childTnLst>
                                </p:cTn>
                              </p:par>
                            </p:childTnLst>
                          </p:cTn>
                        </p:par>
                        <p:par>
                          <p:cTn id="49" fill="hold">
                            <p:stCondLst>
                              <p:cond delay="500"/>
                            </p:stCondLst>
                            <p:childTnLst>
                              <p:par>
                                <p:cTn id="50" presetID="42" presetClass="entr" presetSubtype="0"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par>
                          <p:cTn id="55" fill="hold">
                            <p:stCondLst>
                              <p:cond delay="1500"/>
                            </p:stCondLst>
                            <p:childTnLst>
                              <p:par>
                                <p:cTn id="56" presetID="42" presetClass="entr" presetSubtype="0" fill="hold" grpId="0" nodeType="after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1000"/>
                                        <p:tgtEl>
                                          <p:spTgt spid="57"/>
                                        </p:tgtEl>
                                      </p:cBhvr>
                                    </p:animEffect>
                                    <p:anim calcmode="lin" valueType="num">
                                      <p:cBhvr>
                                        <p:cTn id="59" dur="1000" fill="hold"/>
                                        <p:tgtEl>
                                          <p:spTgt spid="57"/>
                                        </p:tgtEl>
                                        <p:attrNameLst>
                                          <p:attrName>ppt_x</p:attrName>
                                        </p:attrNameLst>
                                      </p:cBhvr>
                                      <p:tavLst>
                                        <p:tav tm="0">
                                          <p:val>
                                            <p:strVal val="#ppt_x"/>
                                          </p:val>
                                        </p:tav>
                                        <p:tav tm="100000">
                                          <p:val>
                                            <p:strVal val="#ppt_x"/>
                                          </p:val>
                                        </p:tav>
                                      </p:tavLst>
                                    </p:anim>
                                    <p:anim calcmode="lin" valueType="num">
                                      <p:cBhvr>
                                        <p:cTn id="60" dur="1000" fill="hold"/>
                                        <p:tgtEl>
                                          <p:spTgt spid="57"/>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1000"/>
                                        <p:tgtEl>
                                          <p:spTgt spid="47"/>
                                        </p:tgtEl>
                                      </p:cBhvr>
                                    </p:animEffect>
                                    <p:anim calcmode="lin" valueType="num">
                                      <p:cBhvr>
                                        <p:cTn id="64" dur="1000" fill="hold"/>
                                        <p:tgtEl>
                                          <p:spTgt spid="47"/>
                                        </p:tgtEl>
                                        <p:attrNameLst>
                                          <p:attrName>ppt_x</p:attrName>
                                        </p:attrNameLst>
                                      </p:cBhvr>
                                      <p:tavLst>
                                        <p:tav tm="0">
                                          <p:val>
                                            <p:strVal val="#ppt_x"/>
                                          </p:val>
                                        </p:tav>
                                        <p:tav tm="100000">
                                          <p:val>
                                            <p:strVal val="#ppt_x"/>
                                          </p:val>
                                        </p:tav>
                                      </p:tavLst>
                                    </p:anim>
                                    <p:anim calcmode="lin" valueType="num">
                                      <p:cBhvr>
                                        <p:cTn id="65" dur="1000" fill="hold"/>
                                        <p:tgtEl>
                                          <p:spTgt spid="47"/>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1" presetClass="entr" presetSubtype="0" fill="hold" nodeType="after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childTnLst>
                          </p:cTn>
                        </p:par>
                        <p:par>
                          <p:cTn id="69" fill="hold">
                            <p:stCondLst>
                              <p:cond delay="2500"/>
                            </p:stCondLst>
                            <p:childTnLst>
                              <p:par>
                                <p:cTn id="70" presetID="1" presetClass="entr" presetSubtype="0" fill="hold" nodeType="after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childTnLst>
                                </p:cTn>
                              </p:par>
                            </p:childTnLst>
                          </p:cTn>
                        </p:par>
                        <p:par>
                          <p:cTn id="74" fill="hold">
                            <p:stCondLst>
                              <p:cond delay="2500"/>
                            </p:stCondLst>
                            <p:childTnLst>
                              <p:par>
                                <p:cTn id="75" presetID="32" presetClass="emph" presetSubtype="0" fill="hold" grpId="1" nodeType="afterEffect">
                                  <p:stCondLst>
                                    <p:cond delay="0"/>
                                  </p:stCondLst>
                                  <p:childTnLst>
                                    <p:animRot by="120000">
                                      <p:cBhvr>
                                        <p:cTn id="76" dur="300" fill="hold">
                                          <p:stCondLst>
                                            <p:cond delay="0"/>
                                          </p:stCondLst>
                                        </p:cTn>
                                        <p:tgtEl>
                                          <p:spTgt spid="31"/>
                                        </p:tgtEl>
                                        <p:attrNameLst>
                                          <p:attrName>r</p:attrName>
                                        </p:attrNameLst>
                                      </p:cBhvr>
                                    </p:animRot>
                                    <p:animRot by="-240000">
                                      <p:cBhvr>
                                        <p:cTn id="77" dur="600" fill="hold">
                                          <p:stCondLst>
                                            <p:cond delay="600"/>
                                          </p:stCondLst>
                                        </p:cTn>
                                        <p:tgtEl>
                                          <p:spTgt spid="31"/>
                                        </p:tgtEl>
                                        <p:attrNameLst>
                                          <p:attrName>r</p:attrName>
                                        </p:attrNameLst>
                                      </p:cBhvr>
                                    </p:animRot>
                                    <p:animRot by="240000">
                                      <p:cBhvr>
                                        <p:cTn id="78" dur="600" fill="hold">
                                          <p:stCondLst>
                                            <p:cond delay="1200"/>
                                          </p:stCondLst>
                                        </p:cTn>
                                        <p:tgtEl>
                                          <p:spTgt spid="31"/>
                                        </p:tgtEl>
                                        <p:attrNameLst>
                                          <p:attrName>r</p:attrName>
                                        </p:attrNameLst>
                                      </p:cBhvr>
                                    </p:animRot>
                                    <p:animRot by="-240000">
                                      <p:cBhvr>
                                        <p:cTn id="79" dur="600" fill="hold">
                                          <p:stCondLst>
                                            <p:cond delay="1800"/>
                                          </p:stCondLst>
                                        </p:cTn>
                                        <p:tgtEl>
                                          <p:spTgt spid="31"/>
                                        </p:tgtEl>
                                        <p:attrNameLst>
                                          <p:attrName>r</p:attrName>
                                        </p:attrNameLst>
                                      </p:cBhvr>
                                    </p:animRot>
                                    <p:animRot by="120000">
                                      <p:cBhvr>
                                        <p:cTn id="80" dur="600" fill="hold">
                                          <p:stCondLst>
                                            <p:cond delay="2400"/>
                                          </p:stCondLst>
                                        </p:cTn>
                                        <p:tgtEl>
                                          <p:spTgt spid="31"/>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22" presetClass="exit" presetSubtype="4" fill="hold" grpId="1" nodeType="clickEffect">
                                  <p:stCondLst>
                                    <p:cond delay="0"/>
                                  </p:stCondLst>
                                  <p:childTnLst>
                                    <p:animEffect transition="out" filter="wipe(down)">
                                      <p:cBhvr>
                                        <p:cTn id="84" dur="500"/>
                                        <p:tgtEl>
                                          <p:spTgt spid="60"/>
                                        </p:tgtEl>
                                      </p:cBhvr>
                                    </p:animEffect>
                                    <p:set>
                                      <p:cBhvr>
                                        <p:cTn id="85" dur="1" fill="hold">
                                          <p:stCondLst>
                                            <p:cond delay="499"/>
                                          </p:stCondLst>
                                        </p:cTn>
                                        <p:tgtEl>
                                          <p:spTgt spid="60"/>
                                        </p:tgtEl>
                                        <p:attrNameLst>
                                          <p:attrName>style.visibility</p:attrName>
                                        </p:attrNameLst>
                                      </p:cBhvr>
                                      <p:to>
                                        <p:strVal val="hidden"/>
                                      </p:to>
                                    </p:set>
                                  </p:childTnLst>
                                </p:cTn>
                              </p:par>
                            </p:childTnLst>
                          </p:cTn>
                        </p:par>
                        <p:par>
                          <p:cTn id="86" fill="hold">
                            <p:stCondLst>
                              <p:cond delay="500"/>
                            </p:stCondLst>
                            <p:childTnLst>
                              <p:par>
                                <p:cTn id="87" presetID="26" presetClass="entr" presetSubtype="0" fill="hold" grpId="0" nodeType="afterEffect">
                                  <p:stCondLst>
                                    <p:cond delay="0"/>
                                  </p:stCondLst>
                                  <p:childTnLst>
                                    <p:set>
                                      <p:cBhvr>
                                        <p:cTn id="88" dur="1" fill="hold">
                                          <p:stCondLst>
                                            <p:cond delay="0"/>
                                          </p:stCondLst>
                                        </p:cTn>
                                        <p:tgtEl>
                                          <p:spTgt spid="39"/>
                                        </p:tgtEl>
                                        <p:attrNameLst>
                                          <p:attrName>style.visibility</p:attrName>
                                        </p:attrNameLst>
                                      </p:cBhvr>
                                      <p:to>
                                        <p:strVal val="visible"/>
                                      </p:to>
                                    </p:set>
                                    <p:animEffect transition="in" filter="wipe(down)">
                                      <p:cBhvr>
                                        <p:cTn id="89" dur="580">
                                          <p:stCondLst>
                                            <p:cond delay="0"/>
                                          </p:stCondLst>
                                        </p:cTn>
                                        <p:tgtEl>
                                          <p:spTgt spid="39"/>
                                        </p:tgtEl>
                                      </p:cBhvr>
                                    </p:animEffect>
                                    <p:anim calcmode="lin" valueType="num">
                                      <p:cBhvr>
                                        <p:cTn id="90"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95" dur="26">
                                          <p:stCondLst>
                                            <p:cond delay="650"/>
                                          </p:stCondLst>
                                        </p:cTn>
                                        <p:tgtEl>
                                          <p:spTgt spid="39"/>
                                        </p:tgtEl>
                                      </p:cBhvr>
                                      <p:to x="100000" y="60000"/>
                                    </p:animScale>
                                    <p:animScale>
                                      <p:cBhvr>
                                        <p:cTn id="96" dur="166" decel="50000">
                                          <p:stCondLst>
                                            <p:cond delay="676"/>
                                          </p:stCondLst>
                                        </p:cTn>
                                        <p:tgtEl>
                                          <p:spTgt spid="39"/>
                                        </p:tgtEl>
                                      </p:cBhvr>
                                      <p:to x="100000" y="100000"/>
                                    </p:animScale>
                                    <p:animScale>
                                      <p:cBhvr>
                                        <p:cTn id="97" dur="26">
                                          <p:stCondLst>
                                            <p:cond delay="1312"/>
                                          </p:stCondLst>
                                        </p:cTn>
                                        <p:tgtEl>
                                          <p:spTgt spid="39"/>
                                        </p:tgtEl>
                                      </p:cBhvr>
                                      <p:to x="100000" y="80000"/>
                                    </p:animScale>
                                    <p:animScale>
                                      <p:cBhvr>
                                        <p:cTn id="98" dur="166" decel="50000">
                                          <p:stCondLst>
                                            <p:cond delay="1338"/>
                                          </p:stCondLst>
                                        </p:cTn>
                                        <p:tgtEl>
                                          <p:spTgt spid="39"/>
                                        </p:tgtEl>
                                      </p:cBhvr>
                                      <p:to x="100000" y="100000"/>
                                    </p:animScale>
                                    <p:animScale>
                                      <p:cBhvr>
                                        <p:cTn id="99" dur="26">
                                          <p:stCondLst>
                                            <p:cond delay="1642"/>
                                          </p:stCondLst>
                                        </p:cTn>
                                        <p:tgtEl>
                                          <p:spTgt spid="39"/>
                                        </p:tgtEl>
                                      </p:cBhvr>
                                      <p:to x="100000" y="90000"/>
                                    </p:animScale>
                                    <p:animScale>
                                      <p:cBhvr>
                                        <p:cTn id="100" dur="166" decel="50000">
                                          <p:stCondLst>
                                            <p:cond delay="1668"/>
                                          </p:stCondLst>
                                        </p:cTn>
                                        <p:tgtEl>
                                          <p:spTgt spid="39"/>
                                        </p:tgtEl>
                                      </p:cBhvr>
                                      <p:to x="100000" y="100000"/>
                                    </p:animScale>
                                    <p:animScale>
                                      <p:cBhvr>
                                        <p:cTn id="101" dur="26">
                                          <p:stCondLst>
                                            <p:cond delay="1808"/>
                                          </p:stCondLst>
                                        </p:cTn>
                                        <p:tgtEl>
                                          <p:spTgt spid="39"/>
                                        </p:tgtEl>
                                      </p:cBhvr>
                                      <p:to x="100000" y="95000"/>
                                    </p:animScale>
                                    <p:animScale>
                                      <p:cBhvr>
                                        <p:cTn id="102" dur="166" decel="50000">
                                          <p:stCondLst>
                                            <p:cond delay="1834"/>
                                          </p:stCondLst>
                                        </p:cTn>
                                        <p:tgtEl>
                                          <p:spTgt spid="39"/>
                                        </p:tgtEl>
                                      </p:cBhvr>
                                      <p:to x="100000" y="100000"/>
                                    </p:animScale>
                                  </p:childTnLst>
                                </p:cTn>
                              </p:par>
                              <p:par>
                                <p:cTn id="103" presetID="1" presetClass="entr" presetSubtype="0" fill="hold" nodeType="withEffect">
                                  <p:stCondLst>
                                    <p:cond delay="0"/>
                                  </p:stCondLst>
                                  <p:childTnLst>
                                    <p:set>
                                      <p:cBhvr>
                                        <p:cTn id="104" dur="1" fill="hold">
                                          <p:stCondLst>
                                            <p:cond delay="0"/>
                                          </p:stCondLst>
                                        </p:cTn>
                                        <p:tgtEl>
                                          <p:spTgt spid="67"/>
                                        </p:tgtEl>
                                        <p:attrNameLst>
                                          <p:attrName>style.visibility</p:attrName>
                                        </p:attrNameLst>
                                      </p:cBhvr>
                                      <p:to>
                                        <p:strVal val="visible"/>
                                      </p:to>
                                    </p:set>
                                  </p:childTnLst>
                                </p:cTn>
                              </p:par>
                            </p:childTnLst>
                          </p:cTn>
                        </p:par>
                        <p:par>
                          <p:cTn id="105" fill="hold">
                            <p:stCondLst>
                              <p:cond delay="2500"/>
                            </p:stCondLst>
                            <p:childTnLst>
                              <p:par>
                                <p:cTn id="106" presetID="1" presetClass="entr" presetSubtype="0" fill="hold" grpId="0" nodeType="afterEffect">
                                  <p:stCondLst>
                                    <p:cond delay="0"/>
                                  </p:stCondLst>
                                  <p:childTnLst>
                                    <p:set>
                                      <p:cBhvr>
                                        <p:cTn id="107" dur="1" fill="hold">
                                          <p:stCondLst>
                                            <p:cond delay="0"/>
                                          </p:stCondLst>
                                        </p:cTn>
                                        <p:tgtEl>
                                          <p:spTgt spid="97"/>
                                        </p:tgtEl>
                                        <p:attrNameLst>
                                          <p:attrName>style.visibility</p:attrName>
                                        </p:attrNameLst>
                                      </p:cBhvr>
                                      <p:to>
                                        <p:strVal val="visible"/>
                                      </p:to>
                                    </p:set>
                                  </p:childTnLst>
                                </p:cTn>
                              </p:par>
                            </p:childTnLst>
                          </p:cTn>
                        </p:par>
                        <p:par>
                          <p:cTn id="108" fill="hold">
                            <p:stCondLst>
                              <p:cond delay="2500"/>
                            </p:stCondLst>
                            <p:childTnLst>
                              <p:par>
                                <p:cTn id="109" presetID="1" presetClass="entr" presetSubtype="0" fill="hold" grpId="0" nodeType="afterEffect">
                                  <p:stCondLst>
                                    <p:cond delay="0"/>
                                  </p:stCondLst>
                                  <p:childTnLst>
                                    <p:set>
                                      <p:cBhvr>
                                        <p:cTn id="110" dur="1" fill="hold">
                                          <p:stCondLst>
                                            <p:cond delay="0"/>
                                          </p:stCondLst>
                                        </p:cTn>
                                        <p:tgtEl>
                                          <p:spTgt spid="66"/>
                                        </p:tgtEl>
                                        <p:attrNameLst>
                                          <p:attrName>style.visibility</p:attrName>
                                        </p:attrNameLst>
                                      </p:cBhvr>
                                      <p:to>
                                        <p:strVal val="visible"/>
                                      </p:to>
                                    </p:set>
                                  </p:childTnLst>
                                </p:cTn>
                              </p:par>
                            </p:childTnLst>
                          </p:cTn>
                        </p:par>
                        <p:par>
                          <p:cTn id="111" fill="hold">
                            <p:stCondLst>
                              <p:cond delay="2500"/>
                            </p:stCondLst>
                            <p:childTnLst>
                              <p:par>
                                <p:cTn id="112" presetID="32" presetClass="emph" presetSubtype="0" fill="hold" grpId="1" nodeType="afterEffect">
                                  <p:stCondLst>
                                    <p:cond delay="0"/>
                                  </p:stCondLst>
                                  <p:childTnLst>
                                    <p:animRot by="120000">
                                      <p:cBhvr>
                                        <p:cTn id="113" dur="300" fill="hold">
                                          <p:stCondLst>
                                            <p:cond delay="0"/>
                                          </p:stCondLst>
                                        </p:cTn>
                                        <p:tgtEl>
                                          <p:spTgt spid="39"/>
                                        </p:tgtEl>
                                        <p:attrNameLst>
                                          <p:attrName>r</p:attrName>
                                        </p:attrNameLst>
                                      </p:cBhvr>
                                    </p:animRot>
                                    <p:animRot by="-240000">
                                      <p:cBhvr>
                                        <p:cTn id="114" dur="600" fill="hold">
                                          <p:stCondLst>
                                            <p:cond delay="600"/>
                                          </p:stCondLst>
                                        </p:cTn>
                                        <p:tgtEl>
                                          <p:spTgt spid="39"/>
                                        </p:tgtEl>
                                        <p:attrNameLst>
                                          <p:attrName>r</p:attrName>
                                        </p:attrNameLst>
                                      </p:cBhvr>
                                    </p:animRot>
                                    <p:animRot by="240000">
                                      <p:cBhvr>
                                        <p:cTn id="115" dur="600" fill="hold">
                                          <p:stCondLst>
                                            <p:cond delay="1200"/>
                                          </p:stCondLst>
                                        </p:cTn>
                                        <p:tgtEl>
                                          <p:spTgt spid="39"/>
                                        </p:tgtEl>
                                        <p:attrNameLst>
                                          <p:attrName>r</p:attrName>
                                        </p:attrNameLst>
                                      </p:cBhvr>
                                    </p:animRot>
                                    <p:animRot by="-240000">
                                      <p:cBhvr>
                                        <p:cTn id="116" dur="600" fill="hold">
                                          <p:stCondLst>
                                            <p:cond delay="1800"/>
                                          </p:stCondLst>
                                        </p:cTn>
                                        <p:tgtEl>
                                          <p:spTgt spid="39"/>
                                        </p:tgtEl>
                                        <p:attrNameLst>
                                          <p:attrName>r</p:attrName>
                                        </p:attrNameLst>
                                      </p:cBhvr>
                                    </p:animRot>
                                    <p:animRot by="120000">
                                      <p:cBhvr>
                                        <p:cTn id="117" dur="600" fill="hold">
                                          <p:stCondLst>
                                            <p:cond delay="2400"/>
                                          </p:stCondLst>
                                        </p:cTn>
                                        <p:tgtEl>
                                          <p:spTgt spid="39"/>
                                        </p:tgtEl>
                                        <p:attrNameLst>
                                          <p:attrName>r</p:attrName>
                                        </p:attrNameLst>
                                      </p:cBhvr>
                                    </p:animRot>
                                  </p:childTnLst>
                                </p:cTn>
                              </p:par>
                            </p:childTnLst>
                          </p:cTn>
                        </p:par>
                      </p:childTnLst>
                    </p:cTn>
                  </p:par>
                  <p:par>
                    <p:cTn id="118" fill="hold">
                      <p:stCondLst>
                        <p:cond delay="indefinite"/>
                      </p:stCondLst>
                      <p:childTnLst>
                        <p:par>
                          <p:cTn id="119" fill="hold">
                            <p:stCondLst>
                              <p:cond delay="0"/>
                            </p:stCondLst>
                            <p:childTnLst>
                              <p:par>
                                <p:cTn id="120" presetID="22" presetClass="exit" presetSubtype="4" fill="hold" grpId="1" nodeType="clickEffect">
                                  <p:stCondLst>
                                    <p:cond delay="0"/>
                                  </p:stCondLst>
                                  <p:childTnLst>
                                    <p:animEffect transition="out" filter="wipe(down)">
                                      <p:cBhvr>
                                        <p:cTn id="121" dur="500"/>
                                        <p:tgtEl>
                                          <p:spTgt spid="66"/>
                                        </p:tgtEl>
                                      </p:cBhvr>
                                    </p:animEffect>
                                    <p:set>
                                      <p:cBhvr>
                                        <p:cTn id="122" dur="1" fill="hold">
                                          <p:stCondLst>
                                            <p:cond delay="499"/>
                                          </p:stCondLst>
                                        </p:cTn>
                                        <p:tgtEl>
                                          <p:spTgt spid="66"/>
                                        </p:tgtEl>
                                        <p:attrNameLst>
                                          <p:attrName>style.visibility</p:attrName>
                                        </p:attrNameLst>
                                      </p:cBhvr>
                                      <p:to>
                                        <p:strVal val="hidden"/>
                                      </p:to>
                                    </p:set>
                                  </p:childTnLst>
                                </p:cTn>
                              </p:par>
                            </p:childTnLst>
                          </p:cTn>
                        </p:par>
                        <p:par>
                          <p:cTn id="123" fill="hold">
                            <p:stCondLst>
                              <p:cond delay="500"/>
                            </p:stCondLst>
                            <p:childTnLst>
                              <p:par>
                                <p:cTn id="124" presetID="31" presetClass="entr" presetSubtype="0" fill="hold" grpId="0" nodeType="afterEffect">
                                  <p:stCondLst>
                                    <p:cond delay="0"/>
                                  </p:stCondLst>
                                  <p:childTnLst>
                                    <p:set>
                                      <p:cBhvr>
                                        <p:cTn id="125" dur="1" fill="hold">
                                          <p:stCondLst>
                                            <p:cond delay="0"/>
                                          </p:stCondLst>
                                        </p:cTn>
                                        <p:tgtEl>
                                          <p:spTgt spid="32"/>
                                        </p:tgtEl>
                                        <p:attrNameLst>
                                          <p:attrName>style.visibility</p:attrName>
                                        </p:attrNameLst>
                                      </p:cBhvr>
                                      <p:to>
                                        <p:strVal val="visible"/>
                                      </p:to>
                                    </p:set>
                                    <p:anim calcmode="lin" valueType="num">
                                      <p:cBhvr>
                                        <p:cTn id="126" dur="1000" fill="hold"/>
                                        <p:tgtEl>
                                          <p:spTgt spid="32"/>
                                        </p:tgtEl>
                                        <p:attrNameLst>
                                          <p:attrName>ppt_w</p:attrName>
                                        </p:attrNameLst>
                                      </p:cBhvr>
                                      <p:tavLst>
                                        <p:tav tm="0">
                                          <p:val>
                                            <p:fltVal val="0"/>
                                          </p:val>
                                        </p:tav>
                                        <p:tav tm="100000">
                                          <p:val>
                                            <p:strVal val="#ppt_w"/>
                                          </p:val>
                                        </p:tav>
                                      </p:tavLst>
                                    </p:anim>
                                    <p:anim calcmode="lin" valueType="num">
                                      <p:cBhvr>
                                        <p:cTn id="127" dur="1000" fill="hold"/>
                                        <p:tgtEl>
                                          <p:spTgt spid="32"/>
                                        </p:tgtEl>
                                        <p:attrNameLst>
                                          <p:attrName>ppt_h</p:attrName>
                                        </p:attrNameLst>
                                      </p:cBhvr>
                                      <p:tavLst>
                                        <p:tav tm="0">
                                          <p:val>
                                            <p:fltVal val="0"/>
                                          </p:val>
                                        </p:tav>
                                        <p:tav tm="100000">
                                          <p:val>
                                            <p:strVal val="#ppt_h"/>
                                          </p:val>
                                        </p:tav>
                                      </p:tavLst>
                                    </p:anim>
                                    <p:anim calcmode="lin" valueType="num">
                                      <p:cBhvr>
                                        <p:cTn id="128" dur="1000" fill="hold"/>
                                        <p:tgtEl>
                                          <p:spTgt spid="32"/>
                                        </p:tgtEl>
                                        <p:attrNameLst>
                                          <p:attrName>style.rotation</p:attrName>
                                        </p:attrNameLst>
                                      </p:cBhvr>
                                      <p:tavLst>
                                        <p:tav tm="0">
                                          <p:val>
                                            <p:fltVal val="90"/>
                                          </p:val>
                                        </p:tav>
                                        <p:tav tm="100000">
                                          <p:val>
                                            <p:fltVal val="0"/>
                                          </p:val>
                                        </p:tav>
                                      </p:tavLst>
                                    </p:anim>
                                    <p:animEffect transition="in" filter="fade">
                                      <p:cBhvr>
                                        <p:cTn id="129" dur="1000"/>
                                        <p:tgtEl>
                                          <p:spTgt spid="32"/>
                                        </p:tgtEl>
                                      </p:cBhvr>
                                    </p:animEffect>
                                  </p:childTnLst>
                                </p:cTn>
                              </p:par>
                            </p:childTnLst>
                          </p:cTn>
                        </p:par>
                        <p:par>
                          <p:cTn id="130" fill="hold">
                            <p:stCondLst>
                              <p:cond delay="1500"/>
                            </p:stCondLst>
                            <p:childTnLst>
                              <p:par>
                                <p:cTn id="131" presetID="1" presetClass="entr" presetSubtype="0" fill="hold" grpId="0" nodeType="afterEffect">
                                  <p:stCondLst>
                                    <p:cond delay="0"/>
                                  </p:stCondLst>
                                  <p:childTnLst>
                                    <p:set>
                                      <p:cBhvr>
                                        <p:cTn id="132" dur="1" fill="hold">
                                          <p:stCondLst>
                                            <p:cond delay="0"/>
                                          </p:stCondLst>
                                        </p:cTn>
                                        <p:tgtEl>
                                          <p:spTgt spid="8"/>
                                        </p:tgtEl>
                                        <p:attrNameLst>
                                          <p:attrName>style.visibility</p:attrName>
                                        </p:attrNameLst>
                                      </p:cBhvr>
                                      <p:to>
                                        <p:strVal val="visible"/>
                                      </p:to>
                                    </p:set>
                                  </p:childTnLst>
                                </p:cTn>
                              </p:par>
                              <p:par>
                                <p:cTn id="133" presetID="1" presetClass="exit" presetSubtype="0" fill="hold" grpId="1" nodeType="withEffect">
                                  <p:stCondLst>
                                    <p:cond delay="0"/>
                                  </p:stCondLst>
                                  <p:childTnLst>
                                    <p:set>
                                      <p:cBhvr>
                                        <p:cTn id="134" dur="1" fill="hold">
                                          <p:stCondLst>
                                            <p:cond delay="0"/>
                                          </p:stCondLst>
                                        </p:cTn>
                                        <p:tgtEl>
                                          <p:spTgt spid="63"/>
                                        </p:tgtEl>
                                        <p:attrNameLst>
                                          <p:attrName>style.visibility</p:attrName>
                                        </p:attrNameLst>
                                      </p:cBhvr>
                                      <p:to>
                                        <p:strVal val="hidden"/>
                                      </p:to>
                                    </p:set>
                                  </p:childTnLst>
                                </p:cTn>
                              </p:par>
                            </p:childTnLst>
                          </p:cTn>
                        </p:par>
                        <p:par>
                          <p:cTn id="135" fill="hold">
                            <p:stCondLst>
                              <p:cond delay="1500"/>
                            </p:stCondLst>
                            <p:childTnLst>
                              <p:par>
                                <p:cTn id="136" presetID="1" presetClass="entr" presetSubtype="0" fill="hold" nodeType="afterEffect">
                                  <p:stCondLst>
                                    <p:cond delay="0"/>
                                  </p:stCondLst>
                                  <p:childTnLst>
                                    <p:set>
                                      <p:cBhvr>
                                        <p:cTn id="137" dur="1" fill="hold">
                                          <p:stCondLst>
                                            <p:cond delay="0"/>
                                          </p:stCondLst>
                                        </p:cTn>
                                        <p:tgtEl>
                                          <p:spTgt spid="74"/>
                                        </p:tgtEl>
                                        <p:attrNameLst>
                                          <p:attrName>style.visibility</p:attrName>
                                        </p:attrNameLst>
                                      </p:cBhvr>
                                      <p:to>
                                        <p:strVal val="visible"/>
                                      </p:to>
                                    </p:set>
                                  </p:childTnLst>
                                </p:cTn>
                              </p:par>
                            </p:childTnLst>
                          </p:cTn>
                        </p:par>
                        <p:par>
                          <p:cTn id="138" fill="hold">
                            <p:stCondLst>
                              <p:cond delay="1500"/>
                            </p:stCondLst>
                            <p:childTnLst>
                              <p:par>
                                <p:cTn id="139" presetID="1" presetClass="entr" presetSubtype="0" fill="hold" nodeType="afterEffect">
                                  <p:stCondLst>
                                    <p:cond delay="0"/>
                                  </p:stCondLst>
                                  <p:childTnLst>
                                    <p:set>
                                      <p:cBhvr>
                                        <p:cTn id="140" dur="1" fill="hold">
                                          <p:stCondLst>
                                            <p:cond delay="0"/>
                                          </p:stCondLst>
                                        </p:cTn>
                                        <p:tgtEl>
                                          <p:spTgt spid="59"/>
                                        </p:tgtEl>
                                        <p:attrNameLst>
                                          <p:attrName>style.visibility</p:attrName>
                                        </p:attrNameLst>
                                      </p:cBhvr>
                                      <p:to>
                                        <p:strVal val="visible"/>
                                      </p:to>
                                    </p:set>
                                  </p:childTnLst>
                                </p:cTn>
                              </p:par>
                            </p:childTnLst>
                          </p:cTn>
                        </p:par>
                        <p:par>
                          <p:cTn id="141" fill="hold">
                            <p:stCondLst>
                              <p:cond delay="1500"/>
                            </p:stCondLst>
                            <p:childTnLst>
                              <p:par>
                                <p:cTn id="142" presetID="1" presetClass="entr" presetSubtype="0" fill="hold" nodeType="afterEffect">
                                  <p:stCondLst>
                                    <p:cond delay="0"/>
                                  </p:stCondLst>
                                  <p:childTnLst>
                                    <p:set>
                                      <p:cBhvr>
                                        <p:cTn id="143" dur="1" fill="hold">
                                          <p:stCondLst>
                                            <p:cond delay="0"/>
                                          </p:stCondLst>
                                        </p:cTn>
                                        <p:tgtEl>
                                          <p:spTgt spid="64"/>
                                        </p:tgtEl>
                                        <p:attrNameLst>
                                          <p:attrName>style.visibility</p:attrName>
                                        </p:attrNameLst>
                                      </p:cBhvr>
                                      <p:to>
                                        <p:strVal val="visible"/>
                                      </p:to>
                                    </p:set>
                                  </p:childTnLst>
                                </p:cTn>
                              </p:par>
                            </p:childTnLst>
                          </p:cTn>
                        </p:par>
                        <p:par>
                          <p:cTn id="144" fill="hold">
                            <p:stCondLst>
                              <p:cond delay="1500"/>
                            </p:stCondLst>
                            <p:childTnLst>
                              <p:par>
                                <p:cTn id="145" presetID="1" presetClass="entr" presetSubtype="0" fill="hold" grpId="0" nodeType="afterEffect">
                                  <p:stCondLst>
                                    <p:cond delay="0"/>
                                  </p:stCondLst>
                                  <p:childTnLst>
                                    <p:set>
                                      <p:cBhvr>
                                        <p:cTn id="146" dur="1" fill="hold">
                                          <p:stCondLst>
                                            <p:cond delay="0"/>
                                          </p:stCondLst>
                                        </p:cTn>
                                        <p:tgtEl>
                                          <p:spTgt spid="69"/>
                                        </p:tgtEl>
                                        <p:attrNameLst>
                                          <p:attrName>style.visibility</p:attrName>
                                        </p:attrNameLst>
                                      </p:cBhvr>
                                      <p:to>
                                        <p:strVal val="visible"/>
                                      </p:to>
                                    </p:set>
                                  </p:childTnLst>
                                </p:cTn>
                              </p:par>
                            </p:childTnLst>
                          </p:cTn>
                        </p:par>
                        <p:par>
                          <p:cTn id="147" fill="hold">
                            <p:stCondLst>
                              <p:cond delay="1500"/>
                            </p:stCondLst>
                            <p:childTnLst>
                              <p:par>
                                <p:cTn id="148" presetID="32" presetClass="emph" presetSubtype="0" fill="hold" grpId="1" nodeType="afterEffect">
                                  <p:stCondLst>
                                    <p:cond delay="0"/>
                                  </p:stCondLst>
                                  <p:childTnLst>
                                    <p:animRot by="120000">
                                      <p:cBhvr>
                                        <p:cTn id="149" dur="300" fill="hold">
                                          <p:stCondLst>
                                            <p:cond delay="0"/>
                                          </p:stCondLst>
                                        </p:cTn>
                                        <p:tgtEl>
                                          <p:spTgt spid="32"/>
                                        </p:tgtEl>
                                        <p:attrNameLst>
                                          <p:attrName>r</p:attrName>
                                        </p:attrNameLst>
                                      </p:cBhvr>
                                    </p:animRot>
                                    <p:animRot by="-240000">
                                      <p:cBhvr>
                                        <p:cTn id="150" dur="600" fill="hold">
                                          <p:stCondLst>
                                            <p:cond delay="600"/>
                                          </p:stCondLst>
                                        </p:cTn>
                                        <p:tgtEl>
                                          <p:spTgt spid="32"/>
                                        </p:tgtEl>
                                        <p:attrNameLst>
                                          <p:attrName>r</p:attrName>
                                        </p:attrNameLst>
                                      </p:cBhvr>
                                    </p:animRot>
                                    <p:animRot by="240000">
                                      <p:cBhvr>
                                        <p:cTn id="151" dur="600" fill="hold">
                                          <p:stCondLst>
                                            <p:cond delay="1200"/>
                                          </p:stCondLst>
                                        </p:cTn>
                                        <p:tgtEl>
                                          <p:spTgt spid="32"/>
                                        </p:tgtEl>
                                        <p:attrNameLst>
                                          <p:attrName>r</p:attrName>
                                        </p:attrNameLst>
                                      </p:cBhvr>
                                    </p:animRot>
                                    <p:animRot by="-240000">
                                      <p:cBhvr>
                                        <p:cTn id="152" dur="600" fill="hold">
                                          <p:stCondLst>
                                            <p:cond delay="1800"/>
                                          </p:stCondLst>
                                        </p:cTn>
                                        <p:tgtEl>
                                          <p:spTgt spid="32"/>
                                        </p:tgtEl>
                                        <p:attrNameLst>
                                          <p:attrName>r</p:attrName>
                                        </p:attrNameLst>
                                      </p:cBhvr>
                                    </p:animRot>
                                    <p:animRot by="120000">
                                      <p:cBhvr>
                                        <p:cTn id="153" dur="600" fill="hold">
                                          <p:stCondLst>
                                            <p:cond delay="2400"/>
                                          </p:stCondLst>
                                        </p:cTn>
                                        <p:tgtEl>
                                          <p:spTgt spid="32"/>
                                        </p:tgtEl>
                                        <p:attrNameLst>
                                          <p:attrName>r</p:attrName>
                                        </p:attrNameLst>
                                      </p:cBhvr>
                                    </p:animRot>
                                  </p:childTnLst>
                                </p:cTn>
                              </p:par>
                            </p:childTnLst>
                          </p:cTn>
                        </p:par>
                      </p:childTnLst>
                    </p:cTn>
                  </p:par>
                  <p:par>
                    <p:cTn id="154" fill="hold">
                      <p:stCondLst>
                        <p:cond delay="indefinite"/>
                      </p:stCondLst>
                      <p:childTnLst>
                        <p:par>
                          <p:cTn id="155" fill="hold">
                            <p:stCondLst>
                              <p:cond delay="0"/>
                            </p:stCondLst>
                            <p:childTnLst>
                              <p:par>
                                <p:cTn id="156" presetID="22" presetClass="exit" presetSubtype="4" fill="hold" grpId="1" nodeType="clickEffect">
                                  <p:stCondLst>
                                    <p:cond delay="0"/>
                                  </p:stCondLst>
                                  <p:childTnLst>
                                    <p:animEffect transition="out" filter="wipe(down)">
                                      <p:cBhvr>
                                        <p:cTn id="157" dur="500"/>
                                        <p:tgtEl>
                                          <p:spTgt spid="69"/>
                                        </p:tgtEl>
                                      </p:cBhvr>
                                    </p:animEffect>
                                    <p:set>
                                      <p:cBhvr>
                                        <p:cTn id="158" dur="1" fill="hold">
                                          <p:stCondLst>
                                            <p:cond delay="499"/>
                                          </p:stCondLst>
                                        </p:cTn>
                                        <p:tgtEl>
                                          <p:spTgt spid="69"/>
                                        </p:tgtEl>
                                        <p:attrNameLst>
                                          <p:attrName>style.visibility</p:attrName>
                                        </p:attrNameLst>
                                      </p:cBhvr>
                                      <p:to>
                                        <p:strVal val="hidden"/>
                                      </p:to>
                                    </p:set>
                                  </p:childTnLst>
                                </p:cTn>
                              </p:par>
                            </p:childTnLst>
                          </p:cTn>
                        </p:par>
                        <p:par>
                          <p:cTn id="159" fill="hold">
                            <p:stCondLst>
                              <p:cond delay="500"/>
                            </p:stCondLst>
                            <p:childTnLst>
                              <p:par>
                                <p:cTn id="160" presetID="31" presetClass="entr" presetSubtype="0" fill="hold" grpId="0" nodeType="afterEffect">
                                  <p:stCondLst>
                                    <p:cond delay="0"/>
                                  </p:stCondLst>
                                  <p:childTnLst>
                                    <p:set>
                                      <p:cBhvr>
                                        <p:cTn id="161" dur="1" fill="hold">
                                          <p:stCondLst>
                                            <p:cond delay="0"/>
                                          </p:stCondLst>
                                        </p:cTn>
                                        <p:tgtEl>
                                          <p:spTgt spid="11"/>
                                        </p:tgtEl>
                                        <p:attrNameLst>
                                          <p:attrName>style.visibility</p:attrName>
                                        </p:attrNameLst>
                                      </p:cBhvr>
                                      <p:to>
                                        <p:strVal val="visible"/>
                                      </p:to>
                                    </p:set>
                                    <p:anim calcmode="lin" valueType="num">
                                      <p:cBhvr>
                                        <p:cTn id="162" dur="1000" fill="hold"/>
                                        <p:tgtEl>
                                          <p:spTgt spid="11"/>
                                        </p:tgtEl>
                                        <p:attrNameLst>
                                          <p:attrName>ppt_w</p:attrName>
                                        </p:attrNameLst>
                                      </p:cBhvr>
                                      <p:tavLst>
                                        <p:tav tm="0">
                                          <p:val>
                                            <p:fltVal val="0"/>
                                          </p:val>
                                        </p:tav>
                                        <p:tav tm="100000">
                                          <p:val>
                                            <p:strVal val="#ppt_w"/>
                                          </p:val>
                                        </p:tav>
                                      </p:tavLst>
                                    </p:anim>
                                    <p:anim calcmode="lin" valueType="num">
                                      <p:cBhvr>
                                        <p:cTn id="163" dur="1000" fill="hold"/>
                                        <p:tgtEl>
                                          <p:spTgt spid="11"/>
                                        </p:tgtEl>
                                        <p:attrNameLst>
                                          <p:attrName>ppt_h</p:attrName>
                                        </p:attrNameLst>
                                      </p:cBhvr>
                                      <p:tavLst>
                                        <p:tav tm="0">
                                          <p:val>
                                            <p:fltVal val="0"/>
                                          </p:val>
                                        </p:tav>
                                        <p:tav tm="100000">
                                          <p:val>
                                            <p:strVal val="#ppt_h"/>
                                          </p:val>
                                        </p:tav>
                                      </p:tavLst>
                                    </p:anim>
                                    <p:anim calcmode="lin" valueType="num">
                                      <p:cBhvr>
                                        <p:cTn id="164" dur="1000" fill="hold"/>
                                        <p:tgtEl>
                                          <p:spTgt spid="11"/>
                                        </p:tgtEl>
                                        <p:attrNameLst>
                                          <p:attrName>style.rotation</p:attrName>
                                        </p:attrNameLst>
                                      </p:cBhvr>
                                      <p:tavLst>
                                        <p:tav tm="0">
                                          <p:val>
                                            <p:fltVal val="90"/>
                                          </p:val>
                                        </p:tav>
                                        <p:tav tm="100000">
                                          <p:val>
                                            <p:fltVal val="0"/>
                                          </p:val>
                                        </p:tav>
                                      </p:tavLst>
                                    </p:anim>
                                    <p:animEffect transition="in" filter="fade">
                                      <p:cBhvr>
                                        <p:cTn id="165" dur="1000"/>
                                        <p:tgtEl>
                                          <p:spTgt spid="11"/>
                                        </p:tgtEl>
                                      </p:cBhvr>
                                    </p:animEffect>
                                  </p:childTnLst>
                                </p:cTn>
                              </p:par>
                            </p:childTnLst>
                          </p:cTn>
                        </p:par>
                        <p:par>
                          <p:cTn id="166" fill="hold">
                            <p:stCondLst>
                              <p:cond delay="1500"/>
                            </p:stCondLst>
                            <p:childTnLst>
                              <p:par>
                                <p:cTn id="167" presetID="1" presetClass="entr" presetSubtype="0" fill="hold" grpId="0" nodeType="afterEffect">
                                  <p:stCondLst>
                                    <p:cond delay="0"/>
                                  </p:stCondLst>
                                  <p:childTnLst>
                                    <p:set>
                                      <p:cBhvr>
                                        <p:cTn id="168" dur="1" fill="hold">
                                          <p:stCondLst>
                                            <p:cond delay="0"/>
                                          </p:stCondLst>
                                        </p:cTn>
                                        <p:tgtEl>
                                          <p:spTgt spid="48"/>
                                        </p:tgtEl>
                                        <p:attrNameLst>
                                          <p:attrName>style.visibility</p:attrName>
                                        </p:attrNameLst>
                                      </p:cBhvr>
                                      <p:to>
                                        <p:strVal val="visible"/>
                                      </p:to>
                                    </p:set>
                                  </p:childTnLst>
                                </p:cTn>
                              </p:par>
                            </p:childTnLst>
                          </p:cTn>
                        </p:par>
                        <p:par>
                          <p:cTn id="169" fill="hold">
                            <p:stCondLst>
                              <p:cond delay="1500"/>
                            </p:stCondLst>
                            <p:childTnLst>
                              <p:par>
                                <p:cTn id="170" presetID="1" presetClass="entr" presetSubtype="0" fill="hold" nodeType="afterEffect">
                                  <p:stCondLst>
                                    <p:cond delay="0"/>
                                  </p:stCondLst>
                                  <p:childTnLst>
                                    <p:set>
                                      <p:cBhvr>
                                        <p:cTn id="171" dur="1" fill="hold">
                                          <p:stCondLst>
                                            <p:cond delay="0"/>
                                          </p:stCondLst>
                                        </p:cTn>
                                        <p:tgtEl>
                                          <p:spTgt spid="52"/>
                                        </p:tgtEl>
                                        <p:attrNameLst>
                                          <p:attrName>style.visibility</p:attrName>
                                        </p:attrNameLst>
                                      </p:cBhvr>
                                      <p:to>
                                        <p:strVal val="visible"/>
                                      </p:to>
                                    </p:set>
                                  </p:childTnLst>
                                </p:cTn>
                              </p:par>
                            </p:childTnLst>
                          </p:cTn>
                        </p:par>
                        <p:par>
                          <p:cTn id="172" fill="hold">
                            <p:stCondLst>
                              <p:cond delay="1500"/>
                            </p:stCondLst>
                            <p:childTnLst>
                              <p:par>
                                <p:cTn id="173" presetID="1" presetClass="entr" presetSubtype="0" fill="hold" grpId="0" nodeType="afterEffect">
                                  <p:stCondLst>
                                    <p:cond delay="0"/>
                                  </p:stCondLst>
                                  <p:childTnLst>
                                    <p:set>
                                      <p:cBhvr>
                                        <p:cTn id="174" dur="1" fill="hold">
                                          <p:stCondLst>
                                            <p:cond delay="0"/>
                                          </p:stCondLst>
                                        </p:cTn>
                                        <p:tgtEl>
                                          <p:spTgt spid="96"/>
                                        </p:tgtEl>
                                        <p:attrNameLst>
                                          <p:attrName>style.visibility</p:attrName>
                                        </p:attrNameLst>
                                      </p:cBhvr>
                                      <p:to>
                                        <p:strVal val="visible"/>
                                      </p:to>
                                    </p:set>
                                  </p:childTnLst>
                                </p:cTn>
                              </p:par>
                            </p:childTnLst>
                          </p:cTn>
                        </p:par>
                        <p:par>
                          <p:cTn id="175" fill="hold">
                            <p:stCondLst>
                              <p:cond delay="1500"/>
                            </p:stCondLst>
                            <p:childTnLst>
                              <p:par>
                                <p:cTn id="176" presetID="1" presetClass="entr" presetSubtype="0" fill="hold" grpId="0" nodeType="afterEffect">
                                  <p:stCondLst>
                                    <p:cond delay="0"/>
                                  </p:stCondLst>
                                  <p:childTnLst>
                                    <p:set>
                                      <p:cBhvr>
                                        <p:cTn id="177" dur="1" fill="hold">
                                          <p:stCondLst>
                                            <p:cond delay="0"/>
                                          </p:stCondLst>
                                        </p:cTn>
                                        <p:tgtEl>
                                          <p:spTgt spid="90"/>
                                        </p:tgtEl>
                                        <p:attrNameLst>
                                          <p:attrName>style.visibility</p:attrName>
                                        </p:attrNameLst>
                                      </p:cBhvr>
                                      <p:to>
                                        <p:strVal val="visible"/>
                                      </p:to>
                                    </p:set>
                                  </p:childTnLst>
                                </p:cTn>
                              </p:par>
                            </p:childTnLst>
                          </p:cTn>
                        </p:par>
                        <p:par>
                          <p:cTn id="178" fill="hold">
                            <p:stCondLst>
                              <p:cond delay="1500"/>
                            </p:stCondLst>
                            <p:childTnLst>
                              <p:par>
                                <p:cTn id="179" presetID="1" presetClass="entr" presetSubtype="0" fill="hold" grpId="0" nodeType="afterEffect">
                                  <p:stCondLst>
                                    <p:cond delay="0"/>
                                  </p:stCondLst>
                                  <p:childTnLst>
                                    <p:set>
                                      <p:cBhvr>
                                        <p:cTn id="180" dur="1" fill="hold">
                                          <p:stCondLst>
                                            <p:cond delay="0"/>
                                          </p:stCondLst>
                                        </p:cTn>
                                        <p:tgtEl>
                                          <p:spTgt spid="102"/>
                                        </p:tgtEl>
                                        <p:attrNameLst>
                                          <p:attrName>style.visibility</p:attrName>
                                        </p:attrNameLst>
                                      </p:cBhvr>
                                      <p:to>
                                        <p:strVal val="visible"/>
                                      </p:to>
                                    </p:set>
                                  </p:childTnLst>
                                </p:cTn>
                              </p:par>
                            </p:childTnLst>
                          </p:cTn>
                        </p:par>
                        <p:par>
                          <p:cTn id="181" fill="hold">
                            <p:stCondLst>
                              <p:cond delay="1500"/>
                            </p:stCondLst>
                            <p:childTnLst>
                              <p:par>
                                <p:cTn id="182" presetID="1" presetClass="entr" presetSubtype="0" fill="hold" grpId="0" nodeType="afterEffect">
                                  <p:stCondLst>
                                    <p:cond delay="0"/>
                                  </p:stCondLst>
                                  <p:childTnLst>
                                    <p:set>
                                      <p:cBhvr>
                                        <p:cTn id="183" dur="1" fill="hold">
                                          <p:stCondLst>
                                            <p:cond delay="0"/>
                                          </p:stCondLst>
                                        </p:cTn>
                                        <p:tgtEl>
                                          <p:spTgt spid="7"/>
                                        </p:tgtEl>
                                        <p:attrNameLst>
                                          <p:attrName>style.visibility</p:attrName>
                                        </p:attrNameLst>
                                      </p:cBhvr>
                                      <p:to>
                                        <p:strVal val="visible"/>
                                      </p:to>
                                    </p:set>
                                  </p:childTnLst>
                                </p:cTn>
                              </p:par>
                            </p:childTnLst>
                          </p:cTn>
                        </p:par>
                        <p:par>
                          <p:cTn id="184" fill="hold">
                            <p:stCondLst>
                              <p:cond delay="1500"/>
                            </p:stCondLst>
                            <p:childTnLst>
                              <p:par>
                                <p:cTn id="185" presetID="1" presetClass="entr" presetSubtype="0" fill="hold" nodeType="afterEffect">
                                  <p:stCondLst>
                                    <p:cond delay="0"/>
                                  </p:stCondLst>
                                  <p:childTnLst>
                                    <p:set>
                                      <p:cBhvr>
                                        <p:cTn id="186" dur="1" fill="hold">
                                          <p:stCondLst>
                                            <p:cond delay="0"/>
                                          </p:stCondLst>
                                        </p:cTn>
                                        <p:tgtEl>
                                          <p:spTgt spid="68"/>
                                        </p:tgtEl>
                                        <p:attrNameLst>
                                          <p:attrName>style.visibility</p:attrName>
                                        </p:attrNameLst>
                                      </p:cBhvr>
                                      <p:to>
                                        <p:strVal val="visible"/>
                                      </p:to>
                                    </p:set>
                                  </p:childTnLst>
                                </p:cTn>
                              </p:par>
                            </p:childTnLst>
                          </p:cTn>
                        </p:par>
                        <p:par>
                          <p:cTn id="187" fill="hold">
                            <p:stCondLst>
                              <p:cond delay="1500"/>
                            </p:stCondLst>
                            <p:childTnLst>
                              <p:par>
                                <p:cTn id="188" presetID="1" presetClass="entr" presetSubtype="0" fill="hold" nodeType="afterEffect">
                                  <p:stCondLst>
                                    <p:cond delay="0"/>
                                  </p:stCondLst>
                                  <p:childTnLst>
                                    <p:set>
                                      <p:cBhvr>
                                        <p:cTn id="189" dur="1" fill="hold">
                                          <p:stCondLst>
                                            <p:cond delay="0"/>
                                          </p:stCondLst>
                                        </p:cTn>
                                        <p:tgtEl>
                                          <p:spTgt spid="106"/>
                                        </p:tgtEl>
                                        <p:attrNameLst>
                                          <p:attrName>style.visibility</p:attrName>
                                        </p:attrNameLst>
                                      </p:cBhvr>
                                      <p:to>
                                        <p:strVal val="visible"/>
                                      </p:to>
                                    </p:set>
                                  </p:childTnLst>
                                </p:cTn>
                              </p:par>
                            </p:childTnLst>
                          </p:cTn>
                        </p:par>
                        <p:par>
                          <p:cTn id="190" fill="hold">
                            <p:stCondLst>
                              <p:cond delay="1500"/>
                            </p:stCondLst>
                            <p:childTnLst>
                              <p:par>
                                <p:cTn id="191" presetID="32" presetClass="emph" presetSubtype="0" fill="hold" grpId="1" nodeType="afterEffect">
                                  <p:stCondLst>
                                    <p:cond delay="0"/>
                                  </p:stCondLst>
                                  <p:childTnLst>
                                    <p:animRot by="120000">
                                      <p:cBhvr>
                                        <p:cTn id="192" dur="300" fill="hold">
                                          <p:stCondLst>
                                            <p:cond delay="0"/>
                                          </p:stCondLst>
                                        </p:cTn>
                                        <p:tgtEl>
                                          <p:spTgt spid="11"/>
                                        </p:tgtEl>
                                        <p:attrNameLst>
                                          <p:attrName>r</p:attrName>
                                        </p:attrNameLst>
                                      </p:cBhvr>
                                    </p:animRot>
                                    <p:animRot by="-240000">
                                      <p:cBhvr>
                                        <p:cTn id="193" dur="600" fill="hold">
                                          <p:stCondLst>
                                            <p:cond delay="600"/>
                                          </p:stCondLst>
                                        </p:cTn>
                                        <p:tgtEl>
                                          <p:spTgt spid="11"/>
                                        </p:tgtEl>
                                        <p:attrNameLst>
                                          <p:attrName>r</p:attrName>
                                        </p:attrNameLst>
                                      </p:cBhvr>
                                    </p:animRot>
                                    <p:animRot by="240000">
                                      <p:cBhvr>
                                        <p:cTn id="194" dur="600" fill="hold">
                                          <p:stCondLst>
                                            <p:cond delay="1200"/>
                                          </p:stCondLst>
                                        </p:cTn>
                                        <p:tgtEl>
                                          <p:spTgt spid="11"/>
                                        </p:tgtEl>
                                        <p:attrNameLst>
                                          <p:attrName>r</p:attrName>
                                        </p:attrNameLst>
                                      </p:cBhvr>
                                    </p:animRot>
                                    <p:animRot by="-240000">
                                      <p:cBhvr>
                                        <p:cTn id="195" dur="600" fill="hold">
                                          <p:stCondLst>
                                            <p:cond delay="1800"/>
                                          </p:stCondLst>
                                        </p:cTn>
                                        <p:tgtEl>
                                          <p:spTgt spid="11"/>
                                        </p:tgtEl>
                                        <p:attrNameLst>
                                          <p:attrName>r</p:attrName>
                                        </p:attrNameLst>
                                      </p:cBhvr>
                                    </p:animRot>
                                    <p:animRot by="120000">
                                      <p:cBhvr>
                                        <p:cTn id="196" dur="600" fill="hold">
                                          <p:stCondLst>
                                            <p:cond delay="2400"/>
                                          </p:stCondLst>
                                        </p:cTn>
                                        <p:tgtEl>
                                          <p:spTgt spid="11"/>
                                        </p:tgtEl>
                                        <p:attrNameLst>
                                          <p:attrName>r</p:attrName>
                                        </p:attrNameLst>
                                      </p:cBhvr>
                                    </p:animRo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70"/>
                                        </p:tgtEl>
                                        <p:attrNameLst>
                                          <p:attrName>style.visibility</p:attrName>
                                        </p:attrNameLst>
                                      </p:cBhvr>
                                      <p:to>
                                        <p:strVal val="visible"/>
                                      </p:to>
                                    </p:set>
                                  </p:childTnLst>
                                </p:cTn>
                              </p:par>
                            </p:childTnLst>
                          </p:cTn>
                        </p:par>
                        <p:par>
                          <p:cTn id="201" fill="hold">
                            <p:stCondLst>
                              <p:cond delay="0"/>
                            </p:stCondLst>
                            <p:childTnLst>
                              <p:par>
                                <p:cTn id="202" presetID="1" presetClass="entr" presetSubtype="0" fill="hold" nodeType="afterEffect">
                                  <p:stCondLst>
                                    <p:cond delay="0"/>
                                  </p:stCondLst>
                                  <p:childTnLst>
                                    <p:set>
                                      <p:cBhvr>
                                        <p:cTn id="203" dur="1" fill="hold">
                                          <p:stCondLst>
                                            <p:cond delay="0"/>
                                          </p:stCondLst>
                                        </p:cTn>
                                        <p:tgtEl>
                                          <p:spTgt spid="71"/>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presetID="53" presetClass="entr" presetSubtype="16" fill="hold" grpId="0" nodeType="clickEffect">
                                  <p:stCondLst>
                                    <p:cond delay="0"/>
                                  </p:stCondLst>
                                  <p:childTnLst>
                                    <p:set>
                                      <p:cBhvr>
                                        <p:cTn id="207" dur="1" fill="hold">
                                          <p:stCondLst>
                                            <p:cond delay="0"/>
                                          </p:stCondLst>
                                        </p:cTn>
                                        <p:tgtEl>
                                          <p:spTgt spid="105"/>
                                        </p:tgtEl>
                                        <p:attrNameLst>
                                          <p:attrName>style.visibility</p:attrName>
                                        </p:attrNameLst>
                                      </p:cBhvr>
                                      <p:to>
                                        <p:strVal val="visible"/>
                                      </p:to>
                                    </p:set>
                                    <p:anim calcmode="lin" valueType="num">
                                      <p:cBhvr>
                                        <p:cTn id="208" dur="500" fill="hold"/>
                                        <p:tgtEl>
                                          <p:spTgt spid="105"/>
                                        </p:tgtEl>
                                        <p:attrNameLst>
                                          <p:attrName>ppt_w</p:attrName>
                                        </p:attrNameLst>
                                      </p:cBhvr>
                                      <p:tavLst>
                                        <p:tav tm="0">
                                          <p:val>
                                            <p:fltVal val="0"/>
                                          </p:val>
                                        </p:tav>
                                        <p:tav tm="100000">
                                          <p:val>
                                            <p:strVal val="#ppt_w"/>
                                          </p:val>
                                        </p:tav>
                                      </p:tavLst>
                                    </p:anim>
                                    <p:anim calcmode="lin" valueType="num">
                                      <p:cBhvr>
                                        <p:cTn id="209" dur="500" fill="hold"/>
                                        <p:tgtEl>
                                          <p:spTgt spid="105"/>
                                        </p:tgtEl>
                                        <p:attrNameLst>
                                          <p:attrName>ppt_h</p:attrName>
                                        </p:attrNameLst>
                                      </p:cBhvr>
                                      <p:tavLst>
                                        <p:tav tm="0">
                                          <p:val>
                                            <p:fltVal val="0"/>
                                          </p:val>
                                        </p:tav>
                                        <p:tav tm="100000">
                                          <p:val>
                                            <p:strVal val="#ppt_h"/>
                                          </p:val>
                                        </p:tav>
                                      </p:tavLst>
                                    </p:anim>
                                    <p:animEffect transition="in" filter="fade">
                                      <p:cBhvr>
                                        <p:cTn id="210"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47" grpId="0" animBg="1"/>
      <p:bldP spid="48" grpId="0" animBg="1"/>
      <p:bldP spid="53" grpId="0" animBg="1"/>
      <p:bldP spid="57" grpId="0" animBg="1"/>
      <p:bldP spid="31" grpId="0" animBg="1"/>
      <p:bldP spid="31" grpId="1" animBg="1"/>
      <p:bldP spid="39" grpId="0" animBg="1"/>
      <p:bldP spid="39" grpId="1" animBg="1"/>
      <p:bldP spid="32" grpId="0" animBg="1"/>
      <p:bldP spid="32" grpId="1" animBg="1"/>
      <p:bldP spid="8" grpId="0" animBg="1"/>
      <p:bldP spid="11" grpId="0" animBg="1"/>
      <p:bldP spid="11" grpId="1" animBg="1"/>
      <p:bldP spid="90" grpId="0"/>
      <p:bldP spid="96" grpId="0"/>
      <p:bldP spid="102" grpId="0"/>
      <p:bldP spid="105" grpId="0"/>
      <p:bldP spid="7" grpId="0"/>
      <p:bldP spid="10" grpId="0" animBg="1"/>
      <p:bldP spid="10" grpId="1" animBg="1"/>
      <p:bldP spid="54" grpId="0" animBg="1"/>
      <p:bldP spid="63" grpId="0" animBg="1"/>
      <p:bldP spid="63" grpId="1" animBg="1"/>
      <p:bldP spid="55" grpId="0" animBg="1"/>
      <p:bldP spid="55" grpId="1" animBg="1"/>
      <p:bldP spid="60" grpId="0" animBg="1"/>
      <p:bldP spid="60" grpId="1" animBg="1"/>
      <p:bldP spid="69" grpId="0" animBg="1"/>
      <p:bldP spid="69" grpId="1" animBg="1"/>
      <p:bldP spid="70" grpId="0" animBg="1"/>
      <p:bldP spid="66" grpId="0" animBg="1"/>
      <p:bldP spid="66"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Cloud Decision Tree</a:t>
            </a:r>
          </a:p>
        </p:txBody>
      </p:sp>
      <p:sp>
        <p:nvSpPr>
          <p:cNvPr id="25" name="Content Placeholder 4">
            <a:extLst>
              <a:ext uri="{FF2B5EF4-FFF2-40B4-BE49-F238E27FC236}">
                <a16:creationId xmlns:a16="http://schemas.microsoft.com/office/drawing/2014/main" id="{CAA7B3E1-1BA7-40E7-BBF3-53712385F1AB}"/>
              </a:ext>
            </a:extLst>
          </p:cNvPr>
          <p:cNvSpPr txBox="1">
            <a:spLocks/>
          </p:cNvSpPr>
          <p:nvPr/>
        </p:nvSpPr>
        <p:spPr>
          <a:xfrm>
            <a:off x="7659220" y="1263062"/>
            <a:ext cx="4103243" cy="1163395"/>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400">
                <a:latin typeface="Segoe UI"/>
              </a:rPr>
              <a:t>This is a simplified decision tree that should be useful for most small/medium-sized DIBs</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400">
                <a:latin typeface="Segoe UI"/>
              </a:rPr>
              <a:t>Ultimately, this DIBs should work with their CMMC partners to have a thorough review and determine what best fits their scenario</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sp>
        <p:nvSpPr>
          <p:cNvPr id="5" name="Content Placeholder 4">
            <a:extLst>
              <a:ext uri="{FF2B5EF4-FFF2-40B4-BE49-F238E27FC236}">
                <a16:creationId xmlns:a16="http://schemas.microsoft.com/office/drawing/2014/main" id="{4D8C30F0-9E18-44C9-9017-5E29D26A6218}"/>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
        <p:nvSpPr>
          <p:cNvPr id="6" name="cloud 4">
            <a:extLst>
              <a:ext uri="{FF2B5EF4-FFF2-40B4-BE49-F238E27FC236}">
                <a16:creationId xmlns:a16="http://schemas.microsoft.com/office/drawing/2014/main" id="{DE1BB609-6AB6-471C-B974-866137A38F23}"/>
              </a:ext>
              <a:ext uri="{C183D7F6-B498-43B3-948B-1728B52AA6E4}">
                <adec:decorative xmlns:adec="http://schemas.microsoft.com/office/drawing/2017/decorative" val="1"/>
              </a:ext>
            </a:extLst>
          </p:cNvPr>
          <p:cNvSpPr>
            <a:spLocks noChangeAspect="1"/>
          </p:cNvSpPr>
          <p:nvPr/>
        </p:nvSpPr>
        <p:spPr bwMode="auto">
          <a:xfrm flipV="1">
            <a:off x="2902624" y="5056554"/>
            <a:ext cx="827867" cy="45636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30" kern="0">
              <a:gradFill flip="none" rotWithShape="1">
                <a:gsLst>
                  <a:gs pos="2917">
                    <a:srgbClr val="2487DE"/>
                  </a:gs>
                  <a:gs pos="100000">
                    <a:srgbClr val="5C9FEF"/>
                  </a:gs>
                </a:gsLst>
                <a:lin ang="16200000" scaled="1"/>
                <a:tileRect/>
              </a:gradFill>
              <a:latin typeface="Segoe UI Semilight"/>
            </a:endParaRPr>
          </a:p>
        </p:txBody>
      </p:sp>
      <p:grpSp>
        <p:nvGrpSpPr>
          <p:cNvPr id="7" name="Group 6">
            <a:extLst>
              <a:ext uri="{FF2B5EF4-FFF2-40B4-BE49-F238E27FC236}">
                <a16:creationId xmlns:a16="http://schemas.microsoft.com/office/drawing/2014/main" id="{5039E55C-6673-453A-ADE8-417353F1EC0A}"/>
              </a:ext>
            </a:extLst>
          </p:cNvPr>
          <p:cNvGrpSpPr/>
          <p:nvPr/>
        </p:nvGrpSpPr>
        <p:grpSpPr>
          <a:xfrm>
            <a:off x="797986" y="3147536"/>
            <a:ext cx="860871" cy="595192"/>
            <a:chOff x="2551889" y="2608117"/>
            <a:chExt cx="980726" cy="595192"/>
          </a:xfrm>
        </p:grpSpPr>
        <p:grpSp>
          <p:nvGrpSpPr>
            <p:cNvPr id="9" name="Graphic 16" descr="App Service Plan logo">
              <a:extLst>
                <a:ext uri="{FF2B5EF4-FFF2-40B4-BE49-F238E27FC236}">
                  <a16:creationId xmlns:a16="http://schemas.microsoft.com/office/drawing/2014/main" id="{D4C20C9B-C0E0-4F90-9C87-F132B789A346}"/>
                </a:ext>
              </a:extLst>
            </p:cNvPr>
            <p:cNvGrpSpPr/>
            <p:nvPr/>
          </p:nvGrpSpPr>
          <p:grpSpPr>
            <a:xfrm>
              <a:off x="2551889" y="2608117"/>
              <a:ext cx="595192" cy="595192"/>
              <a:chOff x="4810012" y="5323609"/>
              <a:chExt cx="595192" cy="595192"/>
            </a:xfrm>
          </p:grpSpPr>
          <p:sp>
            <p:nvSpPr>
              <p:cNvPr id="17" name="Freeform: Shape 16">
                <a:extLst>
                  <a:ext uri="{FF2B5EF4-FFF2-40B4-BE49-F238E27FC236}">
                    <a16:creationId xmlns:a16="http://schemas.microsoft.com/office/drawing/2014/main" id="{7BD59C84-FE3F-4899-A9FA-8490A6424B14}"/>
                  </a:ext>
                </a:extLst>
              </p:cNvPr>
              <p:cNvSpPr/>
              <p:nvPr/>
            </p:nvSpPr>
            <p:spPr>
              <a:xfrm>
                <a:off x="4829187" y="5340139"/>
                <a:ext cx="330337" cy="562131"/>
              </a:xfrm>
              <a:custGeom>
                <a:avLst/>
                <a:gdLst>
                  <a:gd name="connsiteX0" fmla="*/ 330004 w 330337"/>
                  <a:gd name="connsiteY0" fmla="*/ 543281 h 562131"/>
                  <a:gd name="connsiteX1" fmla="*/ 311824 w 330337"/>
                  <a:gd name="connsiteY1" fmla="*/ 562129 h 562131"/>
                  <a:gd name="connsiteX2" fmla="*/ 311156 w 330337"/>
                  <a:gd name="connsiteY2" fmla="*/ 562129 h 562131"/>
                  <a:gd name="connsiteX3" fmla="*/ 18520 w 330337"/>
                  <a:gd name="connsiteY3" fmla="*/ 562129 h 562131"/>
                  <a:gd name="connsiteX4" fmla="*/ 0 w 330337"/>
                  <a:gd name="connsiteY4" fmla="*/ 543615 h 562131"/>
                  <a:gd name="connsiteX5" fmla="*/ 3 w 330337"/>
                  <a:gd name="connsiteY5" fmla="*/ 543281 h 562131"/>
                  <a:gd name="connsiteX6" fmla="*/ 3 w 330337"/>
                  <a:gd name="connsiteY6" fmla="*/ 18851 h 562131"/>
                  <a:gd name="connsiteX7" fmla="*/ 18186 w 330337"/>
                  <a:gd name="connsiteY7" fmla="*/ 6 h 562131"/>
                  <a:gd name="connsiteX8" fmla="*/ 18520 w 330337"/>
                  <a:gd name="connsiteY8" fmla="*/ 3 h 562131"/>
                  <a:gd name="connsiteX9" fmla="*/ 311487 w 330337"/>
                  <a:gd name="connsiteY9" fmla="*/ 3 h 562131"/>
                  <a:gd name="connsiteX10" fmla="*/ 330335 w 330337"/>
                  <a:gd name="connsiteY10" fmla="*/ 18184 h 562131"/>
                  <a:gd name="connsiteX11" fmla="*/ 330335 w 330337"/>
                  <a:gd name="connsiteY11" fmla="*/ 18851 h 56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0337" h="562131">
                    <a:moveTo>
                      <a:pt x="330004" y="543281"/>
                    </a:moveTo>
                    <a:cubicBezTo>
                      <a:pt x="330189" y="553505"/>
                      <a:pt x="322048" y="561944"/>
                      <a:pt x="311824" y="562129"/>
                    </a:cubicBezTo>
                    <a:cubicBezTo>
                      <a:pt x="311603" y="562132"/>
                      <a:pt x="311379" y="562132"/>
                      <a:pt x="311156" y="562129"/>
                    </a:cubicBezTo>
                    <a:lnTo>
                      <a:pt x="18520" y="562129"/>
                    </a:lnTo>
                    <a:cubicBezTo>
                      <a:pt x="8293" y="562129"/>
                      <a:pt x="2" y="553842"/>
                      <a:pt x="0" y="543615"/>
                    </a:cubicBezTo>
                    <a:cubicBezTo>
                      <a:pt x="0" y="543503"/>
                      <a:pt x="1" y="543394"/>
                      <a:pt x="3" y="543281"/>
                    </a:cubicBezTo>
                    <a:lnTo>
                      <a:pt x="3" y="18851"/>
                    </a:lnTo>
                    <a:cubicBezTo>
                      <a:pt x="-180" y="8626"/>
                      <a:pt x="7961" y="189"/>
                      <a:pt x="18186" y="6"/>
                    </a:cubicBezTo>
                    <a:cubicBezTo>
                      <a:pt x="18298" y="4"/>
                      <a:pt x="18409" y="3"/>
                      <a:pt x="18520" y="3"/>
                    </a:cubicBezTo>
                    <a:lnTo>
                      <a:pt x="311487" y="3"/>
                    </a:lnTo>
                    <a:cubicBezTo>
                      <a:pt x="321711" y="-181"/>
                      <a:pt x="330149" y="7958"/>
                      <a:pt x="330335" y="18184"/>
                    </a:cubicBezTo>
                    <a:cubicBezTo>
                      <a:pt x="330338" y="18406"/>
                      <a:pt x="330338" y="18628"/>
                      <a:pt x="330335" y="18851"/>
                    </a:cubicBezTo>
                    <a:close/>
                  </a:path>
                </a:pathLst>
              </a:custGeom>
              <a:solidFill>
                <a:srgbClr val="949494"/>
              </a:solidFill>
              <a:ln w="3280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0F7A0AC-2EFB-4AE0-B609-4CB6337329FC}"/>
                  </a:ext>
                </a:extLst>
              </p:cNvPr>
              <p:cNvSpPr/>
              <p:nvPr/>
            </p:nvSpPr>
            <p:spPr>
              <a:xfrm>
                <a:off x="4876144" y="5501466"/>
                <a:ext cx="237417" cy="71793"/>
              </a:xfrm>
              <a:custGeom>
                <a:avLst/>
                <a:gdLst>
                  <a:gd name="connsiteX0" fmla="*/ 0 w 237417"/>
                  <a:gd name="connsiteY0" fmla="*/ 35750 h 71793"/>
                  <a:gd name="connsiteX1" fmla="*/ 35673 w 237417"/>
                  <a:gd name="connsiteY1" fmla="*/ 0 h 71793"/>
                  <a:gd name="connsiteX2" fmla="*/ 37365 w 237417"/>
                  <a:gd name="connsiteY2" fmla="*/ 38 h 71793"/>
                  <a:gd name="connsiteX3" fmla="*/ 202696 w 237417"/>
                  <a:gd name="connsiteY3" fmla="*/ 38 h 71793"/>
                  <a:gd name="connsiteX4" fmla="*/ 237416 w 237417"/>
                  <a:gd name="connsiteY4" fmla="*/ 35750 h 71793"/>
                  <a:gd name="connsiteX5" fmla="*/ 237416 w 237417"/>
                  <a:gd name="connsiteY5" fmla="*/ 35750 h 71793"/>
                  <a:gd name="connsiteX6" fmla="*/ 202036 w 237417"/>
                  <a:gd name="connsiteY6" fmla="*/ 71790 h 71793"/>
                  <a:gd name="connsiteX7" fmla="*/ 201704 w 237417"/>
                  <a:gd name="connsiteY7" fmla="*/ 71792 h 71793"/>
                  <a:gd name="connsiteX8" fmla="*/ 36373 w 237417"/>
                  <a:gd name="connsiteY8" fmla="*/ 71792 h 71793"/>
                  <a:gd name="connsiteX9" fmla="*/ 2 w 237417"/>
                  <a:gd name="connsiteY9" fmla="*/ 36082 h 71793"/>
                  <a:gd name="connsiteX10" fmla="*/ 0 w 237417"/>
                  <a:gd name="connsiteY10" fmla="*/ 35750 h 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417" h="71793">
                    <a:moveTo>
                      <a:pt x="0" y="35750"/>
                    </a:moveTo>
                    <a:cubicBezTo>
                      <a:pt x="-21" y="16027"/>
                      <a:pt x="15950" y="21"/>
                      <a:pt x="35673" y="0"/>
                    </a:cubicBezTo>
                    <a:cubicBezTo>
                      <a:pt x="36237" y="-1"/>
                      <a:pt x="36801" y="12"/>
                      <a:pt x="37365" y="38"/>
                    </a:cubicBezTo>
                    <a:lnTo>
                      <a:pt x="202696" y="38"/>
                    </a:lnTo>
                    <a:cubicBezTo>
                      <a:pt x="222030" y="576"/>
                      <a:pt x="237423" y="16408"/>
                      <a:pt x="237416" y="35750"/>
                    </a:cubicBezTo>
                    <a:lnTo>
                      <a:pt x="237416" y="35750"/>
                    </a:lnTo>
                    <a:cubicBezTo>
                      <a:pt x="237598" y="55472"/>
                      <a:pt x="221758" y="71608"/>
                      <a:pt x="202036" y="71790"/>
                    </a:cubicBezTo>
                    <a:cubicBezTo>
                      <a:pt x="201926" y="71791"/>
                      <a:pt x="201815" y="71792"/>
                      <a:pt x="201704" y="71792"/>
                    </a:cubicBezTo>
                    <a:lnTo>
                      <a:pt x="36373" y="71792"/>
                    </a:lnTo>
                    <a:cubicBezTo>
                      <a:pt x="16468" y="71975"/>
                      <a:pt x="184" y="55987"/>
                      <a:pt x="2" y="36082"/>
                    </a:cubicBezTo>
                    <a:cubicBezTo>
                      <a:pt x="1" y="35971"/>
                      <a:pt x="0" y="35861"/>
                      <a:pt x="0" y="35750"/>
                    </a:cubicBezTo>
                    <a:close/>
                  </a:path>
                </a:pathLst>
              </a:custGeom>
              <a:solidFill>
                <a:srgbClr val="003067"/>
              </a:solidFill>
              <a:ln w="3280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AD923A9B-813D-4F63-8192-4F40B1DFB6A3}"/>
                  </a:ext>
                </a:extLst>
              </p:cNvPr>
              <p:cNvSpPr/>
              <p:nvPr/>
            </p:nvSpPr>
            <p:spPr>
              <a:xfrm>
                <a:off x="4876144" y="5394677"/>
                <a:ext cx="237417" cy="71784"/>
              </a:xfrm>
              <a:custGeom>
                <a:avLst/>
                <a:gdLst>
                  <a:gd name="connsiteX0" fmla="*/ 0 w 237417"/>
                  <a:gd name="connsiteY0" fmla="*/ 36066 h 71784"/>
                  <a:gd name="connsiteX1" fmla="*/ 36018 w 237417"/>
                  <a:gd name="connsiteY1" fmla="*/ 0 h 71784"/>
                  <a:gd name="connsiteX2" fmla="*/ 37365 w 237417"/>
                  <a:gd name="connsiteY2" fmla="*/ 24 h 71784"/>
                  <a:gd name="connsiteX3" fmla="*/ 202696 w 237417"/>
                  <a:gd name="connsiteY3" fmla="*/ 24 h 71784"/>
                  <a:gd name="connsiteX4" fmla="*/ 237416 w 237417"/>
                  <a:gd name="connsiteY4" fmla="*/ 36066 h 71784"/>
                  <a:gd name="connsiteX5" fmla="*/ 237416 w 237417"/>
                  <a:gd name="connsiteY5" fmla="*/ 36066 h 71784"/>
                  <a:gd name="connsiteX6" fmla="*/ 201704 w 237417"/>
                  <a:gd name="connsiteY6" fmla="*/ 71778 h 71784"/>
                  <a:gd name="connsiteX7" fmla="*/ 36373 w 237417"/>
                  <a:gd name="connsiteY7" fmla="*/ 71778 h 71784"/>
                  <a:gd name="connsiteX8" fmla="*/ 6 w 237417"/>
                  <a:gd name="connsiteY8" fmla="*/ 36734 h 71784"/>
                  <a:gd name="connsiteX9" fmla="*/ 0 w 237417"/>
                  <a:gd name="connsiteY9" fmla="*/ 36066 h 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417" h="71784">
                    <a:moveTo>
                      <a:pt x="0" y="36066"/>
                    </a:moveTo>
                    <a:cubicBezTo>
                      <a:pt x="-14" y="16161"/>
                      <a:pt x="16113" y="13"/>
                      <a:pt x="36018" y="0"/>
                    </a:cubicBezTo>
                    <a:cubicBezTo>
                      <a:pt x="36467" y="0"/>
                      <a:pt x="36916" y="8"/>
                      <a:pt x="37365" y="24"/>
                    </a:cubicBezTo>
                    <a:lnTo>
                      <a:pt x="202696" y="24"/>
                    </a:lnTo>
                    <a:cubicBezTo>
                      <a:pt x="222160" y="564"/>
                      <a:pt x="237603" y="16596"/>
                      <a:pt x="237416" y="36066"/>
                    </a:cubicBezTo>
                    <a:lnTo>
                      <a:pt x="237416" y="36066"/>
                    </a:lnTo>
                    <a:cubicBezTo>
                      <a:pt x="237416" y="55789"/>
                      <a:pt x="221427" y="71778"/>
                      <a:pt x="201704" y="71778"/>
                    </a:cubicBezTo>
                    <a:lnTo>
                      <a:pt x="36373" y="71778"/>
                    </a:lnTo>
                    <a:cubicBezTo>
                      <a:pt x="16653" y="72143"/>
                      <a:pt x="371" y="56453"/>
                      <a:pt x="6" y="36734"/>
                    </a:cubicBezTo>
                    <a:cubicBezTo>
                      <a:pt x="2" y="36511"/>
                      <a:pt x="0" y="36289"/>
                      <a:pt x="0" y="36066"/>
                    </a:cubicBezTo>
                    <a:close/>
                  </a:path>
                </a:pathLst>
              </a:custGeom>
              <a:solidFill>
                <a:srgbClr val="003067"/>
              </a:solidFill>
              <a:ln w="3280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21344C5-383B-47AD-9F6B-8F15EE2670DB}"/>
                  </a:ext>
                </a:extLst>
              </p:cNvPr>
              <p:cNvSpPr/>
              <p:nvPr/>
            </p:nvSpPr>
            <p:spPr>
              <a:xfrm>
                <a:off x="4890693" y="5406605"/>
                <a:ext cx="48276" cy="48276"/>
              </a:xfrm>
              <a:custGeom>
                <a:avLst/>
                <a:gdLst>
                  <a:gd name="connsiteX0" fmla="*/ 48277 w 48276"/>
                  <a:gd name="connsiteY0" fmla="*/ 24138 h 48276"/>
                  <a:gd name="connsiteX1" fmla="*/ 24138 w 48276"/>
                  <a:gd name="connsiteY1" fmla="*/ 48277 h 48276"/>
                  <a:gd name="connsiteX2" fmla="*/ 0 w 48276"/>
                  <a:gd name="connsiteY2" fmla="*/ 24138 h 48276"/>
                  <a:gd name="connsiteX3" fmla="*/ 24138 w 48276"/>
                  <a:gd name="connsiteY3" fmla="*/ 0 h 48276"/>
                  <a:gd name="connsiteX4" fmla="*/ 48277 w 48276"/>
                  <a:gd name="connsiteY4" fmla="*/ 24138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8277" y="24138"/>
                    </a:moveTo>
                    <a:cubicBezTo>
                      <a:pt x="48277" y="37470"/>
                      <a:pt x="37470" y="48277"/>
                      <a:pt x="24138" y="48277"/>
                    </a:cubicBezTo>
                    <a:cubicBezTo>
                      <a:pt x="10807" y="48277"/>
                      <a:pt x="0" y="37470"/>
                      <a:pt x="0" y="24138"/>
                    </a:cubicBezTo>
                    <a:cubicBezTo>
                      <a:pt x="0" y="10807"/>
                      <a:pt x="10807" y="0"/>
                      <a:pt x="24138" y="0"/>
                    </a:cubicBezTo>
                    <a:cubicBezTo>
                      <a:pt x="37470" y="0"/>
                      <a:pt x="48277" y="10807"/>
                      <a:pt x="48277" y="24138"/>
                    </a:cubicBezTo>
                    <a:close/>
                  </a:path>
                </a:pathLst>
              </a:custGeom>
              <a:solidFill>
                <a:srgbClr val="50E6FF"/>
              </a:solidFill>
              <a:ln w="3280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1388385-B57E-4873-8A63-D0F1CB516921}"/>
                  </a:ext>
                </a:extLst>
              </p:cNvPr>
              <p:cNvSpPr/>
              <p:nvPr/>
            </p:nvSpPr>
            <p:spPr>
              <a:xfrm>
                <a:off x="4890693" y="5513078"/>
                <a:ext cx="48276" cy="48276"/>
              </a:xfrm>
              <a:custGeom>
                <a:avLst/>
                <a:gdLst>
                  <a:gd name="connsiteX0" fmla="*/ 48277 w 48276"/>
                  <a:gd name="connsiteY0" fmla="*/ 24138 h 48276"/>
                  <a:gd name="connsiteX1" fmla="*/ 24138 w 48276"/>
                  <a:gd name="connsiteY1" fmla="*/ 48277 h 48276"/>
                  <a:gd name="connsiteX2" fmla="*/ 0 w 48276"/>
                  <a:gd name="connsiteY2" fmla="*/ 24138 h 48276"/>
                  <a:gd name="connsiteX3" fmla="*/ 24138 w 48276"/>
                  <a:gd name="connsiteY3" fmla="*/ 0 h 48276"/>
                  <a:gd name="connsiteX4" fmla="*/ 48277 w 48276"/>
                  <a:gd name="connsiteY4" fmla="*/ 24138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8277" y="24138"/>
                    </a:moveTo>
                    <a:cubicBezTo>
                      <a:pt x="48277" y="37470"/>
                      <a:pt x="37470" y="48277"/>
                      <a:pt x="24138" y="48277"/>
                    </a:cubicBezTo>
                    <a:cubicBezTo>
                      <a:pt x="10807" y="48277"/>
                      <a:pt x="0" y="37470"/>
                      <a:pt x="0" y="24138"/>
                    </a:cubicBezTo>
                    <a:cubicBezTo>
                      <a:pt x="0" y="10807"/>
                      <a:pt x="10807" y="0"/>
                      <a:pt x="24138" y="0"/>
                    </a:cubicBezTo>
                    <a:cubicBezTo>
                      <a:pt x="37470" y="0"/>
                      <a:pt x="48277" y="10807"/>
                      <a:pt x="48277" y="24138"/>
                    </a:cubicBezTo>
                    <a:close/>
                  </a:path>
                </a:pathLst>
              </a:custGeom>
              <a:solidFill>
                <a:srgbClr val="50E6FF"/>
              </a:solidFill>
              <a:ln w="3280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FB8A6DF-CFDB-43DF-A9A1-9F1679E8362C}"/>
                  </a:ext>
                </a:extLst>
              </p:cNvPr>
              <p:cNvSpPr/>
              <p:nvPr/>
            </p:nvSpPr>
            <p:spPr>
              <a:xfrm>
                <a:off x="4810012" y="5323609"/>
                <a:ext cx="595192" cy="595192"/>
              </a:xfrm>
              <a:custGeom>
                <a:avLst/>
                <a:gdLst>
                  <a:gd name="connsiteX0" fmla="*/ 0 w 595192"/>
                  <a:gd name="connsiteY0" fmla="*/ 0 h 595192"/>
                  <a:gd name="connsiteX1" fmla="*/ 595192 w 595192"/>
                  <a:gd name="connsiteY1" fmla="*/ 0 h 595192"/>
                  <a:gd name="connsiteX2" fmla="*/ 595192 w 595192"/>
                  <a:gd name="connsiteY2" fmla="*/ 595192 h 595192"/>
                  <a:gd name="connsiteX3" fmla="*/ 0 w 595192"/>
                  <a:gd name="connsiteY3" fmla="*/ 595192 h 595192"/>
                </a:gdLst>
                <a:ahLst/>
                <a:cxnLst>
                  <a:cxn ang="0">
                    <a:pos x="connsiteX0" y="connsiteY0"/>
                  </a:cxn>
                  <a:cxn ang="0">
                    <a:pos x="connsiteX1" y="connsiteY1"/>
                  </a:cxn>
                  <a:cxn ang="0">
                    <a:pos x="connsiteX2" y="connsiteY2"/>
                  </a:cxn>
                  <a:cxn ang="0">
                    <a:pos x="connsiteX3" y="connsiteY3"/>
                  </a:cxn>
                </a:cxnLst>
                <a:rect l="l" t="t" r="r" b="b"/>
                <a:pathLst>
                  <a:path w="595192" h="595192">
                    <a:moveTo>
                      <a:pt x="0" y="0"/>
                    </a:moveTo>
                    <a:lnTo>
                      <a:pt x="595192" y="0"/>
                    </a:lnTo>
                    <a:lnTo>
                      <a:pt x="595192" y="595192"/>
                    </a:lnTo>
                    <a:lnTo>
                      <a:pt x="0" y="595192"/>
                    </a:lnTo>
                    <a:close/>
                  </a:path>
                </a:pathLst>
              </a:custGeom>
              <a:noFill/>
              <a:ln w="32808" cap="flat">
                <a:noFill/>
                <a:prstDash val="solid"/>
                <a:miter/>
              </a:ln>
            </p:spPr>
            <p:txBody>
              <a:bodyPr rtlCol="0" anchor="ctr"/>
              <a:lstStyle/>
              <a:p>
                <a:endParaRPr lang="en-US"/>
              </a:p>
            </p:txBody>
          </p:sp>
        </p:grpSp>
        <p:grpSp>
          <p:nvGrpSpPr>
            <p:cNvPr id="10" name="Graphic 16" descr="App Service Plan logo">
              <a:extLst>
                <a:ext uri="{FF2B5EF4-FFF2-40B4-BE49-F238E27FC236}">
                  <a16:creationId xmlns:a16="http://schemas.microsoft.com/office/drawing/2014/main" id="{5600CBBB-3887-438E-9AE5-61FF5D043F88}"/>
                </a:ext>
              </a:extLst>
            </p:cNvPr>
            <p:cNvGrpSpPr/>
            <p:nvPr/>
          </p:nvGrpSpPr>
          <p:grpSpPr>
            <a:xfrm>
              <a:off x="2937423" y="2608117"/>
              <a:ext cx="595192" cy="595192"/>
              <a:chOff x="4810012" y="5323609"/>
              <a:chExt cx="595192" cy="595192"/>
            </a:xfrm>
          </p:grpSpPr>
          <p:sp>
            <p:nvSpPr>
              <p:cNvPr id="11" name="Freeform: Shape 10">
                <a:extLst>
                  <a:ext uri="{FF2B5EF4-FFF2-40B4-BE49-F238E27FC236}">
                    <a16:creationId xmlns:a16="http://schemas.microsoft.com/office/drawing/2014/main" id="{EB0DA59A-C10B-42BA-8CB5-4A2D6AE8D21A}"/>
                  </a:ext>
                </a:extLst>
              </p:cNvPr>
              <p:cNvSpPr/>
              <p:nvPr/>
            </p:nvSpPr>
            <p:spPr>
              <a:xfrm>
                <a:off x="4829187" y="5340139"/>
                <a:ext cx="330337" cy="562131"/>
              </a:xfrm>
              <a:custGeom>
                <a:avLst/>
                <a:gdLst>
                  <a:gd name="connsiteX0" fmla="*/ 330004 w 330337"/>
                  <a:gd name="connsiteY0" fmla="*/ 543281 h 562131"/>
                  <a:gd name="connsiteX1" fmla="*/ 311824 w 330337"/>
                  <a:gd name="connsiteY1" fmla="*/ 562129 h 562131"/>
                  <a:gd name="connsiteX2" fmla="*/ 311156 w 330337"/>
                  <a:gd name="connsiteY2" fmla="*/ 562129 h 562131"/>
                  <a:gd name="connsiteX3" fmla="*/ 18520 w 330337"/>
                  <a:gd name="connsiteY3" fmla="*/ 562129 h 562131"/>
                  <a:gd name="connsiteX4" fmla="*/ 0 w 330337"/>
                  <a:gd name="connsiteY4" fmla="*/ 543615 h 562131"/>
                  <a:gd name="connsiteX5" fmla="*/ 3 w 330337"/>
                  <a:gd name="connsiteY5" fmla="*/ 543281 h 562131"/>
                  <a:gd name="connsiteX6" fmla="*/ 3 w 330337"/>
                  <a:gd name="connsiteY6" fmla="*/ 18851 h 562131"/>
                  <a:gd name="connsiteX7" fmla="*/ 18186 w 330337"/>
                  <a:gd name="connsiteY7" fmla="*/ 6 h 562131"/>
                  <a:gd name="connsiteX8" fmla="*/ 18520 w 330337"/>
                  <a:gd name="connsiteY8" fmla="*/ 3 h 562131"/>
                  <a:gd name="connsiteX9" fmla="*/ 311487 w 330337"/>
                  <a:gd name="connsiteY9" fmla="*/ 3 h 562131"/>
                  <a:gd name="connsiteX10" fmla="*/ 330335 w 330337"/>
                  <a:gd name="connsiteY10" fmla="*/ 18184 h 562131"/>
                  <a:gd name="connsiteX11" fmla="*/ 330335 w 330337"/>
                  <a:gd name="connsiteY11" fmla="*/ 18851 h 56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0337" h="562131">
                    <a:moveTo>
                      <a:pt x="330004" y="543281"/>
                    </a:moveTo>
                    <a:cubicBezTo>
                      <a:pt x="330189" y="553505"/>
                      <a:pt x="322048" y="561944"/>
                      <a:pt x="311824" y="562129"/>
                    </a:cubicBezTo>
                    <a:cubicBezTo>
                      <a:pt x="311603" y="562132"/>
                      <a:pt x="311379" y="562132"/>
                      <a:pt x="311156" y="562129"/>
                    </a:cubicBezTo>
                    <a:lnTo>
                      <a:pt x="18520" y="562129"/>
                    </a:lnTo>
                    <a:cubicBezTo>
                      <a:pt x="8293" y="562129"/>
                      <a:pt x="2" y="553842"/>
                      <a:pt x="0" y="543615"/>
                    </a:cubicBezTo>
                    <a:cubicBezTo>
                      <a:pt x="0" y="543503"/>
                      <a:pt x="1" y="543394"/>
                      <a:pt x="3" y="543281"/>
                    </a:cubicBezTo>
                    <a:lnTo>
                      <a:pt x="3" y="18851"/>
                    </a:lnTo>
                    <a:cubicBezTo>
                      <a:pt x="-180" y="8626"/>
                      <a:pt x="7961" y="189"/>
                      <a:pt x="18186" y="6"/>
                    </a:cubicBezTo>
                    <a:cubicBezTo>
                      <a:pt x="18298" y="4"/>
                      <a:pt x="18409" y="3"/>
                      <a:pt x="18520" y="3"/>
                    </a:cubicBezTo>
                    <a:lnTo>
                      <a:pt x="311487" y="3"/>
                    </a:lnTo>
                    <a:cubicBezTo>
                      <a:pt x="321711" y="-181"/>
                      <a:pt x="330149" y="7958"/>
                      <a:pt x="330335" y="18184"/>
                    </a:cubicBezTo>
                    <a:cubicBezTo>
                      <a:pt x="330338" y="18406"/>
                      <a:pt x="330338" y="18628"/>
                      <a:pt x="330335" y="18851"/>
                    </a:cubicBezTo>
                    <a:close/>
                  </a:path>
                </a:pathLst>
              </a:custGeom>
              <a:solidFill>
                <a:srgbClr val="949494"/>
              </a:solidFill>
              <a:ln w="3280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88CC87B-0AB3-4512-9275-EF3205EA7E40}"/>
                  </a:ext>
                </a:extLst>
              </p:cNvPr>
              <p:cNvSpPr/>
              <p:nvPr/>
            </p:nvSpPr>
            <p:spPr>
              <a:xfrm>
                <a:off x="4876144" y="5501466"/>
                <a:ext cx="237417" cy="71793"/>
              </a:xfrm>
              <a:custGeom>
                <a:avLst/>
                <a:gdLst>
                  <a:gd name="connsiteX0" fmla="*/ 0 w 237417"/>
                  <a:gd name="connsiteY0" fmla="*/ 35750 h 71793"/>
                  <a:gd name="connsiteX1" fmla="*/ 35673 w 237417"/>
                  <a:gd name="connsiteY1" fmla="*/ 0 h 71793"/>
                  <a:gd name="connsiteX2" fmla="*/ 37365 w 237417"/>
                  <a:gd name="connsiteY2" fmla="*/ 38 h 71793"/>
                  <a:gd name="connsiteX3" fmla="*/ 202696 w 237417"/>
                  <a:gd name="connsiteY3" fmla="*/ 38 h 71793"/>
                  <a:gd name="connsiteX4" fmla="*/ 237416 w 237417"/>
                  <a:gd name="connsiteY4" fmla="*/ 35750 h 71793"/>
                  <a:gd name="connsiteX5" fmla="*/ 237416 w 237417"/>
                  <a:gd name="connsiteY5" fmla="*/ 35750 h 71793"/>
                  <a:gd name="connsiteX6" fmla="*/ 202036 w 237417"/>
                  <a:gd name="connsiteY6" fmla="*/ 71790 h 71793"/>
                  <a:gd name="connsiteX7" fmla="*/ 201704 w 237417"/>
                  <a:gd name="connsiteY7" fmla="*/ 71792 h 71793"/>
                  <a:gd name="connsiteX8" fmla="*/ 36373 w 237417"/>
                  <a:gd name="connsiteY8" fmla="*/ 71792 h 71793"/>
                  <a:gd name="connsiteX9" fmla="*/ 2 w 237417"/>
                  <a:gd name="connsiteY9" fmla="*/ 36082 h 71793"/>
                  <a:gd name="connsiteX10" fmla="*/ 0 w 237417"/>
                  <a:gd name="connsiteY10" fmla="*/ 35750 h 7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7417" h="71793">
                    <a:moveTo>
                      <a:pt x="0" y="35750"/>
                    </a:moveTo>
                    <a:cubicBezTo>
                      <a:pt x="-21" y="16027"/>
                      <a:pt x="15950" y="21"/>
                      <a:pt x="35673" y="0"/>
                    </a:cubicBezTo>
                    <a:cubicBezTo>
                      <a:pt x="36237" y="-1"/>
                      <a:pt x="36801" y="12"/>
                      <a:pt x="37365" y="38"/>
                    </a:cubicBezTo>
                    <a:lnTo>
                      <a:pt x="202696" y="38"/>
                    </a:lnTo>
                    <a:cubicBezTo>
                      <a:pt x="222030" y="576"/>
                      <a:pt x="237423" y="16408"/>
                      <a:pt x="237416" y="35750"/>
                    </a:cubicBezTo>
                    <a:lnTo>
                      <a:pt x="237416" y="35750"/>
                    </a:lnTo>
                    <a:cubicBezTo>
                      <a:pt x="237598" y="55472"/>
                      <a:pt x="221758" y="71608"/>
                      <a:pt x="202036" y="71790"/>
                    </a:cubicBezTo>
                    <a:cubicBezTo>
                      <a:pt x="201926" y="71791"/>
                      <a:pt x="201815" y="71792"/>
                      <a:pt x="201704" y="71792"/>
                    </a:cubicBezTo>
                    <a:lnTo>
                      <a:pt x="36373" y="71792"/>
                    </a:lnTo>
                    <a:cubicBezTo>
                      <a:pt x="16468" y="71975"/>
                      <a:pt x="184" y="55987"/>
                      <a:pt x="2" y="36082"/>
                    </a:cubicBezTo>
                    <a:cubicBezTo>
                      <a:pt x="1" y="35971"/>
                      <a:pt x="0" y="35861"/>
                      <a:pt x="0" y="35750"/>
                    </a:cubicBezTo>
                    <a:close/>
                  </a:path>
                </a:pathLst>
              </a:custGeom>
              <a:solidFill>
                <a:srgbClr val="003067"/>
              </a:solidFill>
              <a:ln w="3280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4C6D8569-9EDB-4018-B988-BA9481B4BEF1}"/>
                  </a:ext>
                </a:extLst>
              </p:cNvPr>
              <p:cNvSpPr/>
              <p:nvPr/>
            </p:nvSpPr>
            <p:spPr>
              <a:xfrm>
                <a:off x="4876144" y="5394677"/>
                <a:ext cx="237417" cy="71784"/>
              </a:xfrm>
              <a:custGeom>
                <a:avLst/>
                <a:gdLst>
                  <a:gd name="connsiteX0" fmla="*/ 0 w 237417"/>
                  <a:gd name="connsiteY0" fmla="*/ 36066 h 71784"/>
                  <a:gd name="connsiteX1" fmla="*/ 36018 w 237417"/>
                  <a:gd name="connsiteY1" fmla="*/ 0 h 71784"/>
                  <a:gd name="connsiteX2" fmla="*/ 37365 w 237417"/>
                  <a:gd name="connsiteY2" fmla="*/ 24 h 71784"/>
                  <a:gd name="connsiteX3" fmla="*/ 202696 w 237417"/>
                  <a:gd name="connsiteY3" fmla="*/ 24 h 71784"/>
                  <a:gd name="connsiteX4" fmla="*/ 237416 w 237417"/>
                  <a:gd name="connsiteY4" fmla="*/ 36066 h 71784"/>
                  <a:gd name="connsiteX5" fmla="*/ 237416 w 237417"/>
                  <a:gd name="connsiteY5" fmla="*/ 36066 h 71784"/>
                  <a:gd name="connsiteX6" fmla="*/ 201704 w 237417"/>
                  <a:gd name="connsiteY6" fmla="*/ 71778 h 71784"/>
                  <a:gd name="connsiteX7" fmla="*/ 36373 w 237417"/>
                  <a:gd name="connsiteY7" fmla="*/ 71778 h 71784"/>
                  <a:gd name="connsiteX8" fmla="*/ 6 w 237417"/>
                  <a:gd name="connsiteY8" fmla="*/ 36734 h 71784"/>
                  <a:gd name="connsiteX9" fmla="*/ 0 w 237417"/>
                  <a:gd name="connsiteY9" fmla="*/ 36066 h 71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417" h="71784">
                    <a:moveTo>
                      <a:pt x="0" y="36066"/>
                    </a:moveTo>
                    <a:cubicBezTo>
                      <a:pt x="-14" y="16161"/>
                      <a:pt x="16113" y="13"/>
                      <a:pt x="36018" y="0"/>
                    </a:cubicBezTo>
                    <a:cubicBezTo>
                      <a:pt x="36467" y="0"/>
                      <a:pt x="36916" y="8"/>
                      <a:pt x="37365" y="24"/>
                    </a:cubicBezTo>
                    <a:lnTo>
                      <a:pt x="202696" y="24"/>
                    </a:lnTo>
                    <a:cubicBezTo>
                      <a:pt x="222160" y="564"/>
                      <a:pt x="237603" y="16596"/>
                      <a:pt x="237416" y="36066"/>
                    </a:cubicBezTo>
                    <a:lnTo>
                      <a:pt x="237416" y="36066"/>
                    </a:lnTo>
                    <a:cubicBezTo>
                      <a:pt x="237416" y="55789"/>
                      <a:pt x="221427" y="71778"/>
                      <a:pt x="201704" y="71778"/>
                    </a:cubicBezTo>
                    <a:lnTo>
                      <a:pt x="36373" y="71778"/>
                    </a:lnTo>
                    <a:cubicBezTo>
                      <a:pt x="16653" y="72143"/>
                      <a:pt x="371" y="56453"/>
                      <a:pt x="6" y="36734"/>
                    </a:cubicBezTo>
                    <a:cubicBezTo>
                      <a:pt x="2" y="36511"/>
                      <a:pt x="0" y="36289"/>
                      <a:pt x="0" y="36066"/>
                    </a:cubicBezTo>
                    <a:close/>
                  </a:path>
                </a:pathLst>
              </a:custGeom>
              <a:solidFill>
                <a:srgbClr val="003067"/>
              </a:solidFill>
              <a:ln w="3280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EA57C31-0250-463F-B02F-A27110153565}"/>
                  </a:ext>
                </a:extLst>
              </p:cNvPr>
              <p:cNvSpPr/>
              <p:nvPr/>
            </p:nvSpPr>
            <p:spPr>
              <a:xfrm>
                <a:off x="4890693" y="5406605"/>
                <a:ext cx="48276" cy="48276"/>
              </a:xfrm>
              <a:custGeom>
                <a:avLst/>
                <a:gdLst>
                  <a:gd name="connsiteX0" fmla="*/ 48277 w 48276"/>
                  <a:gd name="connsiteY0" fmla="*/ 24138 h 48276"/>
                  <a:gd name="connsiteX1" fmla="*/ 24138 w 48276"/>
                  <a:gd name="connsiteY1" fmla="*/ 48277 h 48276"/>
                  <a:gd name="connsiteX2" fmla="*/ 0 w 48276"/>
                  <a:gd name="connsiteY2" fmla="*/ 24138 h 48276"/>
                  <a:gd name="connsiteX3" fmla="*/ 24138 w 48276"/>
                  <a:gd name="connsiteY3" fmla="*/ 0 h 48276"/>
                  <a:gd name="connsiteX4" fmla="*/ 48277 w 48276"/>
                  <a:gd name="connsiteY4" fmla="*/ 24138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8277" y="24138"/>
                    </a:moveTo>
                    <a:cubicBezTo>
                      <a:pt x="48277" y="37470"/>
                      <a:pt x="37470" y="48277"/>
                      <a:pt x="24138" y="48277"/>
                    </a:cubicBezTo>
                    <a:cubicBezTo>
                      <a:pt x="10807" y="48277"/>
                      <a:pt x="0" y="37470"/>
                      <a:pt x="0" y="24138"/>
                    </a:cubicBezTo>
                    <a:cubicBezTo>
                      <a:pt x="0" y="10807"/>
                      <a:pt x="10807" y="0"/>
                      <a:pt x="24138" y="0"/>
                    </a:cubicBezTo>
                    <a:cubicBezTo>
                      <a:pt x="37470" y="0"/>
                      <a:pt x="48277" y="10807"/>
                      <a:pt x="48277" y="24138"/>
                    </a:cubicBezTo>
                    <a:close/>
                  </a:path>
                </a:pathLst>
              </a:custGeom>
              <a:solidFill>
                <a:srgbClr val="50E6FF"/>
              </a:solidFill>
              <a:ln w="3280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8238650-64DE-4335-9DFA-1E2B68AB383A}"/>
                  </a:ext>
                </a:extLst>
              </p:cNvPr>
              <p:cNvSpPr/>
              <p:nvPr/>
            </p:nvSpPr>
            <p:spPr>
              <a:xfrm>
                <a:off x="4890693" y="5513078"/>
                <a:ext cx="48276" cy="48276"/>
              </a:xfrm>
              <a:custGeom>
                <a:avLst/>
                <a:gdLst>
                  <a:gd name="connsiteX0" fmla="*/ 48277 w 48276"/>
                  <a:gd name="connsiteY0" fmla="*/ 24138 h 48276"/>
                  <a:gd name="connsiteX1" fmla="*/ 24138 w 48276"/>
                  <a:gd name="connsiteY1" fmla="*/ 48277 h 48276"/>
                  <a:gd name="connsiteX2" fmla="*/ 0 w 48276"/>
                  <a:gd name="connsiteY2" fmla="*/ 24138 h 48276"/>
                  <a:gd name="connsiteX3" fmla="*/ 24138 w 48276"/>
                  <a:gd name="connsiteY3" fmla="*/ 0 h 48276"/>
                  <a:gd name="connsiteX4" fmla="*/ 48277 w 48276"/>
                  <a:gd name="connsiteY4" fmla="*/ 24138 h 48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76" h="48276">
                    <a:moveTo>
                      <a:pt x="48277" y="24138"/>
                    </a:moveTo>
                    <a:cubicBezTo>
                      <a:pt x="48277" y="37470"/>
                      <a:pt x="37470" y="48277"/>
                      <a:pt x="24138" y="48277"/>
                    </a:cubicBezTo>
                    <a:cubicBezTo>
                      <a:pt x="10807" y="48277"/>
                      <a:pt x="0" y="37470"/>
                      <a:pt x="0" y="24138"/>
                    </a:cubicBezTo>
                    <a:cubicBezTo>
                      <a:pt x="0" y="10807"/>
                      <a:pt x="10807" y="0"/>
                      <a:pt x="24138" y="0"/>
                    </a:cubicBezTo>
                    <a:cubicBezTo>
                      <a:pt x="37470" y="0"/>
                      <a:pt x="48277" y="10807"/>
                      <a:pt x="48277" y="24138"/>
                    </a:cubicBezTo>
                    <a:close/>
                  </a:path>
                </a:pathLst>
              </a:custGeom>
              <a:solidFill>
                <a:srgbClr val="50E6FF"/>
              </a:solidFill>
              <a:ln w="3280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57F1F5C-9B1D-47C6-A734-25CD8A6ECF36}"/>
                  </a:ext>
                </a:extLst>
              </p:cNvPr>
              <p:cNvSpPr/>
              <p:nvPr/>
            </p:nvSpPr>
            <p:spPr>
              <a:xfrm>
                <a:off x="4810012" y="5323609"/>
                <a:ext cx="595192" cy="595192"/>
              </a:xfrm>
              <a:custGeom>
                <a:avLst/>
                <a:gdLst>
                  <a:gd name="connsiteX0" fmla="*/ 0 w 595192"/>
                  <a:gd name="connsiteY0" fmla="*/ 0 h 595192"/>
                  <a:gd name="connsiteX1" fmla="*/ 595192 w 595192"/>
                  <a:gd name="connsiteY1" fmla="*/ 0 h 595192"/>
                  <a:gd name="connsiteX2" fmla="*/ 595192 w 595192"/>
                  <a:gd name="connsiteY2" fmla="*/ 595192 h 595192"/>
                  <a:gd name="connsiteX3" fmla="*/ 0 w 595192"/>
                  <a:gd name="connsiteY3" fmla="*/ 595192 h 595192"/>
                </a:gdLst>
                <a:ahLst/>
                <a:cxnLst>
                  <a:cxn ang="0">
                    <a:pos x="connsiteX0" y="connsiteY0"/>
                  </a:cxn>
                  <a:cxn ang="0">
                    <a:pos x="connsiteX1" y="connsiteY1"/>
                  </a:cxn>
                  <a:cxn ang="0">
                    <a:pos x="connsiteX2" y="connsiteY2"/>
                  </a:cxn>
                  <a:cxn ang="0">
                    <a:pos x="connsiteX3" y="connsiteY3"/>
                  </a:cxn>
                </a:cxnLst>
                <a:rect l="l" t="t" r="r" b="b"/>
                <a:pathLst>
                  <a:path w="595192" h="595192">
                    <a:moveTo>
                      <a:pt x="0" y="0"/>
                    </a:moveTo>
                    <a:lnTo>
                      <a:pt x="595192" y="0"/>
                    </a:lnTo>
                    <a:lnTo>
                      <a:pt x="595192" y="595192"/>
                    </a:lnTo>
                    <a:lnTo>
                      <a:pt x="0" y="595192"/>
                    </a:lnTo>
                    <a:close/>
                  </a:path>
                </a:pathLst>
              </a:custGeom>
              <a:noFill/>
              <a:ln w="32808" cap="flat">
                <a:noFill/>
                <a:prstDash val="solid"/>
                <a:miter/>
              </a:ln>
            </p:spPr>
            <p:txBody>
              <a:bodyPr rtlCol="0" anchor="ctr"/>
              <a:lstStyle/>
              <a:p>
                <a:endParaRPr lang="en-US"/>
              </a:p>
            </p:txBody>
          </p:sp>
        </p:grpSp>
      </p:grpSp>
      <p:sp>
        <p:nvSpPr>
          <p:cNvPr id="23" name="Content Placeholder 4">
            <a:extLst>
              <a:ext uri="{FF2B5EF4-FFF2-40B4-BE49-F238E27FC236}">
                <a16:creationId xmlns:a16="http://schemas.microsoft.com/office/drawing/2014/main" id="{D2FB8391-2E89-4CD5-912D-2C10BBAC47D2}"/>
              </a:ext>
            </a:extLst>
          </p:cNvPr>
          <p:cNvSpPr txBox="1">
            <a:spLocks/>
          </p:cNvSpPr>
          <p:nvPr/>
        </p:nvSpPr>
        <p:spPr>
          <a:xfrm>
            <a:off x="1975627" y="5543039"/>
            <a:ext cx="2717393" cy="498598"/>
          </a:xfrm>
          <a:prstGeom prst="rect">
            <a:avLst/>
          </a:prstGeom>
        </p:spPr>
        <p:txBody>
          <a:bodyPr vert="horz" wrap="square" lIns="0" tIns="0" rIns="0" bIns="0" rtlCol="0" anchor="ctr">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a:t>Any MS Cloud</a:t>
            </a:r>
          </a:p>
          <a:p>
            <a:pPr algn="ctr"/>
            <a:r>
              <a:rPr lang="en-US" sz="1200"/>
              <a:t>Normally </a:t>
            </a:r>
            <a:r>
              <a:rPr lang="en-US" sz="1200" b="1"/>
              <a:t>Commercial</a:t>
            </a:r>
            <a:r>
              <a:rPr lang="en-US" sz="1200"/>
              <a:t> cloud although Government clouds can also be used</a:t>
            </a:r>
          </a:p>
        </p:txBody>
      </p:sp>
      <p:cxnSp>
        <p:nvCxnSpPr>
          <p:cNvPr id="24" name="Straight Arrow Connector 23">
            <a:extLst>
              <a:ext uri="{FF2B5EF4-FFF2-40B4-BE49-F238E27FC236}">
                <a16:creationId xmlns:a16="http://schemas.microsoft.com/office/drawing/2014/main" id="{6C37625C-06DC-41DC-AE1E-91CDA10E0EC8}"/>
              </a:ext>
            </a:extLst>
          </p:cNvPr>
          <p:cNvCxnSpPr>
            <a:cxnSpLocks/>
            <a:endCxn id="2" idx="1"/>
          </p:cNvCxnSpPr>
          <p:nvPr/>
        </p:nvCxnSpPr>
        <p:spPr>
          <a:xfrm>
            <a:off x="1443202" y="3445131"/>
            <a:ext cx="112930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Flowchart: Decision 1">
            <a:extLst>
              <a:ext uri="{FF2B5EF4-FFF2-40B4-BE49-F238E27FC236}">
                <a16:creationId xmlns:a16="http://schemas.microsoft.com/office/drawing/2014/main" id="{09DD704B-EE20-4D47-8802-3EDBC4FEF750}"/>
              </a:ext>
            </a:extLst>
          </p:cNvPr>
          <p:cNvSpPr/>
          <p:nvPr/>
        </p:nvSpPr>
        <p:spPr bwMode="auto">
          <a:xfrm>
            <a:off x="2572511" y="2944946"/>
            <a:ext cx="1488096" cy="1000369"/>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Level 1 or 3 ?</a:t>
            </a:r>
          </a:p>
        </p:txBody>
      </p:sp>
      <p:cxnSp>
        <p:nvCxnSpPr>
          <p:cNvPr id="27" name="Straight Arrow Connector 26">
            <a:extLst>
              <a:ext uri="{FF2B5EF4-FFF2-40B4-BE49-F238E27FC236}">
                <a16:creationId xmlns:a16="http://schemas.microsoft.com/office/drawing/2014/main" id="{CFF42781-FD7E-4A3E-96BE-97F867AD13D2}"/>
              </a:ext>
            </a:extLst>
          </p:cNvPr>
          <p:cNvCxnSpPr>
            <a:cxnSpLocks/>
            <a:stCxn id="2" idx="2"/>
            <a:endCxn id="6" idx="0"/>
          </p:cNvCxnSpPr>
          <p:nvPr/>
        </p:nvCxnSpPr>
        <p:spPr>
          <a:xfrm flipH="1">
            <a:off x="3310219" y="3945315"/>
            <a:ext cx="6340" cy="11112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DFC1E66-5714-437E-A508-6F86693626A3}"/>
              </a:ext>
            </a:extLst>
          </p:cNvPr>
          <p:cNvCxnSpPr>
            <a:cxnSpLocks/>
            <a:stCxn id="2" idx="3"/>
            <a:endCxn id="47" idx="1"/>
          </p:cNvCxnSpPr>
          <p:nvPr/>
        </p:nvCxnSpPr>
        <p:spPr>
          <a:xfrm>
            <a:off x="4060607" y="3445131"/>
            <a:ext cx="213609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4">
            <a:extLst>
              <a:ext uri="{FF2B5EF4-FFF2-40B4-BE49-F238E27FC236}">
                <a16:creationId xmlns:a16="http://schemas.microsoft.com/office/drawing/2014/main" id="{D1539914-62F0-47E0-BA3C-8C4F2076D512}"/>
              </a:ext>
            </a:extLst>
          </p:cNvPr>
          <p:cNvSpPr txBox="1">
            <a:spLocks/>
          </p:cNvSpPr>
          <p:nvPr/>
        </p:nvSpPr>
        <p:spPr>
          <a:xfrm>
            <a:off x="3428194" y="4196201"/>
            <a:ext cx="1264826" cy="498598"/>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192" rtl="0" eaLnBrk="1" fontAlgn="auto" latinLnBrk="0" hangingPunct="1">
              <a:lnSpc>
                <a:spcPct val="90000"/>
              </a:lnSpc>
              <a:spcBef>
                <a:spcPts val="0"/>
              </a:spcBef>
              <a:spcAft>
                <a:spcPts val="0"/>
              </a:spcAft>
              <a:buClrTx/>
              <a:buSzPct val="90000"/>
              <a:tabLst/>
              <a:defRPr/>
            </a:pPr>
            <a:r>
              <a:rPr lang="en-US" sz="1200">
                <a:latin typeface="Segoe UI"/>
              </a:rPr>
              <a:t>CMMC Level 1</a:t>
            </a:r>
          </a:p>
          <a:p>
            <a:pPr marR="0" lvl="0" algn="l" defTabSz="914192" rtl="0" eaLnBrk="1" fontAlgn="auto" latinLnBrk="0" hangingPunct="1">
              <a:lnSpc>
                <a:spcPct val="90000"/>
              </a:lnSpc>
              <a:spcBef>
                <a:spcPts val="0"/>
              </a:spcBef>
              <a:spcAft>
                <a:spcPts val="0"/>
              </a:spcAft>
              <a:buClrTx/>
              <a:buSzPct val="90000"/>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No </a:t>
            </a:r>
            <a:r>
              <a:rPr lang="en-US" sz="1200" b="1">
                <a:latin typeface="Segoe UI"/>
              </a:rPr>
              <a:t>CUI or ITAR data handling</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sp>
        <p:nvSpPr>
          <p:cNvPr id="47" name="Flowchart: Decision 46">
            <a:extLst>
              <a:ext uri="{FF2B5EF4-FFF2-40B4-BE49-F238E27FC236}">
                <a16:creationId xmlns:a16="http://schemas.microsoft.com/office/drawing/2014/main" id="{397517D9-DD72-4706-BD25-6AED0A68BD9D}"/>
              </a:ext>
            </a:extLst>
          </p:cNvPr>
          <p:cNvSpPr/>
          <p:nvPr/>
        </p:nvSpPr>
        <p:spPr bwMode="auto">
          <a:xfrm>
            <a:off x="6196703" y="2944946"/>
            <a:ext cx="1488096" cy="1000369"/>
          </a:xfrm>
          <a:prstGeom prst="flowChartDecis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ITAR?</a:t>
            </a:r>
          </a:p>
        </p:txBody>
      </p:sp>
      <p:sp>
        <p:nvSpPr>
          <p:cNvPr id="51" name="Content Placeholder 4">
            <a:extLst>
              <a:ext uri="{FF2B5EF4-FFF2-40B4-BE49-F238E27FC236}">
                <a16:creationId xmlns:a16="http://schemas.microsoft.com/office/drawing/2014/main" id="{8E8B2D0F-5E7B-41A7-AA7F-201ADE529C0A}"/>
              </a:ext>
            </a:extLst>
          </p:cNvPr>
          <p:cNvSpPr txBox="1">
            <a:spLocks/>
          </p:cNvSpPr>
          <p:nvPr/>
        </p:nvSpPr>
        <p:spPr>
          <a:xfrm>
            <a:off x="4491560" y="3052882"/>
            <a:ext cx="1264826" cy="3323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192" rtl="0" eaLnBrk="1" fontAlgn="auto" latinLnBrk="0" hangingPunct="1">
              <a:lnSpc>
                <a:spcPct val="90000"/>
              </a:lnSpc>
              <a:spcBef>
                <a:spcPts val="0"/>
              </a:spcBef>
              <a:spcAft>
                <a:spcPts val="0"/>
              </a:spcAft>
              <a:buClrTx/>
              <a:buSzPct val="90000"/>
              <a:tabLst/>
              <a:defRPr/>
            </a:pPr>
            <a:r>
              <a:rPr lang="en-US" sz="1200">
                <a:latin typeface="Segoe UI"/>
              </a:rPr>
              <a:t>CMMC Level 3</a:t>
            </a:r>
          </a:p>
          <a:p>
            <a:pPr marR="0" lvl="0" algn="ctr" defTabSz="914192" rtl="0" eaLnBrk="1" fontAlgn="auto" latinLnBrk="0" hangingPunct="1">
              <a:lnSpc>
                <a:spcPct val="90000"/>
              </a:lnSpc>
              <a:spcBef>
                <a:spcPts val="0"/>
              </a:spcBef>
              <a:spcAft>
                <a:spcPts val="0"/>
              </a:spcAft>
              <a:buClrTx/>
              <a:buSzPct val="90000"/>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CUI and/or ITAR</a:t>
            </a:r>
          </a:p>
        </p:txBody>
      </p:sp>
      <p:sp>
        <p:nvSpPr>
          <p:cNvPr id="52" name="cloud 4">
            <a:extLst>
              <a:ext uri="{FF2B5EF4-FFF2-40B4-BE49-F238E27FC236}">
                <a16:creationId xmlns:a16="http://schemas.microsoft.com/office/drawing/2014/main" id="{D7CBF3C8-7E2F-4E10-80F5-3DD94EA0C723}"/>
              </a:ext>
              <a:ext uri="{C183D7F6-B498-43B3-948B-1728B52AA6E4}">
                <adec:decorative xmlns:adec="http://schemas.microsoft.com/office/drawing/2017/decorative" val="1"/>
              </a:ext>
            </a:extLst>
          </p:cNvPr>
          <p:cNvSpPr>
            <a:spLocks noChangeAspect="1"/>
          </p:cNvSpPr>
          <p:nvPr/>
        </p:nvSpPr>
        <p:spPr bwMode="auto">
          <a:xfrm flipV="1">
            <a:off x="6535007" y="5056554"/>
            <a:ext cx="827867" cy="45636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30" kern="0">
              <a:gradFill flip="none" rotWithShape="1">
                <a:gsLst>
                  <a:gs pos="2917">
                    <a:srgbClr val="2487DE"/>
                  </a:gs>
                  <a:gs pos="100000">
                    <a:srgbClr val="5C9FEF"/>
                  </a:gs>
                </a:gsLst>
                <a:lin ang="16200000" scaled="1"/>
                <a:tileRect/>
              </a:gradFill>
              <a:latin typeface="Segoe UI Semilight"/>
            </a:endParaRPr>
          </a:p>
        </p:txBody>
      </p:sp>
      <p:sp>
        <p:nvSpPr>
          <p:cNvPr id="53" name="Content Placeholder 4">
            <a:extLst>
              <a:ext uri="{FF2B5EF4-FFF2-40B4-BE49-F238E27FC236}">
                <a16:creationId xmlns:a16="http://schemas.microsoft.com/office/drawing/2014/main" id="{AC0AC609-31DA-4E4C-8314-B1EB704083CA}"/>
              </a:ext>
            </a:extLst>
          </p:cNvPr>
          <p:cNvSpPr txBox="1">
            <a:spLocks/>
          </p:cNvSpPr>
          <p:nvPr/>
        </p:nvSpPr>
        <p:spPr>
          <a:xfrm>
            <a:off x="5590243" y="5550985"/>
            <a:ext cx="2717393" cy="166199"/>
          </a:xfrm>
          <a:prstGeom prst="rect">
            <a:avLst/>
          </a:prstGeom>
        </p:spPr>
        <p:txBody>
          <a:bodyPr vert="horz" wrap="square" lIns="0" tIns="0" rIns="0" bIns="0" rtlCol="0" anchor="ctr">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b="1"/>
              <a:t>GCC + Azure Commercial</a:t>
            </a:r>
          </a:p>
        </p:txBody>
      </p:sp>
      <p:sp>
        <p:nvSpPr>
          <p:cNvPr id="54" name="cloud 4">
            <a:extLst>
              <a:ext uri="{FF2B5EF4-FFF2-40B4-BE49-F238E27FC236}">
                <a16:creationId xmlns:a16="http://schemas.microsoft.com/office/drawing/2014/main" id="{80462A44-005A-4226-98A0-AB36A98A809F}"/>
              </a:ext>
              <a:ext uri="{C183D7F6-B498-43B3-948B-1728B52AA6E4}">
                <adec:decorative xmlns:adec="http://schemas.microsoft.com/office/drawing/2017/decorative" val="1"/>
              </a:ext>
            </a:extLst>
          </p:cNvPr>
          <p:cNvSpPr>
            <a:spLocks noChangeAspect="1"/>
          </p:cNvSpPr>
          <p:nvPr/>
        </p:nvSpPr>
        <p:spPr bwMode="auto">
          <a:xfrm flipV="1">
            <a:off x="9789915" y="3113358"/>
            <a:ext cx="827867" cy="45636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30" kern="0">
              <a:gradFill flip="none" rotWithShape="1">
                <a:gsLst>
                  <a:gs pos="2917">
                    <a:srgbClr val="2487DE"/>
                  </a:gs>
                  <a:gs pos="100000">
                    <a:srgbClr val="5C9FEF"/>
                  </a:gs>
                </a:gsLst>
                <a:lin ang="16200000" scaled="1"/>
                <a:tileRect/>
              </a:gradFill>
              <a:latin typeface="Segoe UI Semilight"/>
            </a:endParaRPr>
          </a:p>
        </p:txBody>
      </p:sp>
      <p:sp>
        <p:nvSpPr>
          <p:cNvPr id="55" name="Content Placeholder 4">
            <a:extLst>
              <a:ext uri="{FF2B5EF4-FFF2-40B4-BE49-F238E27FC236}">
                <a16:creationId xmlns:a16="http://schemas.microsoft.com/office/drawing/2014/main" id="{B3D32C2C-69BF-46CE-875F-A6C74EA92FC6}"/>
              </a:ext>
            </a:extLst>
          </p:cNvPr>
          <p:cNvSpPr txBox="1">
            <a:spLocks/>
          </p:cNvSpPr>
          <p:nvPr/>
        </p:nvSpPr>
        <p:spPr>
          <a:xfrm>
            <a:off x="8845151" y="3607789"/>
            <a:ext cx="2717393" cy="166199"/>
          </a:xfrm>
          <a:prstGeom prst="rect">
            <a:avLst/>
          </a:prstGeom>
        </p:spPr>
        <p:txBody>
          <a:bodyPr vert="horz" wrap="square" lIns="0" tIns="0" rIns="0" bIns="0" rtlCol="0" anchor="ctr">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b="1"/>
              <a:t>GCC High + Azure Government</a:t>
            </a:r>
          </a:p>
        </p:txBody>
      </p:sp>
      <p:cxnSp>
        <p:nvCxnSpPr>
          <p:cNvPr id="57" name="Straight Arrow Connector 56">
            <a:extLst>
              <a:ext uri="{FF2B5EF4-FFF2-40B4-BE49-F238E27FC236}">
                <a16:creationId xmlns:a16="http://schemas.microsoft.com/office/drawing/2014/main" id="{F8015D70-4A43-4C21-8EA4-DD5BDA88224F}"/>
              </a:ext>
            </a:extLst>
          </p:cNvPr>
          <p:cNvCxnSpPr>
            <a:cxnSpLocks/>
            <a:stCxn id="47" idx="2"/>
            <a:endCxn id="52" idx="0"/>
          </p:cNvCxnSpPr>
          <p:nvPr/>
        </p:nvCxnSpPr>
        <p:spPr>
          <a:xfrm>
            <a:off x="6940751" y="3945315"/>
            <a:ext cx="1851" cy="111123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4">
            <a:extLst>
              <a:ext uri="{FF2B5EF4-FFF2-40B4-BE49-F238E27FC236}">
                <a16:creationId xmlns:a16="http://schemas.microsoft.com/office/drawing/2014/main" id="{4BD0121B-1B69-45D0-AF26-F448231A0B97}"/>
              </a:ext>
            </a:extLst>
          </p:cNvPr>
          <p:cNvSpPr txBox="1">
            <a:spLocks/>
          </p:cNvSpPr>
          <p:nvPr/>
        </p:nvSpPr>
        <p:spPr>
          <a:xfrm>
            <a:off x="7042810" y="4223067"/>
            <a:ext cx="1262975" cy="3323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l" defTabSz="914192" rtl="0" eaLnBrk="1" fontAlgn="auto" latinLnBrk="0" hangingPunct="1">
              <a:lnSpc>
                <a:spcPct val="90000"/>
              </a:lnSpc>
              <a:spcBef>
                <a:spcPts val="0"/>
              </a:spcBef>
              <a:spcAft>
                <a:spcPts val="0"/>
              </a:spcAft>
              <a:buClrTx/>
              <a:buSzPct val="90000"/>
              <a:tabLst/>
              <a:defRPr/>
            </a:pPr>
            <a:r>
              <a:rPr lang="en-US" sz="1200">
                <a:latin typeface="Segoe UI"/>
              </a:rPr>
              <a:t>No ITAR</a:t>
            </a:r>
            <a:br>
              <a:rPr lang="en-US" sz="1200">
                <a:latin typeface="Segoe UI"/>
              </a:rPr>
            </a:br>
            <a:r>
              <a:rPr lang="en-US" sz="1200">
                <a:latin typeface="Segoe UI"/>
              </a:rPr>
              <a:t>(CUI Basic only)</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cxnSp>
        <p:nvCxnSpPr>
          <p:cNvPr id="61" name="Straight Arrow Connector 60">
            <a:extLst>
              <a:ext uri="{FF2B5EF4-FFF2-40B4-BE49-F238E27FC236}">
                <a16:creationId xmlns:a16="http://schemas.microsoft.com/office/drawing/2014/main" id="{E21ED8E7-BAF4-4606-9D0F-08EF00D9F287}"/>
              </a:ext>
            </a:extLst>
          </p:cNvPr>
          <p:cNvCxnSpPr>
            <a:cxnSpLocks/>
            <a:stCxn id="47" idx="3"/>
            <a:endCxn id="54" idx="12"/>
          </p:cNvCxnSpPr>
          <p:nvPr/>
        </p:nvCxnSpPr>
        <p:spPr>
          <a:xfrm>
            <a:off x="7684799" y="3445131"/>
            <a:ext cx="2108359" cy="578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4">
            <a:extLst>
              <a:ext uri="{FF2B5EF4-FFF2-40B4-BE49-F238E27FC236}">
                <a16:creationId xmlns:a16="http://schemas.microsoft.com/office/drawing/2014/main" id="{8918A7D5-BB76-4440-938D-D400C55BBA42}"/>
              </a:ext>
            </a:extLst>
          </p:cNvPr>
          <p:cNvSpPr txBox="1">
            <a:spLocks/>
          </p:cNvSpPr>
          <p:nvPr/>
        </p:nvSpPr>
        <p:spPr>
          <a:xfrm>
            <a:off x="8048790" y="3225733"/>
            <a:ext cx="1264826" cy="1661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R="0" lvl="0" algn="ctr" defTabSz="914192" rtl="0" eaLnBrk="1" fontAlgn="auto" latinLnBrk="0" hangingPunct="1">
              <a:lnSpc>
                <a:spcPct val="90000"/>
              </a:lnSpc>
              <a:spcBef>
                <a:spcPts val="0"/>
              </a:spcBef>
              <a:spcAft>
                <a:spcPts val="0"/>
              </a:spcAft>
              <a:buClrTx/>
              <a:buSzPct val="90000"/>
              <a:tabLst/>
              <a:defRPr/>
            </a:pPr>
            <a:r>
              <a:rPr lang="en-US" sz="1200">
                <a:latin typeface="Segoe UI"/>
              </a:rPr>
              <a:t>CUI + ITAR</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60817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185DA7A-B19A-41D3-85F7-3B18E551D0B7}"/>
              </a:ext>
            </a:extLst>
          </p:cNvPr>
          <p:cNvGraphicFramePr>
            <a:graphicFrameLocks noChangeAspect="1"/>
          </p:cNvGraphicFramePr>
          <p:nvPr>
            <p:custDataLst>
              <p:tags r:id="rId1"/>
            </p:custData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Object 3" hidden="1">
                        <a:extLst>
                          <a:ext uri="{FF2B5EF4-FFF2-40B4-BE49-F238E27FC236}">
                            <a16:creationId xmlns:a16="http://schemas.microsoft.com/office/drawing/2014/main" id="{B185DA7A-B19A-41D3-85F7-3B18E551D0B7}"/>
                          </a:ext>
                        </a:extLst>
                      </p:cNvPr>
                      <p:cNvPicPr/>
                      <p:nvPr/>
                    </p:nvPicPr>
                    <p:blipFill>
                      <a:blip r:embed="rId5"/>
                      <a:stretch>
                        <a:fillRect/>
                      </a:stretch>
                    </p:blipFill>
                    <p:spPr>
                      <a:xfrm>
                        <a:off x="1558" y="2044"/>
                        <a:ext cx="1556" cy="1556"/>
                      </a:xfrm>
                      <a:prstGeom prst="rect">
                        <a:avLst/>
                      </a:prstGeom>
                    </p:spPr>
                  </p:pic>
                </p:oleObj>
              </mc:Fallback>
            </mc:AlternateContent>
          </a:graphicData>
        </a:graphic>
      </p:graphicFrame>
      <p:sp>
        <p:nvSpPr>
          <p:cNvPr id="108" name="Title 6"/>
          <p:cNvSpPr txBox="1">
            <a:spLocks/>
          </p:cNvSpPr>
          <p:nvPr/>
        </p:nvSpPr>
        <p:spPr bwMode="auto">
          <a:xfrm>
            <a:off x="301336" y="273254"/>
            <a:ext cx="11589328" cy="786619"/>
          </a:xfrm>
          <a:prstGeom prst="rect">
            <a:avLst/>
          </a:prstGeom>
          <a:noFill/>
        </p:spPr>
        <p:txBody>
          <a:bodyPr vert="horz" lIns="195067" tIns="121917" rIns="195067" bIns="121917" rtlCol="0" anchor="t" anchorCtr="0">
            <a:normAutofit/>
          </a:bodyPr>
          <a:lstStyle>
            <a:lvl1pPr algn="l" defTabSz="914400" rtl="0" eaLnBrk="1" latinLnBrk="0" hangingPunct="1">
              <a:lnSpc>
                <a:spcPct val="90000"/>
              </a:lnSpc>
              <a:spcBef>
                <a:spcPct val="0"/>
              </a:spcBef>
              <a:buNone/>
              <a:defRPr sz="3600" b="0" i="0" kern="1200" spc="0" baseline="0">
                <a:solidFill>
                  <a:srgbClr val="FFFFFF"/>
                </a:solidFill>
                <a:latin typeface="Segoe UI Light"/>
                <a:ea typeface="Segoe UI" charset="0"/>
                <a:cs typeface="Segoe UI Ligh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FFFFFF"/>
              </a:solidFill>
              <a:effectLst/>
              <a:uLnTx/>
              <a:uFillTx/>
              <a:latin typeface="Segoe UI Light"/>
              <a:cs typeface="Segoe UI Light"/>
            </a:endParaRPr>
          </a:p>
        </p:txBody>
      </p:sp>
      <p:sp>
        <p:nvSpPr>
          <p:cNvPr id="2" name="Title 1">
            <a:extLst>
              <a:ext uri="{FF2B5EF4-FFF2-40B4-BE49-F238E27FC236}">
                <a16:creationId xmlns:a16="http://schemas.microsoft.com/office/drawing/2014/main" id="{F073F2FB-AE35-4395-8110-A99CDE3A2911}"/>
              </a:ext>
            </a:extLst>
          </p:cNvPr>
          <p:cNvSpPr>
            <a:spLocks noGrp="1"/>
          </p:cNvSpPr>
          <p:nvPr>
            <p:ph type="title"/>
          </p:nvPr>
        </p:nvSpPr>
        <p:spPr/>
        <p:txBody>
          <a:bodyPr/>
          <a:lstStyle/>
          <a:p>
            <a:r>
              <a:rPr lang="en-US" dirty="0"/>
              <a:t>Microsoft Azure, a strong foundation</a:t>
            </a:r>
          </a:p>
        </p:txBody>
      </p:sp>
      <p:grpSp>
        <p:nvGrpSpPr>
          <p:cNvPr id="10" name="Group 9">
            <a:extLst>
              <a:ext uri="{FF2B5EF4-FFF2-40B4-BE49-F238E27FC236}">
                <a16:creationId xmlns:a16="http://schemas.microsoft.com/office/drawing/2014/main" id="{CABFBDE3-5CFF-4597-9CA2-3AFCD8A35ED4}"/>
              </a:ext>
            </a:extLst>
          </p:cNvPr>
          <p:cNvGrpSpPr/>
          <p:nvPr/>
        </p:nvGrpSpPr>
        <p:grpSpPr>
          <a:xfrm>
            <a:off x="448213" y="4047108"/>
            <a:ext cx="11295575" cy="2338100"/>
            <a:chOff x="448213" y="4047108"/>
            <a:chExt cx="11295575" cy="2338100"/>
          </a:xfrm>
        </p:grpSpPr>
        <p:sp>
          <p:nvSpPr>
            <p:cNvPr id="232" name="Rectangle 231">
              <a:extLst>
                <a:ext uri="{FF2B5EF4-FFF2-40B4-BE49-F238E27FC236}">
                  <a16:creationId xmlns:a16="http://schemas.microsoft.com/office/drawing/2014/main" id="{AC415CD6-1FDB-4171-8337-FCB0A6D215E0}"/>
                </a:ext>
              </a:extLst>
            </p:cNvPr>
            <p:cNvSpPr/>
            <p:nvPr/>
          </p:nvSpPr>
          <p:spPr bwMode="auto">
            <a:xfrm>
              <a:off x="448213" y="4576674"/>
              <a:ext cx="11295575" cy="1808534"/>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35" name="TextBox 234">
              <a:extLst>
                <a:ext uri="{FF2B5EF4-FFF2-40B4-BE49-F238E27FC236}">
                  <a16:creationId xmlns:a16="http://schemas.microsoft.com/office/drawing/2014/main" id="{6C1F6E23-EDA6-4043-B3B6-7B907EFF30F2}"/>
                </a:ext>
              </a:extLst>
            </p:cNvPr>
            <p:cNvSpPr txBox="1"/>
            <p:nvPr/>
          </p:nvSpPr>
          <p:spPr>
            <a:xfrm>
              <a:off x="9470227" y="5469576"/>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Trusted</a:t>
              </a:r>
            </a:p>
          </p:txBody>
        </p:sp>
        <p:grpSp>
          <p:nvGrpSpPr>
            <p:cNvPr id="236" name="Group 62">
              <a:extLst>
                <a:ext uri="{FF2B5EF4-FFF2-40B4-BE49-F238E27FC236}">
                  <a16:creationId xmlns:a16="http://schemas.microsoft.com/office/drawing/2014/main" id="{29D99B8E-5371-4F39-8A6B-02BA7A1EE653}"/>
                </a:ext>
              </a:extLst>
            </p:cNvPr>
            <p:cNvGrpSpPr>
              <a:grpSpLocks noChangeAspect="1"/>
            </p:cNvGrpSpPr>
            <p:nvPr/>
          </p:nvGrpSpPr>
          <p:grpSpPr bwMode="auto">
            <a:xfrm>
              <a:off x="10266773" y="4859900"/>
              <a:ext cx="457981" cy="548902"/>
              <a:chOff x="-512" y="3894"/>
              <a:chExt cx="408" cy="489"/>
            </a:xfrm>
            <a:noFill/>
          </p:grpSpPr>
          <p:sp>
            <p:nvSpPr>
              <p:cNvPr id="264" name="Freeform 63">
                <a:extLst>
                  <a:ext uri="{FF2B5EF4-FFF2-40B4-BE49-F238E27FC236}">
                    <a16:creationId xmlns:a16="http://schemas.microsoft.com/office/drawing/2014/main" id="{D37C25DE-80BF-4DEC-A6C7-2268CB2244A1}"/>
                  </a:ext>
                </a:extLst>
              </p:cNvPr>
              <p:cNvSpPr>
                <a:spLocks/>
              </p:cNvSpPr>
              <p:nvPr/>
            </p:nvSpPr>
            <p:spPr bwMode="auto">
              <a:xfrm>
                <a:off x="-512" y="3894"/>
                <a:ext cx="408" cy="489"/>
              </a:xfrm>
              <a:custGeom>
                <a:avLst/>
                <a:gdLst>
                  <a:gd name="T0" fmla="*/ 85 w 170"/>
                  <a:gd name="T1" fmla="*/ 0 h 205"/>
                  <a:gd name="T2" fmla="*/ 0 w 170"/>
                  <a:gd name="T3" fmla="*/ 26 h 205"/>
                  <a:gd name="T4" fmla="*/ 0 w 170"/>
                  <a:gd name="T5" fmla="*/ 91 h 205"/>
                  <a:gd name="T6" fmla="*/ 23 w 170"/>
                  <a:gd name="T7" fmla="*/ 154 h 205"/>
                  <a:gd name="T8" fmla="*/ 83 w 170"/>
                  <a:gd name="T9" fmla="*/ 204 h 205"/>
                  <a:gd name="T10" fmla="*/ 85 w 170"/>
                  <a:gd name="T11" fmla="*/ 205 h 205"/>
                  <a:gd name="T12" fmla="*/ 86 w 170"/>
                  <a:gd name="T13" fmla="*/ 204 h 205"/>
                  <a:gd name="T14" fmla="*/ 146 w 170"/>
                  <a:gd name="T15" fmla="*/ 154 h 205"/>
                  <a:gd name="T16" fmla="*/ 170 w 170"/>
                  <a:gd name="T17" fmla="*/ 91 h 205"/>
                  <a:gd name="T18" fmla="*/ 170 w 170"/>
                  <a:gd name="T19" fmla="*/ 26 h 205"/>
                  <a:gd name="T20" fmla="*/ 85 w 170"/>
                  <a:gd name="T21"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 h="205">
                    <a:moveTo>
                      <a:pt x="85" y="0"/>
                    </a:moveTo>
                    <a:cubicBezTo>
                      <a:pt x="85" y="0"/>
                      <a:pt x="85" y="0"/>
                      <a:pt x="0" y="26"/>
                    </a:cubicBezTo>
                    <a:cubicBezTo>
                      <a:pt x="0" y="26"/>
                      <a:pt x="0" y="26"/>
                      <a:pt x="0" y="91"/>
                    </a:cubicBezTo>
                    <a:cubicBezTo>
                      <a:pt x="0" y="111"/>
                      <a:pt x="8" y="133"/>
                      <a:pt x="23" y="154"/>
                    </a:cubicBezTo>
                    <a:cubicBezTo>
                      <a:pt x="38" y="174"/>
                      <a:pt x="59" y="191"/>
                      <a:pt x="83" y="204"/>
                    </a:cubicBezTo>
                    <a:cubicBezTo>
                      <a:pt x="83" y="204"/>
                      <a:pt x="83" y="204"/>
                      <a:pt x="85" y="205"/>
                    </a:cubicBezTo>
                    <a:cubicBezTo>
                      <a:pt x="86" y="204"/>
                      <a:pt x="86" y="204"/>
                      <a:pt x="86" y="204"/>
                    </a:cubicBezTo>
                    <a:cubicBezTo>
                      <a:pt x="111" y="191"/>
                      <a:pt x="131" y="174"/>
                      <a:pt x="146" y="154"/>
                    </a:cubicBezTo>
                    <a:cubicBezTo>
                      <a:pt x="161" y="133"/>
                      <a:pt x="170" y="111"/>
                      <a:pt x="170" y="91"/>
                    </a:cubicBezTo>
                    <a:cubicBezTo>
                      <a:pt x="170" y="91"/>
                      <a:pt x="170" y="91"/>
                      <a:pt x="170" y="26"/>
                    </a:cubicBezTo>
                    <a:cubicBezTo>
                      <a:pt x="170" y="26"/>
                      <a:pt x="170" y="26"/>
                      <a:pt x="85" y="0"/>
                    </a:cubicBezTo>
                    <a:close/>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5" name="Freeform 64">
                <a:extLst>
                  <a:ext uri="{FF2B5EF4-FFF2-40B4-BE49-F238E27FC236}">
                    <a16:creationId xmlns:a16="http://schemas.microsoft.com/office/drawing/2014/main" id="{5C9BD239-D7C1-435F-B5F8-325FD4D95C50}"/>
                  </a:ext>
                </a:extLst>
              </p:cNvPr>
              <p:cNvSpPr>
                <a:spLocks/>
              </p:cNvSpPr>
              <p:nvPr/>
            </p:nvSpPr>
            <p:spPr bwMode="auto">
              <a:xfrm>
                <a:off x="-451" y="3959"/>
                <a:ext cx="143" cy="352"/>
              </a:xfrm>
              <a:custGeom>
                <a:avLst/>
                <a:gdLst>
                  <a:gd name="T0" fmla="*/ 0 w 71"/>
                  <a:gd name="T1" fmla="*/ 21 h 176"/>
                  <a:gd name="T2" fmla="*/ 0 w 71"/>
                  <a:gd name="T3" fmla="*/ 25 h 176"/>
                  <a:gd name="T4" fmla="*/ 0 w 71"/>
                  <a:gd name="T5" fmla="*/ 77 h 176"/>
                  <a:gd name="T6" fmla="*/ 65 w 71"/>
                  <a:gd name="T7" fmla="*/ 173 h 176"/>
                  <a:gd name="T8" fmla="*/ 71 w 71"/>
                  <a:gd name="T9" fmla="*/ 176 h 176"/>
                  <a:gd name="T10" fmla="*/ 71 w 71"/>
                  <a:gd name="T11" fmla="*/ 164 h 176"/>
                  <a:gd name="T12" fmla="*/ 71 w 71"/>
                  <a:gd name="T13" fmla="*/ 10 h 176"/>
                  <a:gd name="T14" fmla="*/ 71 w 71"/>
                  <a:gd name="T15" fmla="*/ 0 h 176"/>
                  <a:gd name="T16" fmla="*/ 29 w 71"/>
                  <a:gd name="T17" fmla="*/ 12 h 176"/>
                  <a:gd name="T18" fmla="*/ 4 w 71"/>
                  <a:gd name="T19" fmla="*/ 20 h 176"/>
                  <a:gd name="T20" fmla="*/ 0 w 71"/>
                  <a:gd name="T21" fmla="*/ 2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176">
                    <a:moveTo>
                      <a:pt x="0" y="21"/>
                    </a:moveTo>
                    <a:cubicBezTo>
                      <a:pt x="0" y="21"/>
                      <a:pt x="0" y="21"/>
                      <a:pt x="0" y="25"/>
                    </a:cubicBezTo>
                    <a:cubicBezTo>
                      <a:pt x="0" y="31"/>
                      <a:pt x="0" y="44"/>
                      <a:pt x="0" y="77"/>
                    </a:cubicBezTo>
                    <a:cubicBezTo>
                      <a:pt x="0" y="113"/>
                      <a:pt x="25" y="149"/>
                      <a:pt x="65" y="173"/>
                    </a:cubicBezTo>
                    <a:cubicBezTo>
                      <a:pt x="65" y="173"/>
                      <a:pt x="65" y="173"/>
                      <a:pt x="71" y="176"/>
                    </a:cubicBezTo>
                    <a:cubicBezTo>
                      <a:pt x="71" y="164"/>
                      <a:pt x="71" y="164"/>
                      <a:pt x="71" y="164"/>
                    </a:cubicBezTo>
                    <a:cubicBezTo>
                      <a:pt x="71" y="10"/>
                      <a:pt x="71" y="10"/>
                      <a:pt x="71" y="10"/>
                    </a:cubicBezTo>
                    <a:cubicBezTo>
                      <a:pt x="71" y="0"/>
                      <a:pt x="71" y="0"/>
                      <a:pt x="71" y="0"/>
                    </a:cubicBezTo>
                    <a:cubicBezTo>
                      <a:pt x="71" y="0"/>
                      <a:pt x="71" y="0"/>
                      <a:pt x="29" y="12"/>
                    </a:cubicBezTo>
                    <a:cubicBezTo>
                      <a:pt x="22" y="15"/>
                      <a:pt x="14" y="17"/>
                      <a:pt x="4" y="20"/>
                    </a:cubicBezTo>
                    <a:cubicBezTo>
                      <a:pt x="3" y="21"/>
                      <a:pt x="1" y="21"/>
                      <a:pt x="0" y="21"/>
                    </a:cubicBezTo>
                    <a:close/>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37" name="TextBox 236">
              <a:extLst>
                <a:ext uri="{FF2B5EF4-FFF2-40B4-BE49-F238E27FC236}">
                  <a16:creationId xmlns:a16="http://schemas.microsoft.com/office/drawing/2014/main" id="{33A360E1-791F-4128-AE52-3253942B152F}"/>
                </a:ext>
              </a:extLst>
            </p:cNvPr>
            <p:cNvSpPr txBox="1"/>
            <p:nvPr/>
          </p:nvSpPr>
          <p:spPr>
            <a:xfrm>
              <a:off x="789878" y="5481179"/>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Productive</a:t>
              </a:r>
            </a:p>
          </p:txBody>
        </p:sp>
        <p:grpSp>
          <p:nvGrpSpPr>
            <p:cNvPr id="238" name="Group 237">
              <a:extLst>
                <a:ext uri="{FF2B5EF4-FFF2-40B4-BE49-F238E27FC236}">
                  <a16:creationId xmlns:a16="http://schemas.microsoft.com/office/drawing/2014/main" id="{7BAF9CE7-F5C1-4480-969C-7CEFC6204EB4}"/>
                </a:ext>
              </a:extLst>
            </p:cNvPr>
            <p:cNvGrpSpPr/>
            <p:nvPr/>
          </p:nvGrpSpPr>
          <p:grpSpPr>
            <a:xfrm>
              <a:off x="1606563" y="4837410"/>
              <a:ext cx="417702" cy="582996"/>
              <a:chOff x="742950" y="2561122"/>
              <a:chExt cx="426078" cy="594686"/>
            </a:xfrm>
            <a:noFill/>
          </p:grpSpPr>
          <p:sp>
            <p:nvSpPr>
              <p:cNvPr id="256" name="Freeform 17">
                <a:extLst>
                  <a:ext uri="{FF2B5EF4-FFF2-40B4-BE49-F238E27FC236}">
                    <a16:creationId xmlns:a16="http://schemas.microsoft.com/office/drawing/2014/main" id="{287DA74C-19E2-462B-A86E-DDBA8EEC5EF7}"/>
                  </a:ext>
                </a:extLst>
              </p:cNvPr>
              <p:cNvSpPr>
                <a:spLocks/>
              </p:cNvSpPr>
              <p:nvPr/>
            </p:nvSpPr>
            <p:spPr bwMode="auto">
              <a:xfrm>
                <a:off x="742950" y="2622641"/>
                <a:ext cx="426078" cy="533167"/>
              </a:xfrm>
              <a:custGeom>
                <a:avLst/>
                <a:gdLst>
                  <a:gd name="T0" fmla="*/ 126 w 156"/>
                  <a:gd name="T1" fmla="*/ 0 h 196"/>
                  <a:gd name="T2" fmla="*/ 152 w 156"/>
                  <a:gd name="T3" fmla="*/ 0 h 196"/>
                  <a:gd name="T4" fmla="*/ 156 w 156"/>
                  <a:gd name="T5" fmla="*/ 4 h 196"/>
                  <a:gd name="T6" fmla="*/ 156 w 156"/>
                  <a:gd name="T7" fmla="*/ 192 h 196"/>
                  <a:gd name="T8" fmla="*/ 152 w 156"/>
                  <a:gd name="T9" fmla="*/ 196 h 196"/>
                  <a:gd name="T10" fmla="*/ 4 w 156"/>
                  <a:gd name="T11" fmla="*/ 196 h 196"/>
                  <a:gd name="T12" fmla="*/ 0 w 156"/>
                  <a:gd name="T13" fmla="*/ 192 h 196"/>
                  <a:gd name="T14" fmla="*/ 0 w 156"/>
                  <a:gd name="T15" fmla="*/ 4 h 196"/>
                  <a:gd name="T16" fmla="*/ 4 w 156"/>
                  <a:gd name="T17" fmla="*/ 0 h 196"/>
                  <a:gd name="T18" fmla="*/ 30 w 156"/>
                  <a:gd name="T1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196">
                    <a:moveTo>
                      <a:pt x="126" y="0"/>
                    </a:moveTo>
                    <a:cubicBezTo>
                      <a:pt x="152" y="0"/>
                      <a:pt x="152" y="0"/>
                      <a:pt x="152" y="0"/>
                    </a:cubicBezTo>
                    <a:cubicBezTo>
                      <a:pt x="154" y="0"/>
                      <a:pt x="156" y="2"/>
                      <a:pt x="156" y="4"/>
                    </a:cubicBezTo>
                    <a:cubicBezTo>
                      <a:pt x="156" y="192"/>
                      <a:pt x="156" y="192"/>
                      <a:pt x="156" y="192"/>
                    </a:cubicBezTo>
                    <a:cubicBezTo>
                      <a:pt x="156" y="195"/>
                      <a:pt x="154" y="196"/>
                      <a:pt x="152" y="196"/>
                    </a:cubicBezTo>
                    <a:cubicBezTo>
                      <a:pt x="4" y="196"/>
                      <a:pt x="4" y="196"/>
                      <a:pt x="4" y="196"/>
                    </a:cubicBezTo>
                    <a:cubicBezTo>
                      <a:pt x="2" y="196"/>
                      <a:pt x="0" y="195"/>
                      <a:pt x="0" y="192"/>
                    </a:cubicBezTo>
                    <a:cubicBezTo>
                      <a:pt x="0" y="4"/>
                      <a:pt x="0" y="4"/>
                      <a:pt x="0" y="4"/>
                    </a:cubicBezTo>
                    <a:cubicBezTo>
                      <a:pt x="0" y="2"/>
                      <a:pt x="2" y="0"/>
                      <a:pt x="4" y="0"/>
                    </a:cubicBezTo>
                    <a:cubicBezTo>
                      <a:pt x="30" y="0"/>
                      <a:pt x="30" y="0"/>
                      <a:pt x="30" y="0"/>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7" name="Freeform 19">
                <a:extLst>
                  <a:ext uri="{FF2B5EF4-FFF2-40B4-BE49-F238E27FC236}">
                    <a16:creationId xmlns:a16="http://schemas.microsoft.com/office/drawing/2014/main" id="{A41EAC6F-9829-488D-9C50-6B66CC54C357}"/>
                  </a:ext>
                </a:extLst>
              </p:cNvPr>
              <p:cNvSpPr>
                <a:spLocks/>
              </p:cNvSpPr>
              <p:nvPr/>
            </p:nvSpPr>
            <p:spPr bwMode="auto">
              <a:xfrm>
                <a:off x="836368" y="2561122"/>
                <a:ext cx="240381" cy="118482"/>
              </a:xfrm>
              <a:custGeom>
                <a:avLst/>
                <a:gdLst>
                  <a:gd name="T0" fmla="*/ 57 w 88"/>
                  <a:gd name="T1" fmla="*/ 15 h 44"/>
                  <a:gd name="T2" fmla="*/ 57 w 88"/>
                  <a:gd name="T3" fmla="*/ 15 h 44"/>
                  <a:gd name="T4" fmla="*/ 44 w 88"/>
                  <a:gd name="T5" fmla="*/ 0 h 44"/>
                  <a:gd name="T6" fmla="*/ 31 w 88"/>
                  <a:gd name="T7" fmla="*/ 15 h 44"/>
                  <a:gd name="T8" fmla="*/ 31 w 88"/>
                  <a:gd name="T9" fmla="*/ 15 h 44"/>
                  <a:gd name="T10" fmla="*/ 4 w 88"/>
                  <a:gd name="T11" fmla="*/ 15 h 44"/>
                  <a:gd name="T12" fmla="*/ 0 w 88"/>
                  <a:gd name="T13" fmla="*/ 19 h 44"/>
                  <a:gd name="T14" fmla="*/ 0 w 88"/>
                  <a:gd name="T15" fmla="*/ 40 h 44"/>
                  <a:gd name="T16" fmla="*/ 4 w 88"/>
                  <a:gd name="T17" fmla="*/ 44 h 44"/>
                  <a:gd name="T18" fmla="*/ 84 w 88"/>
                  <a:gd name="T19" fmla="*/ 44 h 44"/>
                  <a:gd name="T20" fmla="*/ 88 w 88"/>
                  <a:gd name="T21" fmla="*/ 40 h 44"/>
                  <a:gd name="T22" fmla="*/ 88 w 88"/>
                  <a:gd name="T23" fmla="*/ 19 h 44"/>
                  <a:gd name="T24" fmla="*/ 84 w 88"/>
                  <a:gd name="T25" fmla="*/ 15 h 44"/>
                  <a:gd name="T26" fmla="*/ 57 w 88"/>
                  <a:gd name="T27"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 h="44">
                    <a:moveTo>
                      <a:pt x="57" y="15"/>
                    </a:moveTo>
                    <a:cubicBezTo>
                      <a:pt x="57" y="15"/>
                      <a:pt x="57" y="15"/>
                      <a:pt x="57" y="15"/>
                    </a:cubicBezTo>
                    <a:cubicBezTo>
                      <a:pt x="57" y="7"/>
                      <a:pt x="51" y="0"/>
                      <a:pt x="44" y="0"/>
                    </a:cubicBezTo>
                    <a:cubicBezTo>
                      <a:pt x="37" y="0"/>
                      <a:pt x="31" y="7"/>
                      <a:pt x="31" y="15"/>
                    </a:cubicBezTo>
                    <a:cubicBezTo>
                      <a:pt x="31" y="15"/>
                      <a:pt x="31" y="15"/>
                      <a:pt x="31" y="15"/>
                    </a:cubicBezTo>
                    <a:cubicBezTo>
                      <a:pt x="4" y="15"/>
                      <a:pt x="4" y="15"/>
                      <a:pt x="4" y="15"/>
                    </a:cubicBezTo>
                    <a:cubicBezTo>
                      <a:pt x="2" y="15"/>
                      <a:pt x="0" y="17"/>
                      <a:pt x="0" y="19"/>
                    </a:cubicBezTo>
                    <a:cubicBezTo>
                      <a:pt x="0" y="40"/>
                      <a:pt x="0" y="40"/>
                      <a:pt x="0" y="40"/>
                    </a:cubicBezTo>
                    <a:cubicBezTo>
                      <a:pt x="0" y="42"/>
                      <a:pt x="2" y="44"/>
                      <a:pt x="4" y="44"/>
                    </a:cubicBezTo>
                    <a:cubicBezTo>
                      <a:pt x="84" y="44"/>
                      <a:pt x="84" y="44"/>
                      <a:pt x="84" y="44"/>
                    </a:cubicBezTo>
                    <a:cubicBezTo>
                      <a:pt x="86" y="44"/>
                      <a:pt x="88" y="42"/>
                      <a:pt x="88" y="40"/>
                    </a:cubicBezTo>
                    <a:cubicBezTo>
                      <a:pt x="88" y="19"/>
                      <a:pt x="88" y="19"/>
                      <a:pt x="88" y="19"/>
                    </a:cubicBezTo>
                    <a:cubicBezTo>
                      <a:pt x="88" y="17"/>
                      <a:pt x="86" y="15"/>
                      <a:pt x="84" y="15"/>
                    </a:cubicBezTo>
                    <a:lnTo>
                      <a:pt x="57" y="15"/>
                    </a:lnTo>
                    <a:close/>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8" name="Line 20">
                <a:extLst>
                  <a:ext uri="{FF2B5EF4-FFF2-40B4-BE49-F238E27FC236}">
                    <a16:creationId xmlns:a16="http://schemas.microsoft.com/office/drawing/2014/main" id="{8C8AD9CE-5923-4978-9B77-3EF384A359D2}"/>
                  </a:ext>
                </a:extLst>
              </p:cNvPr>
              <p:cNvSpPr>
                <a:spLocks noChangeShapeType="1"/>
              </p:cNvSpPr>
              <p:nvPr/>
            </p:nvSpPr>
            <p:spPr bwMode="auto">
              <a:xfrm>
                <a:off x="836368" y="2765138"/>
                <a:ext cx="240381" cy="0"/>
              </a:xfrm>
              <a:prstGeom prst="line">
                <a:avLst/>
              </a:pr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9" name="Line 21">
                <a:extLst>
                  <a:ext uri="{FF2B5EF4-FFF2-40B4-BE49-F238E27FC236}">
                    <a16:creationId xmlns:a16="http://schemas.microsoft.com/office/drawing/2014/main" id="{7BEE2AAA-1962-4A0E-976C-C919D706CB30}"/>
                  </a:ext>
                </a:extLst>
              </p:cNvPr>
              <p:cNvSpPr>
                <a:spLocks noChangeShapeType="1"/>
              </p:cNvSpPr>
              <p:nvPr/>
            </p:nvSpPr>
            <p:spPr bwMode="auto">
              <a:xfrm>
                <a:off x="836368" y="2906404"/>
                <a:ext cx="240381" cy="0"/>
              </a:xfrm>
              <a:prstGeom prst="line">
                <a:avLst/>
              </a:pr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0" name="Line 22">
                <a:extLst>
                  <a:ext uri="{FF2B5EF4-FFF2-40B4-BE49-F238E27FC236}">
                    <a16:creationId xmlns:a16="http://schemas.microsoft.com/office/drawing/2014/main" id="{1C4EB653-32CC-48B6-8EA7-14ED4EFB669C}"/>
                  </a:ext>
                </a:extLst>
              </p:cNvPr>
              <p:cNvSpPr>
                <a:spLocks noChangeShapeType="1"/>
              </p:cNvSpPr>
              <p:nvPr/>
            </p:nvSpPr>
            <p:spPr bwMode="auto">
              <a:xfrm>
                <a:off x="836368" y="2977037"/>
                <a:ext cx="240381" cy="0"/>
              </a:xfrm>
              <a:prstGeom prst="line">
                <a:avLst/>
              </a:pr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1" name="Line 23">
                <a:extLst>
                  <a:ext uri="{FF2B5EF4-FFF2-40B4-BE49-F238E27FC236}">
                    <a16:creationId xmlns:a16="http://schemas.microsoft.com/office/drawing/2014/main" id="{7BC0BCDF-7600-4880-9850-0823680F7DCA}"/>
                  </a:ext>
                </a:extLst>
              </p:cNvPr>
              <p:cNvSpPr>
                <a:spLocks noChangeShapeType="1"/>
              </p:cNvSpPr>
              <p:nvPr/>
            </p:nvSpPr>
            <p:spPr bwMode="auto">
              <a:xfrm>
                <a:off x="836368" y="3047671"/>
                <a:ext cx="240381" cy="0"/>
              </a:xfrm>
              <a:prstGeom prst="line">
                <a:avLst/>
              </a:pr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2" name="Line 24">
                <a:extLst>
                  <a:ext uri="{FF2B5EF4-FFF2-40B4-BE49-F238E27FC236}">
                    <a16:creationId xmlns:a16="http://schemas.microsoft.com/office/drawing/2014/main" id="{BCDEEB5C-946F-4E9F-ADEB-0F37B459A7FD}"/>
                  </a:ext>
                </a:extLst>
              </p:cNvPr>
              <p:cNvSpPr>
                <a:spLocks noChangeShapeType="1"/>
              </p:cNvSpPr>
              <p:nvPr/>
            </p:nvSpPr>
            <p:spPr bwMode="auto">
              <a:xfrm>
                <a:off x="983455" y="2839189"/>
                <a:ext cx="93293" cy="0"/>
              </a:xfrm>
              <a:prstGeom prst="line">
                <a:avLst/>
              </a:pr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3" name="Freeform 25">
                <a:extLst>
                  <a:ext uri="{FF2B5EF4-FFF2-40B4-BE49-F238E27FC236}">
                    <a16:creationId xmlns:a16="http://schemas.microsoft.com/office/drawing/2014/main" id="{657B1C3F-8524-4E07-8DFD-2AE232981B4B}"/>
                  </a:ext>
                </a:extLst>
              </p:cNvPr>
              <p:cNvSpPr>
                <a:spLocks/>
              </p:cNvSpPr>
              <p:nvPr/>
            </p:nvSpPr>
            <p:spPr bwMode="auto">
              <a:xfrm>
                <a:off x="832950" y="2804790"/>
                <a:ext cx="109764" cy="55726"/>
              </a:xfrm>
              <a:custGeom>
                <a:avLst/>
                <a:gdLst>
                  <a:gd name="T0" fmla="*/ 0 w 27"/>
                  <a:gd name="T1" fmla="*/ 8 h 14"/>
                  <a:gd name="T2" fmla="*/ 6 w 27"/>
                  <a:gd name="T3" fmla="*/ 12 h 14"/>
                  <a:gd name="T4" fmla="*/ 12 w 27"/>
                  <a:gd name="T5" fmla="*/ 12 h 14"/>
                  <a:gd name="T6" fmla="*/ 27 w 27"/>
                  <a:gd name="T7" fmla="*/ 0 h 14"/>
                </a:gdLst>
                <a:ahLst/>
                <a:cxnLst>
                  <a:cxn ang="0">
                    <a:pos x="T0" y="T1"/>
                  </a:cxn>
                  <a:cxn ang="0">
                    <a:pos x="T2" y="T3"/>
                  </a:cxn>
                  <a:cxn ang="0">
                    <a:pos x="T4" y="T5"/>
                  </a:cxn>
                  <a:cxn ang="0">
                    <a:pos x="T6" y="T7"/>
                  </a:cxn>
                </a:cxnLst>
                <a:rect l="0" t="0" r="r" b="b"/>
                <a:pathLst>
                  <a:path w="27" h="14">
                    <a:moveTo>
                      <a:pt x="0" y="8"/>
                    </a:moveTo>
                    <a:cubicBezTo>
                      <a:pt x="0" y="8"/>
                      <a:pt x="3" y="10"/>
                      <a:pt x="6" y="12"/>
                    </a:cubicBezTo>
                    <a:cubicBezTo>
                      <a:pt x="7" y="14"/>
                      <a:pt x="10" y="14"/>
                      <a:pt x="12" y="12"/>
                    </a:cubicBezTo>
                    <a:cubicBezTo>
                      <a:pt x="15" y="8"/>
                      <a:pt x="21" y="1"/>
                      <a:pt x="27" y="0"/>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9" name="Straight Connector 238">
              <a:extLst>
                <a:ext uri="{FF2B5EF4-FFF2-40B4-BE49-F238E27FC236}">
                  <a16:creationId xmlns:a16="http://schemas.microsoft.com/office/drawing/2014/main" id="{7001AA24-4C8A-4452-A8BE-F954D4960D20}"/>
                </a:ext>
              </a:extLst>
            </p:cNvPr>
            <p:cNvCxnSpPr>
              <a:cxnSpLocks/>
            </p:cNvCxnSpPr>
            <p:nvPr/>
          </p:nvCxnSpPr>
          <p:spPr>
            <a:xfrm rot="5400000" flipH="1">
              <a:off x="2630933" y="5480941"/>
              <a:ext cx="1262412" cy="0"/>
            </a:xfrm>
            <a:prstGeom prst="line">
              <a:avLst/>
            </a:prstGeom>
            <a:solidFill>
              <a:schemeClr val="accent1"/>
            </a:solidFill>
            <a:ln w="6350" cap="flat" cmpd="sng" algn="ctr">
              <a:gradFill flip="none" rotWithShape="1">
                <a:gsLst>
                  <a:gs pos="0">
                    <a:schemeClr val="bg1">
                      <a:alpha val="0"/>
                    </a:schemeClr>
                  </a:gs>
                  <a:gs pos="65000">
                    <a:srgbClr val="F6F6F6"/>
                  </a:gs>
                  <a:gs pos="40000">
                    <a:schemeClr val="bg1">
                      <a:lumMod val="95000"/>
                    </a:schemeClr>
                  </a:gs>
                  <a:gs pos="100000">
                    <a:srgbClr val="FFFFFF">
                      <a:alpha val="0"/>
                    </a:srgbClr>
                  </a:gs>
                </a:gsLst>
                <a:lin ang="5400000" scaled="1"/>
                <a:tileRect/>
              </a:gradFill>
              <a:prstDash val="solid"/>
              <a:headEnd type="none"/>
              <a:tailEnd type="none"/>
            </a:ln>
            <a:effectLst/>
          </p:spPr>
        </p:cxnSp>
        <p:sp>
          <p:nvSpPr>
            <p:cNvPr id="240" name="TextBox 239">
              <a:extLst>
                <a:ext uri="{FF2B5EF4-FFF2-40B4-BE49-F238E27FC236}">
                  <a16:creationId xmlns:a16="http://schemas.microsoft.com/office/drawing/2014/main" id="{A139BA44-C242-4E19-B29F-517AF46CC80A}"/>
                </a:ext>
              </a:extLst>
            </p:cNvPr>
            <p:cNvSpPr txBox="1"/>
            <p:nvPr/>
          </p:nvSpPr>
          <p:spPr>
            <a:xfrm>
              <a:off x="3683327" y="5441026"/>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Hybrid</a:t>
              </a:r>
            </a:p>
          </p:txBody>
        </p:sp>
        <p:grpSp>
          <p:nvGrpSpPr>
            <p:cNvPr id="241" name="Group 28">
              <a:extLst>
                <a:ext uri="{FF2B5EF4-FFF2-40B4-BE49-F238E27FC236}">
                  <a16:creationId xmlns:a16="http://schemas.microsoft.com/office/drawing/2014/main" id="{3E0FEDF0-B48E-4367-A934-B8A00CDF37B2}"/>
                </a:ext>
              </a:extLst>
            </p:cNvPr>
            <p:cNvGrpSpPr>
              <a:grpSpLocks noChangeAspect="1"/>
            </p:cNvGrpSpPr>
            <p:nvPr/>
          </p:nvGrpSpPr>
          <p:grpSpPr bwMode="auto">
            <a:xfrm>
              <a:off x="4369883" y="4877562"/>
              <a:ext cx="677962" cy="502691"/>
              <a:chOff x="-707" y="2449"/>
              <a:chExt cx="431" cy="435"/>
            </a:xfrm>
            <a:noFill/>
          </p:grpSpPr>
          <p:sp>
            <p:nvSpPr>
              <p:cNvPr id="249" name="Freeform 29">
                <a:extLst>
                  <a:ext uri="{FF2B5EF4-FFF2-40B4-BE49-F238E27FC236}">
                    <a16:creationId xmlns:a16="http://schemas.microsoft.com/office/drawing/2014/main" id="{D3C9249C-3FCF-465B-8121-71B8C7AC4DF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0" name="Freeform 30">
                <a:extLst>
                  <a:ext uri="{FF2B5EF4-FFF2-40B4-BE49-F238E27FC236}">
                    <a16:creationId xmlns:a16="http://schemas.microsoft.com/office/drawing/2014/main" id="{B1914C4C-8734-4EE7-AD98-E821A7B1D963}"/>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1" name="Freeform 31">
                <a:extLst>
                  <a:ext uri="{FF2B5EF4-FFF2-40B4-BE49-F238E27FC236}">
                    <a16:creationId xmlns:a16="http://schemas.microsoft.com/office/drawing/2014/main" id="{069C9863-5CC8-4C58-B8E0-3FFCB1D75A55}"/>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2" name="Freeform 32">
                <a:extLst>
                  <a:ext uri="{FF2B5EF4-FFF2-40B4-BE49-F238E27FC236}">
                    <a16:creationId xmlns:a16="http://schemas.microsoft.com/office/drawing/2014/main" id="{B616D15A-927A-4A49-8338-CC709CDE745D}"/>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3" name="Freeform 33">
                <a:extLst>
                  <a:ext uri="{FF2B5EF4-FFF2-40B4-BE49-F238E27FC236}">
                    <a16:creationId xmlns:a16="http://schemas.microsoft.com/office/drawing/2014/main" id="{88EEECF6-5242-41B1-8AC4-BC1421A4CEE3}"/>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4" name="Freeform 34">
                <a:extLst>
                  <a:ext uri="{FF2B5EF4-FFF2-40B4-BE49-F238E27FC236}">
                    <a16:creationId xmlns:a16="http://schemas.microsoft.com/office/drawing/2014/main" id="{1A656F44-D359-4FC0-803B-4C3AC79AFA5D}"/>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5" name="Freeform 35">
                <a:extLst>
                  <a:ext uri="{FF2B5EF4-FFF2-40B4-BE49-F238E27FC236}">
                    <a16:creationId xmlns:a16="http://schemas.microsoft.com/office/drawing/2014/main" id="{586E4A9E-34FF-4AA6-979B-AAF0DD4A82F9}"/>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42" name="Straight Connector 241">
              <a:extLst>
                <a:ext uri="{FF2B5EF4-FFF2-40B4-BE49-F238E27FC236}">
                  <a16:creationId xmlns:a16="http://schemas.microsoft.com/office/drawing/2014/main" id="{D7FB9E32-F6AB-4EBC-8CC9-0616F80A0BE8}"/>
                </a:ext>
              </a:extLst>
            </p:cNvPr>
            <p:cNvCxnSpPr>
              <a:cxnSpLocks/>
            </p:cNvCxnSpPr>
            <p:nvPr/>
          </p:nvCxnSpPr>
          <p:spPr>
            <a:xfrm rot="5400000" flipH="1">
              <a:off x="5524382" y="5480941"/>
              <a:ext cx="1262412" cy="0"/>
            </a:xfrm>
            <a:prstGeom prst="line">
              <a:avLst/>
            </a:prstGeom>
            <a:solidFill>
              <a:schemeClr val="accent1"/>
            </a:solidFill>
            <a:ln w="6350" cap="flat" cmpd="sng" algn="ctr">
              <a:gradFill flip="none" rotWithShape="1">
                <a:gsLst>
                  <a:gs pos="0">
                    <a:schemeClr val="bg1">
                      <a:alpha val="0"/>
                    </a:schemeClr>
                  </a:gs>
                  <a:gs pos="65000">
                    <a:srgbClr val="F6F6F6"/>
                  </a:gs>
                  <a:gs pos="40000">
                    <a:schemeClr val="bg1">
                      <a:lumMod val="95000"/>
                    </a:schemeClr>
                  </a:gs>
                  <a:gs pos="100000">
                    <a:srgbClr val="FFFFFF">
                      <a:alpha val="0"/>
                    </a:srgbClr>
                  </a:gs>
                </a:gsLst>
                <a:lin ang="5400000" scaled="1"/>
                <a:tileRect/>
              </a:gradFill>
              <a:prstDash val="solid"/>
              <a:headEnd type="none"/>
              <a:tailEnd type="none"/>
            </a:ln>
            <a:effectLst/>
          </p:spPr>
        </p:cxnSp>
        <p:sp>
          <p:nvSpPr>
            <p:cNvPr id="243" name="TextBox 242">
              <a:extLst>
                <a:ext uri="{FF2B5EF4-FFF2-40B4-BE49-F238E27FC236}">
                  <a16:creationId xmlns:a16="http://schemas.microsoft.com/office/drawing/2014/main" id="{4A81A401-EEB4-4296-A29E-2183CEB47709}"/>
                </a:ext>
              </a:extLst>
            </p:cNvPr>
            <p:cNvSpPr txBox="1"/>
            <p:nvPr/>
          </p:nvSpPr>
          <p:spPr>
            <a:xfrm>
              <a:off x="6576776" y="5429758"/>
              <a:ext cx="2051073" cy="711212"/>
            </a:xfrm>
            <a:prstGeom prst="rect">
              <a:avLst/>
            </a:prstGeom>
            <a:noFill/>
          </p:spPr>
          <p:txBody>
            <a:bodyPr wrap="square" rtlCol="0" anchor="ctr">
              <a:noAutofit/>
            </a:bodyPr>
            <a:lstStyle/>
            <a:p>
              <a:pPr marL="0" marR="0" lvl="0" indent="0" algn="ctr" defTabSz="896214" rtl="0" eaLnBrk="1" fontAlgn="auto" latinLnBrk="0" hangingPunct="1">
                <a:lnSpc>
                  <a:spcPct val="10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Intelligent</a:t>
              </a:r>
            </a:p>
          </p:txBody>
        </p:sp>
        <p:grpSp>
          <p:nvGrpSpPr>
            <p:cNvPr id="244" name="Group 38">
              <a:extLst>
                <a:ext uri="{FF2B5EF4-FFF2-40B4-BE49-F238E27FC236}">
                  <a16:creationId xmlns:a16="http://schemas.microsoft.com/office/drawing/2014/main" id="{AC55D3EC-35F0-44C9-A9C3-D774814F2689}"/>
                </a:ext>
              </a:extLst>
            </p:cNvPr>
            <p:cNvGrpSpPr>
              <a:grpSpLocks noChangeAspect="1"/>
            </p:cNvGrpSpPr>
            <p:nvPr/>
          </p:nvGrpSpPr>
          <p:grpSpPr bwMode="auto">
            <a:xfrm>
              <a:off x="7322853" y="4888830"/>
              <a:ext cx="558919" cy="480155"/>
              <a:chOff x="-438" y="3412"/>
              <a:chExt cx="369" cy="317"/>
            </a:xfrm>
            <a:noFill/>
          </p:grpSpPr>
          <p:sp>
            <p:nvSpPr>
              <p:cNvPr id="246" name="Freeform 39">
                <a:extLst>
                  <a:ext uri="{FF2B5EF4-FFF2-40B4-BE49-F238E27FC236}">
                    <a16:creationId xmlns:a16="http://schemas.microsoft.com/office/drawing/2014/main" id="{8BDD7A83-62C0-492A-A27F-09A33544C341}"/>
                  </a:ext>
                </a:extLst>
              </p:cNvPr>
              <p:cNvSpPr>
                <a:spLocks/>
              </p:cNvSpPr>
              <p:nvPr/>
            </p:nvSpPr>
            <p:spPr bwMode="auto">
              <a:xfrm>
                <a:off x="-393" y="3412"/>
                <a:ext cx="324" cy="245"/>
              </a:xfrm>
              <a:custGeom>
                <a:avLst/>
                <a:gdLst>
                  <a:gd name="T0" fmla="*/ 0 w 324"/>
                  <a:gd name="T1" fmla="*/ 118 h 245"/>
                  <a:gd name="T2" fmla="*/ 142 w 324"/>
                  <a:gd name="T3" fmla="*/ 245 h 245"/>
                  <a:gd name="T4" fmla="*/ 324 w 324"/>
                  <a:gd name="T5" fmla="*/ 0 h 245"/>
                </a:gdLst>
                <a:ahLst/>
                <a:cxnLst>
                  <a:cxn ang="0">
                    <a:pos x="T0" y="T1"/>
                  </a:cxn>
                  <a:cxn ang="0">
                    <a:pos x="T2" y="T3"/>
                  </a:cxn>
                  <a:cxn ang="0">
                    <a:pos x="T4" y="T5"/>
                  </a:cxn>
                </a:cxnLst>
                <a:rect l="0" t="0" r="r" b="b"/>
                <a:pathLst>
                  <a:path w="324" h="245">
                    <a:moveTo>
                      <a:pt x="0" y="118"/>
                    </a:moveTo>
                    <a:lnTo>
                      <a:pt x="142" y="245"/>
                    </a:lnTo>
                    <a:lnTo>
                      <a:pt x="324" y="0"/>
                    </a:ln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7" name="Freeform 40">
                <a:extLst>
                  <a:ext uri="{FF2B5EF4-FFF2-40B4-BE49-F238E27FC236}">
                    <a16:creationId xmlns:a16="http://schemas.microsoft.com/office/drawing/2014/main" id="{D56FE428-CFC4-4A19-BA44-461ACFF9DEB8}"/>
                  </a:ext>
                </a:extLst>
              </p:cNvPr>
              <p:cNvSpPr>
                <a:spLocks/>
              </p:cNvSpPr>
              <p:nvPr/>
            </p:nvSpPr>
            <p:spPr bwMode="auto">
              <a:xfrm>
                <a:off x="-438" y="3594"/>
                <a:ext cx="364" cy="135"/>
              </a:xfrm>
              <a:custGeom>
                <a:avLst/>
                <a:gdLst>
                  <a:gd name="T0" fmla="*/ 97 w 152"/>
                  <a:gd name="T1" fmla="*/ 0 h 56"/>
                  <a:gd name="T2" fmla="*/ 152 w 152"/>
                  <a:gd name="T3" fmla="*/ 28 h 56"/>
                  <a:gd name="T4" fmla="*/ 76 w 152"/>
                  <a:gd name="T5" fmla="*/ 56 h 56"/>
                  <a:gd name="T6" fmla="*/ 0 w 152"/>
                  <a:gd name="T7" fmla="*/ 28 h 56"/>
                  <a:gd name="T8" fmla="*/ 50 w 152"/>
                  <a:gd name="T9" fmla="*/ 1 h 56"/>
                </a:gdLst>
                <a:ahLst/>
                <a:cxnLst>
                  <a:cxn ang="0">
                    <a:pos x="T0" y="T1"/>
                  </a:cxn>
                  <a:cxn ang="0">
                    <a:pos x="T2" y="T3"/>
                  </a:cxn>
                  <a:cxn ang="0">
                    <a:pos x="T4" y="T5"/>
                  </a:cxn>
                  <a:cxn ang="0">
                    <a:pos x="T6" y="T7"/>
                  </a:cxn>
                  <a:cxn ang="0">
                    <a:pos x="T8" y="T9"/>
                  </a:cxn>
                </a:cxnLst>
                <a:rect l="0" t="0" r="r" b="b"/>
                <a:pathLst>
                  <a:path w="152" h="56">
                    <a:moveTo>
                      <a:pt x="97" y="0"/>
                    </a:moveTo>
                    <a:cubicBezTo>
                      <a:pt x="129" y="4"/>
                      <a:pt x="152" y="14"/>
                      <a:pt x="152" y="28"/>
                    </a:cubicBezTo>
                    <a:cubicBezTo>
                      <a:pt x="152" y="43"/>
                      <a:pt x="118" y="56"/>
                      <a:pt x="76" y="56"/>
                    </a:cubicBezTo>
                    <a:cubicBezTo>
                      <a:pt x="34" y="56"/>
                      <a:pt x="0" y="43"/>
                      <a:pt x="0" y="28"/>
                    </a:cubicBezTo>
                    <a:cubicBezTo>
                      <a:pt x="0" y="15"/>
                      <a:pt x="21" y="5"/>
                      <a:pt x="50" y="1"/>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8" name="Freeform 41">
                <a:extLst>
                  <a:ext uri="{FF2B5EF4-FFF2-40B4-BE49-F238E27FC236}">
                    <a16:creationId xmlns:a16="http://schemas.microsoft.com/office/drawing/2014/main" id="{7FC43476-6EBE-43C3-97C0-66EE1D15B6F2}"/>
                  </a:ext>
                </a:extLst>
              </p:cNvPr>
              <p:cNvSpPr>
                <a:spLocks/>
              </p:cNvSpPr>
              <p:nvPr/>
            </p:nvSpPr>
            <p:spPr bwMode="auto">
              <a:xfrm>
                <a:off x="-347" y="3623"/>
                <a:ext cx="182" cy="60"/>
              </a:xfrm>
              <a:custGeom>
                <a:avLst/>
                <a:gdLst>
                  <a:gd name="T0" fmla="*/ 51 w 76"/>
                  <a:gd name="T1" fmla="*/ 0 h 25"/>
                  <a:gd name="T2" fmla="*/ 76 w 76"/>
                  <a:gd name="T3" fmla="*/ 12 h 25"/>
                  <a:gd name="T4" fmla="*/ 38 w 76"/>
                  <a:gd name="T5" fmla="*/ 25 h 25"/>
                  <a:gd name="T6" fmla="*/ 0 w 76"/>
                  <a:gd name="T7" fmla="*/ 12 h 25"/>
                  <a:gd name="T8" fmla="*/ 24 w 76"/>
                  <a:gd name="T9" fmla="*/ 0 h 25"/>
                </a:gdLst>
                <a:ahLst/>
                <a:cxnLst>
                  <a:cxn ang="0">
                    <a:pos x="T0" y="T1"/>
                  </a:cxn>
                  <a:cxn ang="0">
                    <a:pos x="T2" y="T3"/>
                  </a:cxn>
                  <a:cxn ang="0">
                    <a:pos x="T4" y="T5"/>
                  </a:cxn>
                  <a:cxn ang="0">
                    <a:pos x="T6" y="T7"/>
                  </a:cxn>
                  <a:cxn ang="0">
                    <a:pos x="T8" y="T9"/>
                  </a:cxn>
                </a:cxnLst>
                <a:rect l="0" t="0" r="r" b="b"/>
                <a:pathLst>
                  <a:path w="76" h="25">
                    <a:moveTo>
                      <a:pt x="51" y="0"/>
                    </a:moveTo>
                    <a:cubicBezTo>
                      <a:pt x="65" y="1"/>
                      <a:pt x="76" y="6"/>
                      <a:pt x="76" y="12"/>
                    </a:cubicBezTo>
                    <a:cubicBezTo>
                      <a:pt x="76" y="19"/>
                      <a:pt x="59" y="25"/>
                      <a:pt x="38" y="25"/>
                    </a:cubicBezTo>
                    <a:cubicBezTo>
                      <a:pt x="17" y="25"/>
                      <a:pt x="0" y="19"/>
                      <a:pt x="0" y="12"/>
                    </a:cubicBezTo>
                    <a:cubicBezTo>
                      <a:pt x="0" y="7"/>
                      <a:pt x="10" y="2"/>
                      <a:pt x="24" y="0"/>
                    </a:cubicBezTo>
                  </a:path>
                </a:pathLst>
              </a:custGeom>
              <a:grp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45" name="Straight Connector 244">
              <a:extLst>
                <a:ext uri="{FF2B5EF4-FFF2-40B4-BE49-F238E27FC236}">
                  <a16:creationId xmlns:a16="http://schemas.microsoft.com/office/drawing/2014/main" id="{B1EDEF90-2C18-4039-BD58-F676CC67B1AA}"/>
                </a:ext>
              </a:extLst>
            </p:cNvPr>
            <p:cNvCxnSpPr>
              <a:cxnSpLocks/>
            </p:cNvCxnSpPr>
            <p:nvPr/>
          </p:nvCxnSpPr>
          <p:spPr>
            <a:xfrm rot="5400000" flipH="1">
              <a:off x="8417831" y="5480941"/>
              <a:ext cx="1262412" cy="0"/>
            </a:xfrm>
            <a:prstGeom prst="line">
              <a:avLst/>
            </a:prstGeom>
            <a:solidFill>
              <a:schemeClr val="accent1"/>
            </a:solidFill>
            <a:ln w="6350" cap="flat" cmpd="sng" algn="ctr">
              <a:gradFill flip="none" rotWithShape="1">
                <a:gsLst>
                  <a:gs pos="0">
                    <a:schemeClr val="bg1">
                      <a:alpha val="0"/>
                    </a:schemeClr>
                  </a:gs>
                  <a:gs pos="65000">
                    <a:srgbClr val="F6F6F6"/>
                  </a:gs>
                  <a:gs pos="40000">
                    <a:schemeClr val="bg1">
                      <a:lumMod val="95000"/>
                    </a:schemeClr>
                  </a:gs>
                  <a:gs pos="100000">
                    <a:srgbClr val="FFFFFF">
                      <a:alpha val="0"/>
                    </a:srgbClr>
                  </a:gs>
                </a:gsLst>
                <a:lin ang="5400000" scaled="1"/>
                <a:tileRect/>
              </a:gradFill>
              <a:prstDash val="solid"/>
              <a:headEnd type="none"/>
              <a:tailEnd type="none"/>
            </a:ln>
            <a:effectLst/>
          </p:spPr>
        </p:cxnSp>
        <p:sp>
          <p:nvSpPr>
            <p:cNvPr id="107" name="Title 3">
              <a:extLst>
                <a:ext uri="{FF2B5EF4-FFF2-40B4-BE49-F238E27FC236}">
                  <a16:creationId xmlns:a16="http://schemas.microsoft.com/office/drawing/2014/main" id="{C1C6B3F7-0845-4C80-9C9D-27C3F73C44B4}"/>
                </a:ext>
              </a:extLst>
            </p:cNvPr>
            <p:cNvSpPr txBox="1">
              <a:spLocks/>
            </p:cNvSpPr>
            <p:nvPr/>
          </p:nvSpPr>
          <p:spPr>
            <a:xfrm>
              <a:off x="4305060" y="4047108"/>
              <a:ext cx="3581880" cy="484164"/>
            </a:xfrm>
            <a:prstGeom prst="rect">
              <a:avLst/>
            </a:prstGeom>
            <a:solidFill>
              <a:srgbClr val="FFFFFF"/>
            </a:solidFill>
          </p:spPr>
          <p:txBody>
            <a:bodyPr vert="horz" wrap="none" lIns="0" tIns="0" rIns="0" bIns="0" rtlCol="0" anchor="ctr">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solidFill>
                  <a:effectLst/>
                  <a:uLnTx/>
                  <a:uFillTx/>
                  <a:latin typeface="Segoe UI Semilight" panose="020B0402040204020203" pitchFamily="34" charset="0"/>
                  <a:ea typeface="+mn-ea"/>
                  <a:cs typeface="Segoe UI Semilight" panose="020B0402040204020203" pitchFamily="34" charset="0"/>
                </a:rPr>
                <a:t>Microsoft Azure</a:t>
              </a:r>
            </a:p>
          </p:txBody>
        </p:sp>
      </p:grpSp>
      <p:grpSp>
        <p:nvGrpSpPr>
          <p:cNvPr id="6" name="Group 5">
            <a:extLst>
              <a:ext uri="{FF2B5EF4-FFF2-40B4-BE49-F238E27FC236}">
                <a16:creationId xmlns:a16="http://schemas.microsoft.com/office/drawing/2014/main" id="{F5AF9559-CD1A-4D2D-8C55-7EC38D9AD562}"/>
              </a:ext>
            </a:extLst>
          </p:cNvPr>
          <p:cNvGrpSpPr/>
          <p:nvPr/>
        </p:nvGrpSpPr>
        <p:grpSpPr>
          <a:xfrm>
            <a:off x="448213" y="1079519"/>
            <a:ext cx="11295575" cy="2877115"/>
            <a:chOff x="448213" y="1079519"/>
            <a:chExt cx="11295575" cy="2877115"/>
          </a:xfrm>
        </p:grpSpPr>
        <p:sp>
          <p:nvSpPr>
            <p:cNvPr id="267" name="Freeform: Shape 266">
              <a:extLst>
                <a:ext uri="{FF2B5EF4-FFF2-40B4-BE49-F238E27FC236}">
                  <a16:creationId xmlns:a16="http://schemas.microsoft.com/office/drawing/2014/main" id="{1811A4B0-06F6-43E5-803F-2BFD46DB46C2}"/>
                </a:ext>
              </a:extLst>
            </p:cNvPr>
            <p:cNvSpPr/>
            <p:nvPr/>
          </p:nvSpPr>
          <p:spPr bwMode="auto">
            <a:xfrm>
              <a:off x="448213" y="1328407"/>
              <a:ext cx="11295575" cy="2628227"/>
            </a:xfrm>
            <a:custGeom>
              <a:avLst/>
              <a:gdLst>
                <a:gd name="connsiteX0" fmla="*/ 0 w 11522075"/>
                <a:gd name="connsiteY0" fmla="*/ 0 h 3007315"/>
                <a:gd name="connsiteX1" fmla="*/ 3831728 w 11522075"/>
                <a:gd name="connsiteY1" fmla="*/ 0 h 3007315"/>
                <a:gd name="connsiteX2" fmla="*/ 3831728 w 11522075"/>
                <a:gd name="connsiteY2" fmla="*/ 276999 h 3007315"/>
                <a:gd name="connsiteX3" fmla="*/ 7690348 w 11522075"/>
                <a:gd name="connsiteY3" fmla="*/ 276999 h 3007315"/>
                <a:gd name="connsiteX4" fmla="*/ 7690348 w 11522075"/>
                <a:gd name="connsiteY4" fmla="*/ 0 h 3007315"/>
                <a:gd name="connsiteX5" fmla="*/ 11522075 w 11522075"/>
                <a:gd name="connsiteY5" fmla="*/ 0 h 3007315"/>
                <a:gd name="connsiteX6" fmla="*/ 11522075 w 11522075"/>
                <a:gd name="connsiteY6" fmla="*/ 3007315 h 3007315"/>
                <a:gd name="connsiteX7" fmla="*/ 0 w 11522075"/>
                <a:gd name="connsiteY7" fmla="*/ 3007315 h 3007315"/>
                <a:gd name="connsiteX0" fmla="*/ 7690348 w 11522075"/>
                <a:gd name="connsiteY0" fmla="*/ 276999 h 3007315"/>
                <a:gd name="connsiteX1" fmla="*/ 7690348 w 11522075"/>
                <a:gd name="connsiteY1" fmla="*/ 0 h 3007315"/>
                <a:gd name="connsiteX2" fmla="*/ 11522075 w 11522075"/>
                <a:gd name="connsiteY2" fmla="*/ 0 h 3007315"/>
                <a:gd name="connsiteX3" fmla="*/ 11522075 w 11522075"/>
                <a:gd name="connsiteY3" fmla="*/ 3007315 h 3007315"/>
                <a:gd name="connsiteX4" fmla="*/ 0 w 11522075"/>
                <a:gd name="connsiteY4" fmla="*/ 3007315 h 3007315"/>
                <a:gd name="connsiteX5" fmla="*/ 0 w 11522075"/>
                <a:gd name="connsiteY5" fmla="*/ 0 h 3007315"/>
                <a:gd name="connsiteX6" fmla="*/ 3831728 w 11522075"/>
                <a:gd name="connsiteY6" fmla="*/ 0 h 3007315"/>
                <a:gd name="connsiteX7" fmla="*/ 3831728 w 11522075"/>
                <a:gd name="connsiteY7" fmla="*/ 276999 h 3007315"/>
                <a:gd name="connsiteX8" fmla="*/ 7781788 w 11522075"/>
                <a:gd name="connsiteY8" fmla="*/ 368439 h 3007315"/>
                <a:gd name="connsiteX0" fmla="*/ 7690348 w 11522075"/>
                <a:gd name="connsiteY0" fmla="*/ 276999 h 3007315"/>
                <a:gd name="connsiteX1" fmla="*/ 7690348 w 11522075"/>
                <a:gd name="connsiteY1" fmla="*/ 0 h 3007315"/>
                <a:gd name="connsiteX2" fmla="*/ 11522075 w 11522075"/>
                <a:gd name="connsiteY2" fmla="*/ 0 h 3007315"/>
                <a:gd name="connsiteX3" fmla="*/ 11522075 w 11522075"/>
                <a:gd name="connsiteY3" fmla="*/ 3007315 h 3007315"/>
                <a:gd name="connsiteX4" fmla="*/ 0 w 11522075"/>
                <a:gd name="connsiteY4" fmla="*/ 3007315 h 3007315"/>
                <a:gd name="connsiteX5" fmla="*/ 0 w 11522075"/>
                <a:gd name="connsiteY5" fmla="*/ 0 h 3007315"/>
                <a:gd name="connsiteX6" fmla="*/ 3831728 w 11522075"/>
                <a:gd name="connsiteY6" fmla="*/ 0 h 3007315"/>
                <a:gd name="connsiteX7" fmla="*/ 3831728 w 11522075"/>
                <a:gd name="connsiteY7" fmla="*/ 276999 h 3007315"/>
                <a:gd name="connsiteX0" fmla="*/ 7690348 w 11522075"/>
                <a:gd name="connsiteY0" fmla="*/ 0 h 3007315"/>
                <a:gd name="connsiteX1" fmla="*/ 11522075 w 11522075"/>
                <a:gd name="connsiteY1" fmla="*/ 0 h 3007315"/>
                <a:gd name="connsiteX2" fmla="*/ 11522075 w 11522075"/>
                <a:gd name="connsiteY2" fmla="*/ 3007315 h 3007315"/>
                <a:gd name="connsiteX3" fmla="*/ 0 w 11522075"/>
                <a:gd name="connsiteY3" fmla="*/ 3007315 h 3007315"/>
                <a:gd name="connsiteX4" fmla="*/ 0 w 11522075"/>
                <a:gd name="connsiteY4" fmla="*/ 0 h 3007315"/>
                <a:gd name="connsiteX5" fmla="*/ 3831728 w 11522075"/>
                <a:gd name="connsiteY5" fmla="*/ 0 h 3007315"/>
                <a:gd name="connsiteX6" fmla="*/ 3831728 w 11522075"/>
                <a:gd name="connsiteY6" fmla="*/ 276999 h 3007315"/>
                <a:gd name="connsiteX0" fmla="*/ 7690348 w 11522075"/>
                <a:gd name="connsiteY0" fmla="*/ 0 h 3007315"/>
                <a:gd name="connsiteX1" fmla="*/ 11522075 w 11522075"/>
                <a:gd name="connsiteY1" fmla="*/ 0 h 3007315"/>
                <a:gd name="connsiteX2" fmla="*/ 11522075 w 11522075"/>
                <a:gd name="connsiteY2" fmla="*/ 3007315 h 3007315"/>
                <a:gd name="connsiteX3" fmla="*/ 0 w 11522075"/>
                <a:gd name="connsiteY3" fmla="*/ 3007315 h 3007315"/>
                <a:gd name="connsiteX4" fmla="*/ 0 w 11522075"/>
                <a:gd name="connsiteY4" fmla="*/ 0 h 3007315"/>
                <a:gd name="connsiteX5" fmla="*/ 3831728 w 11522075"/>
                <a:gd name="connsiteY5" fmla="*/ 0 h 300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22075" h="3007315">
                  <a:moveTo>
                    <a:pt x="7690348" y="0"/>
                  </a:moveTo>
                  <a:lnTo>
                    <a:pt x="11522075" y="0"/>
                  </a:lnTo>
                  <a:lnTo>
                    <a:pt x="11522075" y="3007315"/>
                  </a:lnTo>
                  <a:lnTo>
                    <a:pt x="0" y="3007315"/>
                  </a:lnTo>
                  <a:lnTo>
                    <a:pt x="0" y="0"/>
                  </a:lnTo>
                  <a:lnTo>
                    <a:pt x="3831728" y="0"/>
                  </a:lnTo>
                </a:path>
              </a:pathLst>
            </a:custGeom>
            <a:no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68" name="Title 3">
              <a:extLst>
                <a:ext uri="{FF2B5EF4-FFF2-40B4-BE49-F238E27FC236}">
                  <a16:creationId xmlns:a16="http://schemas.microsoft.com/office/drawing/2014/main" id="{0A85937B-37CA-4680-AD36-8C9570E71C6B}"/>
                </a:ext>
              </a:extLst>
            </p:cNvPr>
            <p:cNvSpPr txBox="1">
              <a:spLocks/>
            </p:cNvSpPr>
            <p:nvPr/>
          </p:nvSpPr>
          <p:spPr>
            <a:xfrm>
              <a:off x="4305060" y="1079519"/>
              <a:ext cx="3581880" cy="484164"/>
            </a:xfrm>
            <a:prstGeom prst="rect">
              <a:avLst/>
            </a:prstGeom>
            <a:solidFill>
              <a:srgbClr val="FFFFFF"/>
            </a:solidFill>
          </p:spPr>
          <p:txBody>
            <a:bodyPr vert="horz" wrap="none" lIns="0" tIns="0" rIns="0" bIns="0" rtlCol="0" anchor="ctr">
              <a:noAutofit/>
            </a:bodyPr>
            <a:lst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0078D7"/>
                  </a:solidFill>
                  <a:effectLst/>
                  <a:uLnTx/>
                  <a:uFillTx/>
                  <a:latin typeface="Segoe UI Semilight" panose="020B0402040204020203" pitchFamily="34" charset="0"/>
                  <a:ea typeface="+mn-ea"/>
                  <a:cs typeface="Segoe UI Semilight" panose="020B0402040204020203" pitchFamily="34" charset="0"/>
                </a:rPr>
                <a:t>Azure Government</a:t>
              </a:r>
            </a:p>
          </p:txBody>
        </p:sp>
        <p:sp>
          <p:nvSpPr>
            <p:cNvPr id="269" name="Rectangle 268">
              <a:extLst>
                <a:ext uri="{FF2B5EF4-FFF2-40B4-BE49-F238E27FC236}">
                  <a16:creationId xmlns:a16="http://schemas.microsoft.com/office/drawing/2014/main" id="{519E3D9E-B8C2-4419-8F6D-74E27B491083}"/>
                </a:ext>
              </a:extLst>
            </p:cNvPr>
            <p:cNvSpPr/>
            <p:nvPr/>
          </p:nvSpPr>
          <p:spPr>
            <a:xfrm>
              <a:off x="5047845" y="1635925"/>
              <a:ext cx="2134220" cy="137179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light"/>
                  <a:ea typeface="+mn-ea"/>
                  <a:cs typeface="+mn-cs"/>
                </a:rPr>
                <a:t>Meets the most complex </a:t>
              </a: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compliance standards</a:t>
              </a:r>
            </a:p>
          </p:txBody>
        </p:sp>
        <p:sp>
          <p:nvSpPr>
            <p:cNvPr id="270" name="Rectangle 269">
              <a:extLst>
                <a:ext uri="{FF2B5EF4-FFF2-40B4-BE49-F238E27FC236}">
                  <a16:creationId xmlns:a16="http://schemas.microsoft.com/office/drawing/2014/main" id="{E080E8B1-F79E-4A87-993A-17A0F4D14B2D}"/>
                </a:ext>
              </a:extLst>
            </p:cNvPr>
            <p:cNvSpPr/>
            <p:nvPr/>
          </p:nvSpPr>
          <p:spPr>
            <a:xfrm>
              <a:off x="2763598" y="1635925"/>
              <a:ext cx="2134220" cy="137179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light"/>
                  <a:ea typeface="+mn-ea"/>
                  <a:cs typeface="+mn-cs"/>
                </a:rPr>
                <a:t>The only</a:t>
              </a:r>
              <a:br>
                <a:rPr kumimoji="0" lang="en-US" sz="1600" b="0" i="0" u="none" strike="noStrike" kern="0" cap="none" spc="0" normalizeH="0" baseline="0" noProof="0" dirty="0">
                  <a:ln>
                    <a:noFill/>
                  </a:ln>
                  <a:solidFill>
                    <a:srgbClr val="353535"/>
                  </a:solidFill>
                  <a:effectLst/>
                  <a:uLnTx/>
                  <a:uFillTx/>
                  <a:latin typeface="Segoe UI Semilight"/>
                  <a:ea typeface="+mn-ea"/>
                  <a:cs typeface="+mn-cs"/>
                </a:rPr>
              </a:br>
              <a:r>
                <a:rPr kumimoji="0" lang="en-US" sz="1600" b="0" i="0" u="none" strike="noStrike" kern="0" cap="none" spc="0" normalizeH="0" baseline="0" noProof="0" dirty="0">
                  <a:ln>
                    <a:noFill/>
                  </a:ln>
                  <a:solidFill>
                    <a:srgbClr val="353535"/>
                  </a:solidFill>
                  <a:effectLst/>
                  <a:uLnTx/>
                  <a:uFillTx/>
                  <a:latin typeface="Segoe UI Semilight"/>
                  <a:ea typeface="+mn-ea"/>
                  <a:cs typeface="+mn-cs"/>
                </a:rPr>
                <a:t>hyper-scale cloud built </a:t>
              </a: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specifically for U.S. government</a:t>
              </a:r>
            </a:p>
          </p:txBody>
        </p:sp>
        <p:sp>
          <p:nvSpPr>
            <p:cNvPr id="271" name="Rectangle 270">
              <a:extLst>
                <a:ext uri="{FF2B5EF4-FFF2-40B4-BE49-F238E27FC236}">
                  <a16:creationId xmlns:a16="http://schemas.microsoft.com/office/drawing/2014/main" id="{B77CCE99-00DE-40C0-A804-3EDFDA3E3E50}"/>
                </a:ext>
              </a:extLst>
            </p:cNvPr>
            <p:cNvSpPr/>
            <p:nvPr/>
          </p:nvSpPr>
          <p:spPr>
            <a:xfrm>
              <a:off x="7325318" y="1635925"/>
              <a:ext cx="2134220" cy="137179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light"/>
                  <a:ea typeface="+mn-ea"/>
                  <a:cs typeface="+mn-cs"/>
                </a:rPr>
                <a:t>Designed to </a:t>
              </a: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exceed U.S. government requirements</a:t>
              </a:r>
            </a:p>
          </p:txBody>
        </p:sp>
        <p:sp>
          <p:nvSpPr>
            <p:cNvPr id="272" name="Rectangle 271">
              <a:extLst>
                <a:ext uri="{FF2B5EF4-FFF2-40B4-BE49-F238E27FC236}">
                  <a16:creationId xmlns:a16="http://schemas.microsoft.com/office/drawing/2014/main" id="{3383C467-6942-4D55-BC1A-8FAD8F276A2D}"/>
                </a:ext>
              </a:extLst>
            </p:cNvPr>
            <p:cNvSpPr/>
            <p:nvPr/>
          </p:nvSpPr>
          <p:spPr>
            <a:xfrm>
              <a:off x="9609568" y="1635925"/>
              <a:ext cx="2134220" cy="137179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light"/>
                  <a:ea typeface="+mn-ea"/>
                  <a:cs typeface="+mn-cs"/>
                </a:rPr>
                <a:t>Supports the </a:t>
              </a: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broadest selection </a:t>
              </a:r>
              <a:b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of services</a:t>
              </a:r>
              <a:r>
                <a:rPr kumimoji="0" lang="en-US" sz="1600" b="0" i="0" u="none" strike="noStrike" kern="0" cap="none" spc="0" normalizeH="0" baseline="0" noProof="0" dirty="0">
                  <a:ln>
                    <a:noFill/>
                  </a:ln>
                  <a:solidFill>
                    <a:srgbClr val="353535"/>
                  </a:solidFill>
                  <a:effectLst/>
                  <a:uLnTx/>
                  <a:uFillTx/>
                  <a:latin typeface="Segoe UI Semilight"/>
                  <a:ea typeface="+mn-ea"/>
                  <a:cs typeface="Segoe UI Semibold" panose="020B0702040204020203" pitchFamily="34" charset="0"/>
                </a:rPr>
                <a:t>,</a:t>
              </a: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 </a:t>
              </a:r>
              <a:r>
                <a:rPr kumimoji="0" lang="en-US" sz="1600" b="0" i="0" u="none" strike="noStrike" kern="0" cap="none" spc="0" normalizeH="0" baseline="0" noProof="0" dirty="0">
                  <a:ln>
                    <a:noFill/>
                  </a:ln>
                  <a:solidFill>
                    <a:srgbClr val="353535"/>
                  </a:solidFill>
                  <a:effectLst/>
                  <a:uLnTx/>
                  <a:uFillTx/>
                  <a:latin typeface="Segoe UI Semilight"/>
                  <a:ea typeface="+mn-ea"/>
                  <a:cs typeface="+mn-cs"/>
                </a:rPr>
                <a:t>tools, </a:t>
              </a:r>
              <a:br>
                <a:rPr kumimoji="0" lang="en-US" sz="1600" b="0" i="0" u="none" strike="noStrike" kern="0" cap="none" spc="0" normalizeH="0" baseline="0" noProof="0" dirty="0">
                  <a:ln>
                    <a:noFill/>
                  </a:ln>
                  <a:solidFill>
                    <a:srgbClr val="353535"/>
                  </a:solidFill>
                  <a:effectLst/>
                  <a:uLnTx/>
                  <a:uFillTx/>
                  <a:latin typeface="Segoe UI Semilight"/>
                  <a:ea typeface="+mn-ea"/>
                  <a:cs typeface="+mn-cs"/>
                </a:rPr>
              </a:br>
              <a:r>
                <a:rPr kumimoji="0" lang="en-US" sz="1600" b="0" i="0" u="none" strike="noStrike" kern="0" cap="none" spc="0" normalizeH="0" baseline="0" noProof="0" dirty="0">
                  <a:ln>
                    <a:noFill/>
                  </a:ln>
                  <a:solidFill>
                    <a:srgbClr val="353535"/>
                  </a:solidFill>
                  <a:effectLst/>
                  <a:uLnTx/>
                  <a:uFillTx/>
                  <a:latin typeface="Segoe UI Semilight"/>
                  <a:ea typeface="+mn-ea"/>
                  <a:cs typeface="+mn-cs"/>
                </a:rPr>
                <a:t>and languages</a:t>
              </a:r>
            </a:p>
          </p:txBody>
        </p:sp>
        <p:sp>
          <p:nvSpPr>
            <p:cNvPr id="273" name="Rectangle 272">
              <a:extLst>
                <a:ext uri="{FF2B5EF4-FFF2-40B4-BE49-F238E27FC236}">
                  <a16:creationId xmlns:a16="http://schemas.microsoft.com/office/drawing/2014/main" id="{6F8ACEEB-3A85-4473-80FE-F87C39E6AE26}"/>
                </a:ext>
              </a:extLst>
            </p:cNvPr>
            <p:cNvSpPr/>
            <p:nvPr/>
          </p:nvSpPr>
          <p:spPr>
            <a:xfrm>
              <a:off x="479351" y="1635925"/>
              <a:ext cx="2134220" cy="1371797"/>
            </a:xfrm>
            <a:prstGeom prst="rect">
              <a:avLst/>
            </a:prstGeom>
          </p:spPr>
          <p:txBody>
            <a:bodyPr wrap="square" anchor="ctr">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Physically </a:t>
              </a:r>
              <a:b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separated </a:t>
              </a:r>
              <a:r>
                <a:rPr kumimoji="0" lang="en-US" sz="1600" b="0" i="0" u="none" strike="noStrike" kern="0" cap="none" spc="0" normalizeH="0" baseline="0" noProof="0" dirty="0">
                  <a:ln>
                    <a:noFill/>
                  </a:ln>
                  <a:solidFill>
                    <a:srgbClr val="353535"/>
                  </a:solidFill>
                  <a:effectLst/>
                  <a:uLnTx/>
                  <a:uFillTx/>
                  <a:latin typeface="Segoe UI Semilight"/>
                  <a:ea typeface="+mn-ea"/>
                  <a:cs typeface="+mn-cs"/>
                </a:rPr>
                <a:t>instance </a:t>
              </a:r>
              <a:br>
                <a:rPr kumimoji="0" lang="en-US" sz="1600" b="0" i="0" u="none" strike="noStrike" kern="0" cap="none" spc="0" normalizeH="0" baseline="0" noProof="0" dirty="0">
                  <a:ln>
                    <a:noFill/>
                  </a:ln>
                  <a:solidFill>
                    <a:srgbClr val="353535"/>
                  </a:solidFill>
                  <a:effectLst/>
                  <a:uLnTx/>
                  <a:uFillTx/>
                  <a:latin typeface="Segoe UI Semilight"/>
                  <a:ea typeface="+mn-ea"/>
                  <a:cs typeface="+mn-cs"/>
                </a:rPr>
              </a:br>
              <a:r>
                <a:rPr kumimoji="0" lang="en-US" sz="1600" b="0" i="0" u="none" strike="noStrike" kern="0" cap="none" spc="0" normalizeH="0" baseline="0" noProof="0" dirty="0">
                  <a:ln>
                    <a:noFill/>
                  </a:ln>
                  <a:solidFill>
                    <a:srgbClr val="353535"/>
                  </a:solidFill>
                  <a:effectLst/>
                  <a:uLnTx/>
                  <a:uFillTx/>
                  <a:latin typeface="Segoe UI Semilight"/>
                  <a:ea typeface="+mn-ea"/>
                  <a:cs typeface="+mn-cs"/>
                </a:rPr>
                <a:t>of Microsoft Azure </a:t>
              </a:r>
            </a:p>
          </p:txBody>
        </p:sp>
        <p:cxnSp>
          <p:nvCxnSpPr>
            <p:cNvPr id="274" name="Straight Connector 273">
              <a:extLst>
                <a:ext uri="{FF2B5EF4-FFF2-40B4-BE49-F238E27FC236}">
                  <a16:creationId xmlns:a16="http://schemas.microsoft.com/office/drawing/2014/main" id="{52A49D9C-107C-44DE-92AF-189D77F0E4F8}"/>
                </a:ext>
              </a:extLst>
            </p:cNvPr>
            <p:cNvCxnSpPr>
              <a:cxnSpLocks/>
            </p:cNvCxnSpPr>
            <p:nvPr/>
          </p:nvCxnSpPr>
          <p:spPr>
            <a:xfrm>
              <a:off x="2681164" y="1975976"/>
              <a:ext cx="1293" cy="691695"/>
            </a:xfrm>
            <a:prstGeom prst="line">
              <a:avLst/>
            </a:prstGeom>
            <a:noFill/>
            <a:ln w="6350" cap="flat" cmpd="sng" algn="ctr">
              <a:gradFill flip="none" rotWithShape="1">
                <a:gsLst>
                  <a:gs pos="0">
                    <a:srgbClr val="FFFFFF">
                      <a:lumMod val="75000"/>
                    </a:srgbClr>
                  </a:gs>
                  <a:gs pos="100000">
                    <a:schemeClr val="bg2"/>
                  </a:gs>
                </a:gsLst>
                <a:lin ang="0" scaled="1"/>
                <a:tileRect/>
              </a:gradFill>
              <a:prstDash val="solid"/>
              <a:headEnd type="none"/>
              <a:tailEnd type="none"/>
            </a:ln>
            <a:effectLst/>
          </p:spPr>
        </p:cxnSp>
        <p:cxnSp>
          <p:nvCxnSpPr>
            <p:cNvPr id="275" name="Straight Connector 274">
              <a:extLst>
                <a:ext uri="{FF2B5EF4-FFF2-40B4-BE49-F238E27FC236}">
                  <a16:creationId xmlns:a16="http://schemas.microsoft.com/office/drawing/2014/main" id="{656B5181-EFCE-4C59-ABC1-E3FBCC0EB73D}"/>
                </a:ext>
              </a:extLst>
            </p:cNvPr>
            <p:cNvCxnSpPr>
              <a:cxnSpLocks/>
            </p:cNvCxnSpPr>
            <p:nvPr/>
          </p:nvCxnSpPr>
          <p:spPr>
            <a:xfrm>
              <a:off x="4965411" y="1975976"/>
              <a:ext cx="1293" cy="691695"/>
            </a:xfrm>
            <a:prstGeom prst="line">
              <a:avLst/>
            </a:prstGeom>
            <a:noFill/>
            <a:ln w="6350" cap="flat" cmpd="sng" algn="ctr">
              <a:gradFill flip="none" rotWithShape="1">
                <a:gsLst>
                  <a:gs pos="0">
                    <a:srgbClr val="FFFFFF">
                      <a:lumMod val="75000"/>
                    </a:srgbClr>
                  </a:gs>
                  <a:gs pos="100000">
                    <a:schemeClr val="bg2"/>
                  </a:gs>
                </a:gsLst>
                <a:lin ang="0" scaled="1"/>
                <a:tileRect/>
              </a:gradFill>
              <a:prstDash val="solid"/>
              <a:headEnd type="none"/>
              <a:tailEnd type="none"/>
            </a:ln>
            <a:effectLst/>
          </p:spPr>
        </p:cxnSp>
        <p:cxnSp>
          <p:nvCxnSpPr>
            <p:cNvPr id="276" name="Straight Connector 275">
              <a:extLst>
                <a:ext uri="{FF2B5EF4-FFF2-40B4-BE49-F238E27FC236}">
                  <a16:creationId xmlns:a16="http://schemas.microsoft.com/office/drawing/2014/main" id="{25473D37-D98E-4771-8EDF-B0D53DDD1D02}"/>
                </a:ext>
              </a:extLst>
            </p:cNvPr>
            <p:cNvCxnSpPr>
              <a:cxnSpLocks/>
            </p:cNvCxnSpPr>
            <p:nvPr/>
          </p:nvCxnSpPr>
          <p:spPr>
            <a:xfrm>
              <a:off x="7249658" y="1975976"/>
              <a:ext cx="1293" cy="691695"/>
            </a:xfrm>
            <a:prstGeom prst="line">
              <a:avLst/>
            </a:prstGeom>
            <a:noFill/>
            <a:ln w="6350" cap="flat" cmpd="sng" algn="ctr">
              <a:gradFill flip="none" rotWithShape="1">
                <a:gsLst>
                  <a:gs pos="0">
                    <a:srgbClr val="FFFFFF">
                      <a:lumMod val="75000"/>
                    </a:srgbClr>
                  </a:gs>
                  <a:gs pos="100000">
                    <a:schemeClr val="bg2"/>
                  </a:gs>
                </a:gsLst>
                <a:lin ang="0" scaled="1"/>
                <a:tileRect/>
              </a:gradFill>
              <a:prstDash val="solid"/>
              <a:headEnd type="none"/>
              <a:tailEnd type="none"/>
            </a:ln>
            <a:effectLst/>
          </p:spPr>
        </p:cxnSp>
        <p:cxnSp>
          <p:nvCxnSpPr>
            <p:cNvPr id="277" name="Straight Connector 276">
              <a:extLst>
                <a:ext uri="{FF2B5EF4-FFF2-40B4-BE49-F238E27FC236}">
                  <a16:creationId xmlns:a16="http://schemas.microsoft.com/office/drawing/2014/main" id="{1E534F77-DFDA-4635-B1C4-AEE39098542D}"/>
                </a:ext>
              </a:extLst>
            </p:cNvPr>
            <p:cNvCxnSpPr>
              <a:cxnSpLocks/>
            </p:cNvCxnSpPr>
            <p:nvPr/>
          </p:nvCxnSpPr>
          <p:spPr>
            <a:xfrm>
              <a:off x="9533905" y="1975976"/>
              <a:ext cx="1293" cy="691695"/>
            </a:xfrm>
            <a:prstGeom prst="line">
              <a:avLst/>
            </a:prstGeom>
            <a:noFill/>
            <a:ln w="6350" cap="flat" cmpd="sng" algn="ctr">
              <a:gradFill flip="none" rotWithShape="1">
                <a:gsLst>
                  <a:gs pos="0">
                    <a:srgbClr val="FFFFFF">
                      <a:lumMod val="75000"/>
                    </a:srgbClr>
                  </a:gs>
                  <a:gs pos="100000">
                    <a:schemeClr val="bg2"/>
                  </a:gs>
                </a:gsLst>
                <a:lin ang="0" scaled="1"/>
                <a:tileRect/>
              </a:gradFill>
              <a:prstDash val="solid"/>
              <a:headEnd type="none"/>
              <a:tailEnd type="none"/>
            </a:ln>
            <a:effectLst/>
          </p:spPr>
        </p:cxnSp>
        <p:cxnSp>
          <p:nvCxnSpPr>
            <p:cNvPr id="278" name="Straight Connector 277">
              <a:extLst>
                <a:ext uri="{FF2B5EF4-FFF2-40B4-BE49-F238E27FC236}">
                  <a16:creationId xmlns:a16="http://schemas.microsoft.com/office/drawing/2014/main" id="{E326D8FC-C64B-4185-AEC6-A8256E7F4353}"/>
                </a:ext>
              </a:extLst>
            </p:cNvPr>
            <p:cNvCxnSpPr>
              <a:cxnSpLocks/>
            </p:cNvCxnSpPr>
            <p:nvPr/>
          </p:nvCxnSpPr>
          <p:spPr>
            <a:xfrm>
              <a:off x="4208737" y="1152655"/>
              <a:ext cx="0" cy="337892"/>
            </a:xfrm>
            <a:prstGeom prst="line">
              <a:avLst/>
            </a:prstGeom>
            <a:noFill/>
            <a:ln w="9525" cap="flat" cmpd="sng" algn="ctr">
              <a:solidFill>
                <a:schemeClr val="bg1">
                  <a:lumMod val="75000"/>
                </a:schemeClr>
              </a:solidFill>
              <a:prstDash val="solid"/>
              <a:headEnd type="none" w="med" len="med"/>
              <a:tailEnd type="none" w="med" len="med"/>
            </a:ln>
            <a:effectLst/>
          </p:spPr>
        </p:cxnSp>
        <p:cxnSp>
          <p:nvCxnSpPr>
            <p:cNvPr id="279" name="Straight Connector 278">
              <a:extLst>
                <a:ext uri="{FF2B5EF4-FFF2-40B4-BE49-F238E27FC236}">
                  <a16:creationId xmlns:a16="http://schemas.microsoft.com/office/drawing/2014/main" id="{04E3C149-5493-423F-B204-0086354AF1CF}"/>
                </a:ext>
              </a:extLst>
            </p:cNvPr>
            <p:cNvCxnSpPr>
              <a:cxnSpLocks/>
            </p:cNvCxnSpPr>
            <p:nvPr/>
          </p:nvCxnSpPr>
          <p:spPr>
            <a:xfrm>
              <a:off x="7981258" y="1152655"/>
              <a:ext cx="1293" cy="337892"/>
            </a:xfrm>
            <a:prstGeom prst="line">
              <a:avLst/>
            </a:prstGeom>
            <a:noFill/>
            <a:ln w="9525" cap="flat" cmpd="sng" algn="ctr">
              <a:solidFill>
                <a:schemeClr val="bg1">
                  <a:lumMod val="75000"/>
                </a:schemeClr>
              </a:solidFill>
              <a:prstDash val="solid"/>
              <a:headEnd type="none" w="med" len="med"/>
              <a:tailEnd type="none" w="med" len="med"/>
            </a:ln>
            <a:effectLst/>
          </p:spPr>
        </p:cxnSp>
        <p:grpSp>
          <p:nvGrpSpPr>
            <p:cNvPr id="280" name="Group 279">
              <a:extLst>
                <a:ext uri="{FF2B5EF4-FFF2-40B4-BE49-F238E27FC236}">
                  <a16:creationId xmlns:a16="http://schemas.microsoft.com/office/drawing/2014/main" id="{9BF6FEBD-A0AB-4266-81C3-7CA463BE85D2}"/>
                </a:ext>
              </a:extLst>
            </p:cNvPr>
            <p:cNvGrpSpPr/>
            <p:nvPr/>
          </p:nvGrpSpPr>
          <p:grpSpPr>
            <a:xfrm>
              <a:off x="1148545" y="3299557"/>
              <a:ext cx="568047" cy="349629"/>
              <a:chOff x="1171575" y="5675306"/>
              <a:chExt cx="579438" cy="400058"/>
            </a:xfrm>
            <a:noFill/>
          </p:grpSpPr>
          <p:sp>
            <p:nvSpPr>
              <p:cNvPr id="326" name="Freeform 23">
                <a:extLst>
                  <a:ext uri="{FF2B5EF4-FFF2-40B4-BE49-F238E27FC236}">
                    <a16:creationId xmlns:a16="http://schemas.microsoft.com/office/drawing/2014/main" id="{25549735-AC0C-4398-A94A-B884DE3198C0}"/>
                  </a:ext>
                </a:extLst>
              </p:cNvPr>
              <p:cNvSpPr>
                <a:spLocks/>
              </p:cNvSpPr>
              <p:nvPr/>
            </p:nvSpPr>
            <p:spPr bwMode="auto">
              <a:xfrm>
                <a:off x="1171575" y="5891214"/>
                <a:ext cx="579438" cy="184150"/>
              </a:xfrm>
              <a:custGeom>
                <a:avLst/>
                <a:gdLst>
                  <a:gd name="T0" fmla="*/ 12 w 168"/>
                  <a:gd name="T1" fmla="*/ 0 h 53"/>
                  <a:gd name="T2" fmla="*/ 155 w 168"/>
                  <a:gd name="T3" fmla="*/ 0 h 53"/>
                  <a:gd name="T4" fmla="*/ 168 w 168"/>
                  <a:gd name="T5" fmla="*/ 13 h 53"/>
                  <a:gd name="T6" fmla="*/ 168 w 168"/>
                  <a:gd name="T7" fmla="*/ 40 h 53"/>
                  <a:gd name="T8" fmla="*/ 155 w 168"/>
                  <a:gd name="T9" fmla="*/ 53 h 53"/>
                  <a:gd name="T10" fmla="*/ 12 w 168"/>
                  <a:gd name="T11" fmla="*/ 53 h 53"/>
                  <a:gd name="T12" fmla="*/ 0 w 168"/>
                  <a:gd name="T13" fmla="*/ 40 h 53"/>
                  <a:gd name="T14" fmla="*/ 0 w 168"/>
                  <a:gd name="T15" fmla="*/ 13 h 53"/>
                  <a:gd name="T16" fmla="*/ 12 w 168"/>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53">
                    <a:moveTo>
                      <a:pt x="12" y="0"/>
                    </a:moveTo>
                    <a:cubicBezTo>
                      <a:pt x="155" y="0"/>
                      <a:pt x="155" y="0"/>
                      <a:pt x="155" y="0"/>
                    </a:cubicBezTo>
                    <a:cubicBezTo>
                      <a:pt x="162" y="0"/>
                      <a:pt x="168" y="6"/>
                      <a:pt x="168" y="13"/>
                    </a:cubicBezTo>
                    <a:cubicBezTo>
                      <a:pt x="168" y="40"/>
                      <a:pt x="168" y="40"/>
                      <a:pt x="168" y="40"/>
                    </a:cubicBezTo>
                    <a:cubicBezTo>
                      <a:pt x="168" y="47"/>
                      <a:pt x="162" y="53"/>
                      <a:pt x="155" y="53"/>
                    </a:cubicBezTo>
                    <a:cubicBezTo>
                      <a:pt x="12" y="53"/>
                      <a:pt x="12" y="53"/>
                      <a:pt x="12" y="53"/>
                    </a:cubicBezTo>
                    <a:cubicBezTo>
                      <a:pt x="5" y="53"/>
                      <a:pt x="0" y="47"/>
                      <a:pt x="0" y="40"/>
                    </a:cubicBezTo>
                    <a:cubicBezTo>
                      <a:pt x="0" y="13"/>
                      <a:pt x="0" y="13"/>
                      <a:pt x="0" y="13"/>
                    </a:cubicBezTo>
                    <a:cubicBezTo>
                      <a:pt x="0" y="6"/>
                      <a:pt x="5" y="0"/>
                      <a:pt x="12" y="0"/>
                    </a:cubicBezTo>
                    <a:close/>
                  </a:path>
                </a:pathLst>
              </a:custGeom>
              <a:grpFill/>
              <a:ln w="1270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7" name="Line 24">
                <a:extLst>
                  <a:ext uri="{FF2B5EF4-FFF2-40B4-BE49-F238E27FC236}">
                    <a16:creationId xmlns:a16="http://schemas.microsoft.com/office/drawing/2014/main" id="{5B630338-E846-416B-A96D-C417BF615175}"/>
                  </a:ext>
                </a:extLst>
              </p:cNvPr>
              <p:cNvSpPr>
                <a:spLocks noChangeShapeType="1"/>
              </p:cNvSpPr>
              <p:nvPr/>
            </p:nvSpPr>
            <p:spPr bwMode="auto">
              <a:xfrm>
                <a:off x="1209675" y="5981701"/>
                <a:ext cx="323850" cy="0"/>
              </a:xfrm>
              <a:prstGeom prst="line">
                <a:avLst/>
              </a:prstGeom>
              <a:grpFill/>
              <a:ln w="1270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8" name="Oval 25">
                <a:extLst>
                  <a:ext uri="{FF2B5EF4-FFF2-40B4-BE49-F238E27FC236}">
                    <a16:creationId xmlns:a16="http://schemas.microsoft.com/office/drawing/2014/main" id="{5E575BA7-B8CE-4522-B213-50431074148E}"/>
                  </a:ext>
                </a:extLst>
              </p:cNvPr>
              <p:cNvSpPr>
                <a:spLocks noChangeArrowheads="1"/>
              </p:cNvSpPr>
              <p:nvPr/>
            </p:nvSpPr>
            <p:spPr bwMode="auto">
              <a:xfrm>
                <a:off x="1606550" y="5949952"/>
                <a:ext cx="68263" cy="69850"/>
              </a:xfrm>
              <a:prstGeom prst="ellipse">
                <a:avLst/>
              </a:prstGeom>
              <a:grpFill/>
              <a:ln w="1270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9" name="Freeform 26">
                <a:extLst>
                  <a:ext uri="{FF2B5EF4-FFF2-40B4-BE49-F238E27FC236}">
                    <a16:creationId xmlns:a16="http://schemas.microsoft.com/office/drawing/2014/main" id="{EB0E9642-9944-4102-AB74-5208C8A551BB}"/>
                  </a:ext>
                </a:extLst>
              </p:cNvPr>
              <p:cNvSpPr>
                <a:spLocks/>
              </p:cNvSpPr>
              <p:nvPr/>
            </p:nvSpPr>
            <p:spPr bwMode="auto">
              <a:xfrm>
                <a:off x="1171575" y="5675306"/>
                <a:ext cx="579438" cy="184150"/>
              </a:xfrm>
              <a:custGeom>
                <a:avLst/>
                <a:gdLst>
                  <a:gd name="T0" fmla="*/ 12 w 168"/>
                  <a:gd name="T1" fmla="*/ 0 h 53"/>
                  <a:gd name="T2" fmla="*/ 155 w 168"/>
                  <a:gd name="T3" fmla="*/ 0 h 53"/>
                  <a:gd name="T4" fmla="*/ 168 w 168"/>
                  <a:gd name="T5" fmla="*/ 13 h 53"/>
                  <a:gd name="T6" fmla="*/ 168 w 168"/>
                  <a:gd name="T7" fmla="*/ 40 h 53"/>
                  <a:gd name="T8" fmla="*/ 155 w 168"/>
                  <a:gd name="T9" fmla="*/ 53 h 53"/>
                  <a:gd name="T10" fmla="*/ 12 w 168"/>
                  <a:gd name="T11" fmla="*/ 53 h 53"/>
                  <a:gd name="T12" fmla="*/ 0 w 168"/>
                  <a:gd name="T13" fmla="*/ 40 h 53"/>
                  <a:gd name="T14" fmla="*/ 0 w 168"/>
                  <a:gd name="T15" fmla="*/ 13 h 53"/>
                  <a:gd name="T16" fmla="*/ 12 w 168"/>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53">
                    <a:moveTo>
                      <a:pt x="12" y="0"/>
                    </a:moveTo>
                    <a:cubicBezTo>
                      <a:pt x="155" y="0"/>
                      <a:pt x="155" y="0"/>
                      <a:pt x="155" y="0"/>
                    </a:cubicBezTo>
                    <a:cubicBezTo>
                      <a:pt x="162" y="0"/>
                      <a:pt x="168" y="6"/>
                      <a:pt x="168" y="13"/>
                    </a:cubicBezTo>
                    <a:cubicBezTo>
                      <a:pt x="168" y="40"/>
                      <a:pt x="168" y="40"/>
                      <a:pt x="168" y="40"/>
                    </a:cubicBezTo>
                    <a:cubicBezTo>
                      <a:pt x="168" y="47"/>
                      <a:pt x="162" y="53"/>
                      <a:pt x="155" y="53"/>
                    </a:cubicBezTo>
                    <a:cubicBezTo>
                      <a:pt x="12" y="53"/>
                      <a:pt x="12" y="53"/>
                      <a:pt x="12" y="53"/>
                    </a:cubicBezTo>
                    <a:cubicBezTo>
                      <a:pt x="5" y="53"/>
                      <a:pt x="0" y="47"/>
                      <a:pt x="0" y="40"/>
                    </a:cubicBezTo>
                    <a:cubicBezTo>
                      <a:pt x="0" y="13"/>
                      <a:pt x="0" y="13"/>
                      <a:pt x="0" y="13"/>
                    </a:cubicBezTo>
                    <a:cubicBezTo>
                      <a:pt x="0" y="6"/>
                      <a:pt x="5" y="0"/>
                      <a:pt x="12" y="0"/>
                    </a:cubicBezTo>
                    <a:close/>
                  </a:path>
                </a:pathLst>
              </a:custGeom>
              <a:grpFill/>
              <a:ln w="1270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0" name="Line 27">
                <a:extLst>
                  <a:ext uri="{FF2B5EF4-FFF2-40B4-BE49-F238E27FC236}">
                    <a16:creationId xmlns:a16="http://schemas.microsoft.com/office/drawing/2014/main" id="{24382C00-656A-450A-BFB1-E9C951D975C9}"/>
                  </a:ext>
                </a:extLst>
              </p:cNvPr>
              <p:cNvSpPr>
                <a:spLocks noChangeShapeType="1"/>
              </p:cNvSpPr>
              <p:nvPr/>
            </p:nvSpPr>
            <p:spPr bwMode="auto">
              <a:xfrm>
                <a:off x="1209676" y="5765793"/>
                <a:ext cx="323851" cy="0"/>
              </a:xfrm>
              <a:prstGeom prst="line">
                <a:avLst/>
              </a:prstGeom>
              <a:grpFill/>
              <a:ln w="1270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1" name="Oval 28">
                <a:extLst>
                  <a:ext uri="{FF2B5EF4-FFF2-40B4-BE49-F238E27FC236}">
                    <a16:creationId xmlns:a16="http://schemas.microsoft.com/office/drawing/2014/main" id="{83392AD0-E4A5-426E-AC41-BA03FB8A29D8}"/>
                  </a:ext>
                </a:extLst>
              </p:cNvPr>
              <p:cNvSpPr>
                <a:spLocks noChangeArrowheads="1"/>
              </p:cNvSpPr>
              <p:nvPr/>
            </p:nvSpPr>
            <p:spPr bwMode="auto">
              <a:xfrm>
                <a:off x="1606550" y="5734050"/>
                <a:ext cx="68263" cy="69850"/>
              </a:xfrm>
              <a:prstGeom prst="ellipse">
                <a:avLst/>
              </a:prstGeom>
              <a:grpFill/>
              <a:ln w="12700" cap="rnd">
                <a:solidFill>
                  <a:srgbClr val="0072C6"/>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283" name="Group 282">
              <a:extLst>
                <a:ext uri="{FF2B5EF4-FFF2-40B4-BE49-F238E27FC236}">
                  <a16:creationId xmlns:a16="http://schemas.microsoft.com/office/drawing/2014/main" id="{2015BFAF-19B1-4838-AF4B-DAA231DB1B43}"/>
                </a:ext>
              </a:extLst>
            </p:cNvPr>
            <p:cNvGrpSpPr/>
            <p:nvPr/>
          </p:nvGrpSpPr>
          <p:grpSpPr>
            <a:xfrm>
              <a:off x="8234970" y="3273898"/>
              <a:ext cx="568047" cy="400960"/>
              <a:chOff x="2983412" y="5605478"/>
              <a:chExt cx="568047" cy="458794"/>
            </a:xfrm>
          </p:grpSpPr>
          <p:sp>
            <p:nvSpPr>
              <p:cNvPr id="291" name="Rectangle 55">
                <a:extLst>
                  <a:ext uri="{FF2B5EF4-FFF2-40B4-BE49-F238E27FC236}">
                    <a16:creationId xmlns:a16="http://schemas.microsoft.com/office/drawing/2014/main" id="{FCCE5BA8-260D-44C1-83B1-78501C7C26A8}"/>
                  </a:ext>
                </a:extLst>
              </p:cNvPr>
              <p:cNvSpPr>
                <a:spLocks noChangeArrowheads="1"/>
              </p:cNvSpPr>
              <p:nvPr/>
            </p:nvSpPr>
            <p:spPr bwMode="auto">
              <a:xfrm>
                <a:off x="2983412" y="5605478"/>
                <a:ext cx="568047" cy="376238"/>
              </a:xfrm>
              <a:prstGeom prst="rect">
                <a:avLst/>
              </a:prstGeom>
              <a:noFill/>
              <a:ln w="1270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2" name="Line 56">
                <a:extLst>
                  <a:ext uri="{FF2B5EF4-FFF2-40B4-BE49-F238E27FC236}">
                    <a16:creationId xmlns:a16="http://schemas.microsoft.com/office/drawing/2014/main" id="{DD24CB2E-1A1E-43A9-A28C-80746CD54BC6}"/>
                  </a:ext>
                </a:extLst>
              </p:cNvPr>
              <p:cNvSpPr>
                <a:spLocks noChangeShapeType="1"/>
              </p:cNvSpPr>
              <p:nvPr/>
            </p:nvSpPr>
            <p:spPr bwMode="auto">
              <a:xfrm>
                <a:off x="3173280" y="5981716"/>
                <a:ext cx="0" cy="82550"/>
              </a:xfrm>
              <a:prstGeom prst="line">
                <a:avLst/>
              </a:prstGeom>
              <a:noFill/>
              <a:ln w="1270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3" name="Line 57">
                <a:extLst>
                  <a:ext uri="{FF2B5EF4-FFF2-40B4-BE49-F238E27FC236}">
                    <a16:creationId xmlns:a16="http://schemas.microsoft.com/office/drawing/2014/main" id="{9C82AEC3-518C-4058-9437-504419B9CBB4}"/>
                  </a:ext>
                </a:extLst>
              </p:cNvPr>
              <p:cNvSpPr>
                <a:spLocks noChangeShapeType="1"/>
              </p:cNvSpPr>
              <p:nvPr/>
            </p:nvSpPr>
            <p:spPr bwMode="auto">
              <a:xfrm>
                <a:off x="3358478" y="5981716"/>
                <a:ext cx="0" cy="82550"/>
              </a:xfrm>
              <a:prstGeom prst="line">
                <a:avLst/>
              </a:prstGeom>
              <a:noFill/>
              <a:ln w="1270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4" name="Line 58">
                <a:extLst>
                  <a:ext uri="{FF2B5EF4-FFF2-40B4-BE49-F238E27FC236}">
                    <a16:creationId xmlns:a16="http://schemas.microsoft.com/office/drawing/2014/main" id="{7514E58E-58C0-45BD-BE0F-4F4B9BC4B944}"/>
                  </a:ext>
                </a:extLst>
              </p:cNvPr>
              <p:cNvSpPr>
                <a:spLocks noChangeShapeType="1"/>
              </p:cNvSpPr>
              <p:nvPr/>
            </p:nvSpPr>
            <p:spPr bwMode="auto">
              <a:xfrm>
                <a:off x="3061227" y="6064272"/>
                <a:ext cx="409305" cy="0"/>
              </a:xfrm>
              <a:prstGeom prst="line">
                <a:avLst/>
              </a:prstGeom>
              <a:noFill/>
              <a:ln w="1270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5" name="Freeform 59">
                <a:extLst>
                  <a:ext uri="{FF2B5EF4-FFF2-40B4-BE49-F238E27FC236}">
                    <a16:creationId xmlns:a16="http://schemas.microsoft.com/office/drawing/2014/main" id="{85545968-5E58-4890-A505-A7CF0D576E85}"/>
                  </a:ext>
                </a:extLst>
              </p:cNvPr>
              <p:cNvSpPr>
                <a:spLocks/>
              </p:cNvSpPr>
              <p:nvPr/>
            </p:nvSpPr>
            <p:spPr bwMode="auto">
              <a:xfrm>
                <a:off x="3179505" y="5769001"/>
                <a:ext cx="172749"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270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6" name="Freeform 60">
                <a:extLst>
                  <a:ext uri="{FF2B5EF4-FFF2-40B4-BE49-F238E27FC236}">
                    <a16:creationId xmlns:a16="http://schemas.microsoft.com/office/drawing/2014/main" id="{1F057729-D239-4A47-90D5-9A17B83FD644}"/>
                  </a:ext>
                </a:extLst>
              </p:cNvPr>
              <p:cNvSpPr>
                <a:spLocks/>
              </p:cNvSpPr>
              <p:nvPr/>
            </p:nvSpPr>
            <p:spPr bwMode="auto">
              <a:xfrm>
                <a:off x="3213743" y="5695976"/>
                <a:ext cx="104272"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2700" cap="rnd">
                <a:solidFill>
                  <a:srgbClr val="0072C6"/>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7" name="Oval 61">
                <a:extLst>
                  <a:ext uri="{FF2B5EF4-FFF2-40B4-BE49-F238E27FC236}">
                    <a16:creationId xmlns:a16="http://schemas.microsoft.com/office/drawing/2014/main" id="{B3FD8EBF-882E-4DAC-A966-09DAEBFBB92D}"/>
                  </a:ext>
                </a:extLst>
              </p:cNvPr>
              <p:cNvSpPr>
                <a:spLocks noChangeArrowheads="1"/>
              </p:cNvSpPr>
              <p:nvPr/>
            </p:nvSpPr>
            <p:spPr bwMode="auto">
              <a:xfrm>
                <a:off x="3245025" y="5814679"/>
                <a:ext cx="44821" cy="48406"/>
              </a:xfrm>
              <a:prstGeom prst="ellipse">
                <a:avLst/>
              </a:prstGeom>
              <a:solidFill>
                <a:srgbClr val="FFFFFF"/>
              </a:solidFill>
              <a:ln w="12700">
                <a:solidFill>
                  <a:srgbClr val="0072C6"/>
                </a:solidFill>
                <a:round/>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8" name="Line 62">
                <a:extLst>
                  <a:ext uri="{FF2B5EF4-FFF2-40B4-BE49-F238E27FC236}">
                    <a16:creationId xmlns:a16="http://schemas.microsoft.com/office/drawing/2014/main" id="{1C23F952-0AB1-4CE4-9821-1CD9629E2A28}"/>
                  </a:ext>
                </a:extLst>
              </p:cNvPr>
              <p:cNvSpPr>
                <a:spLocks noChangeShapeType="1"/>
              </p:cNvSpPr>
              <p:nvPr/>
            </p:nvSpPr>
            <p:spPr bwMode="auto">
              <a:xfrm flipV="1">
                <a:off x="3333750" y="5842000"/>
                <a:ext cx="0" cy="42862"/>
              </a:xfrm>
              <a:prstGeom prst="line">
                <a:avLst/>
              </a:prstGeom>
              <a:noFill/>
              <a:ln w="12700" cap="rnd">
                <a:solidFill>
                  <a:srgbClr val="0072C6"/>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113" name="building_9" title="Icon of a building with columns in a row and a triangular top and a flag atop it">
              <a:extLst>
                <a:ext uri="{FF2B5EF4-FFF2-40B4-BE49-F238E27FC236}">
                  <a16:creationId xmlns:a16="http://schemas.microsoft.com/office/drawing/2014/main" id="{C585BE61-1B0A-4E5A-9490-E15A0D41FADF}"/>
                </a:ext>
              </a:extLst>
            </p:cNvPr>
            <p:cNvSpPr>
              <a:spLocks noChangeAspect="1" noEditPoints="1"/>
            </p:cNvSpPr>
            <p:nvPr/>
          </p:nvSpPr>
          <p:spPr bwMode="auto">
            <a:xfrm>
              <a:off x="3595357" y="3206131"/>
              <a:ext cx="470702" cy="479872"/>
            </a:xfrm>
            <a:custGeom>
              <a:avLst/>
              <a:gdLst>
                <a:gd name="T0" fmla="*/ 337 w 462"/>
                <a:gd name="T1" fmla="*/ 130 h 471"/>
                <a:gd name="T2" fmla="*/ 462 w 462"/>
                <a:gd name="T3" fmla="*/ 194 h 471"/>
                <a:gd name="T4" fmla="*/ 0 w 462"/>
                <a:gd name="T5" fmla="*/ 194 h 471"/>
                <a:gd name="T6" fmla="*/ 231 w 462"/>
                <a:gd name="T7" fmla="*/ 78 h 471"/>
                <a:gd name="T8" fmla="*/ 337 w 462"/>
                <a:gd name="T9" fmla="*/ 130 h 471"/>
                <a:gd name="T10" fmla="*/ 37 w 462"/>
                <a:gd name="T11" fmla="*/ 434 h 471"/>
                <a:gd name="T12" fmla="*/ 24 w 462"/>
                <a:gd name="T13" fmla="*/ 471 h 471"/>
                <a:gd name="T14" fmla="*/ 439 w 462"/>
                <a:gd name="T15" fmla="*/ 471 h 471"/>
                <a:gd name="T16" fmla="*/ 411 w 462"/>
                <a:gd name="T17" fmla="*/ 399 h 471"/>
                <a:gd name="T18" fmla="*/ 51 w 462"/>
                <a:gd name="T19" fmla="*/ 399 h 471"/>
                <a:gd name="T20" fmla="*/ 37 w 462"/>
                <a:gd name="T21" fmla="*/ 434 h 471"/>
                <a:gd name="T22" fmla="*/ 51 w 462"/>
                <a:gd name="T23" fmla="*/ 399 h 471"/>
                <a:gd name="T24" fmla="*/ 51 w 462"/>
                <a:gd name="T25" fmla="*/ 194 h 471"/>
                <a:gd name="T26" fmla="*/ 411 w 462"/>
                <a:gd name="T27" fmla="*/ 399 h 471"/>
                <a:gd name="T28" fmla="*/ 411 w 462"/>
                <a:gd name="T29" fmla="*/ 194 h 471"/>
                <a:gd name="T30" fmla="*/ 351 w 462"/>
                <a:gd name="T31" fmla="*/ 399 h 471"/>
                <a:gd name="T32" fmla="*/ 351 w 462"/>
                <a:gd name="T33" fmla="*/ 194 h 471"/>
                <a:gd name="T34" fmla="*/ 292 w 462"/>
                <a:gd name="T35" fmla="*/ 399 h 471"/>
                <a:gd name="T36" fmla="*/ 292 w 462"/>
                <a:gd name="T37" fmla="*/ 194 h 471"/>
                <a:gd name="T38" fmla="*/ 231 w 462"/>
                <a:gd name="T39" fmla="*/ 399 h 471"/>
                <a:gd name="T40" fmla="*/ 231 w 462"/>
                <a:gd name="T41" fmla="*/ 194 h 471"/>
                <a:gd name="T42" fmla="*/ 171 w 462"/>
                <a:gd name="T43" fmla="*/ 399 h 471"/>
                <a:gd name="T44" fmla="*/ 171 w 462"/>
                <a:gd name="T45" fmla="*/ 194 h 471"/>
                <a:gd name="T46" fmla="*/ 112 w 462"/>
                <a:gd name="T47" fmla="*/ 399 h 471"/>
                <a:gd name="T48" fmla="*/ 112 w 462"/>
                <a:gd name="T49" fmla="*/ 194 h 471"/>
                <a:gd name="T50" fmla="*/ 233 w 462"/>
                <a:gd name="T51" fmla="*/ 39 h 471"/>
                <a:gd name="T52" fmla="*/ 299 w 462"/>
                <a:gd name="T53" fmla="*/ 39 h 471"/>
                <a:gd name="T54" fmla="*/ 299 w 462"/>
                <a:gd name="T55" fmla="*/ 0 h 471"/>
                <a:gd name="T56" fmla="*/ 231 w 462"/>
                <a:gd name="T57" fmla="*/ 0 h 471"/>
                <a:gd name="T58" fmla="*/ 231 w 462"/>
                <a:gd name="T59" fmla="*/ 7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71">
                  <a:moveTo>
                    <a:pt x="337" y="130"/>
                  </a:moveTo>
                  <a:lnTo>
                    <a:pt x="462" y="194"/>
                  </a:lnTo>
                  <a:lnTo>
                    <a:pt x="0" y="194"/>
                  </a:lnTo>
                  <a:lnTo>
                    <a:pt x="231" y="78"/>
                  </a:lnTo>
                  <a:lnTo>
                    <a:pt x="337" y="130"/>
                  </a:lnTo>
                  <a:moveTo>
                    <a:pt x="37" y="434"/>
                  </a:moveTo>
                  <a:lnTo>
                    <a:pt x="24" y="471"/>
                  </a:lnTo>
                  <a:lnTo>
                    <a:pt x="439" y="471"/>
                  </a:lnTo>
                  <a:lnTo>
                    <a:pt x="411" y="399"/>
                  </a:lnTo>
                  <a:lnTo>
                    <a:pt x="51" y="399"/>
                  </a:lnTo>
                  <a:lnTo>
                    <a:pt x="37" y="434"/>
                  </a:lnTo>
                  <a:moveTo>
                    <a:pt x="51" y="399"/>
                  </a:moveTo>
                  <a:lnTo>
                    <a:pt x="51" y="194"/>
                  </a:lnTo>
                  <a:moveTo>
                    <a:pt x="411" y="399"/>
                  </a:moveTo>
                  <a:lnTo>
                    <a:pt x="411" y="194"/>
                  </a:lnTo>
                  <a:moveTo>
                    <a:pt x="351" y="399"/>
                  </a:moveTo>
                  <a:lnTo>
                    <a:pt x="351" y="194"/>
                  </a:lnTo>
                  <a:moveTo>
                    <a:pt x="292" y="399"/>
                  </a:moveTo>
                  <a:lnTo>
                    <a:pt x="292" y="194"/>
                  </a:lnTo>
                  <a:moveTo>
                    <a:pt x="231" y="399"/>
                  </a:moveTo>
                  <a:lnTo>
                    <a:pt x="231" y="194"/>
                  </a:lnTo>
                  <a:moveTo>
                    <a:pt x="171" y="399"/>
                  </a:moveTo>
                  <a:lnTo>
                    <a:pt x="171" y="194"/>
                  </a:lnTo>
                  <a:moveTo>
                    <a:pt x="112" y="399"/>
                  </a:moveTo>
                  <a:lnTo>
                    <a:pt x="112" y="194"/>
                  </a:lnTo>
                  <a:moveTo>
                    <a:pt x="233" y="39"/>
                  </a:moveTo>
                  <a:lnTo>
                    <a:pt x="299" y="39"/>
                  </a:lnTo>
                  <a:lnTo>
                    <a:pt x="299" y="0"/>
                  </a:lnTo>
                  <a:lnTo>
                    <a:pt x="231" y="0"/>
                  </a:lnTo>
                  <a:lnTo>
                    <a:pt x="231" y="7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4" name="box" title="Icon of a box">
              <a:extLst>
                <a:ext uri="{FF2B5EF4-FFF2-40B4-BE49-F238E27FC236}">
                  <a16:creationId xmlns:a16="http://schemas.microsoft.com/office/drawing/2014/main" id="{FB738843-478A-4405-A521-248CE5F3EB28}"/>
                </a:ext>
              </a:extLst>
            </p:cNvPr>
            <p:cNvSpPr>
              <a:spLocks noChangeAspect="1" noEditPoints="1"/>
            </p:cNvSpPr>
            <p:nvPr/>
          </p:nvSpPr>
          <p:spPr bwMode="auto">
            <a:xfrm>
              <a:off x="10453318" y="3230032"/>
              <a:ext cx="446720" cy="45096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5" name="Trackers_EADF_bidi" title="Icon of a clipboard with a checklist on it">
              <a:extLst>
                <a:ext uri="{FF2B5EF4-FFF2-40B4-BE49-F238E27FC236}">
                  <a16:creationId xmlns:a16="http://schemas.microsoft.com/office/drawing/2014/main" id="{B6E46BDE-E631-4817-9CF4-889ABEBD5B6C}"/>
                </a:ext>
              </a:extLst>
            </p:cNvPr>
            <p:cNvSpPr>
              <a:spLocks noChangeAspect="1" noEditPoints="1"/>
            </p:cNvSpPr>
            <p:nvPr/>
          </p:nvSpPr>
          <p:spPr bwMode="auto">
            <a:xfrm>
              <a:off x="5931311" y="3180186"/>
              <a:ext cx="367288" cy="50081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5" name="Footer Placeholder 4">
            <a:extLst>
              <a:ext uri="{FF2B5EF4-FFF2-40B4-BE49-F238E27FC236}">
                <a16:creationId xmlns:a16="http://schemas.microsoft.com/office/drawing/2014/main" id="{0A4EFACC-6075-42D8-B702-65BD5CC78A2C}"/>
              </a:ext>
            </a:extLst>
          </p:cNvPr>
          <p:cNvSpPr>
            <a:spLocks noGrp="1"/>
          </p:cNvSpPr>
          <p:nvPr>
            <p:ph type="ftr" sz="quarter" idx="3"/>
          </p:nvPr>
        </p:nvSpPr>
        <p:spPr>
          <a:xfrm>
            <a:off x="4501923" y="6593624"/>
            <a:ext cx="3188155" cy="137160"/>
          </a:xfrm>
          <a:prstGeom prst="rect">
            <a:avLst/>
          </a:prstGeom>
        </p:spPr>
        <p:txBody>
          <a:bodyPr lIns="0" rIns="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Microsoft Internal Only</a:t>
            </a:r>
            <a:endParaRPr kumimoji="0" lang="en-US" sz="9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 name="Slide Number Placeholder 6">
            <a:extLst>
              <a:ext uri="{FF2B5EF4-FFF2-40B4-BE49-F238E27FC236}">
                <a16:creationId xmlns:a16="http://schemas.microsoft.com/office/drawing/2014/main" id="{4A7F39B6-F9DB-4109-88AD-54BC710479BA}"/>
              </a:ext>
            </a:extLst>
          </p:cNvPr>
          <p:cNvSpPr>
            <a:spLocks noGrp="1"/>
          </p:cNvSpPr>
          <p:nvPr>
            <p:ph type="sldNum" sz="quarter" idx="4"/>
          </p:nvPr>
        </p:nvSpPr>
        <p:spPr>
          <a:xfrm>
            <a:off x="11286665" y="6593624"/>
            <a:ext cx="636097" cy="137160"/>
          </a:xfrm>
          <a:prstGeom prst="rect">
            <a:avLst/>
          </a:prstGeom>
        </p:spPr>
        <p:txBody>
          <a:bodyPr rIns="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900" b="0" i="0"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09754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CFBABDD6-423E-446D-8573-28040183D738}"/>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28" name="Object 27" hidden="1">
                        <a:extLst>
                          <a:ext uri="{FF2B5EF4-FFF2-40B4-BE49-F238E27FC236}">
                            <a16:creationId xmlns:a16="http://schemas.microsoft.com/office/drawing/2014/main" id="{CFBABDD6-423E-446D-8573-28040183D738}"/>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29" name="Group 28">
            <a:extLst>
              <a:ext uri="{FF2B5EF4-FFF2-40B4-BE49-F238E27FC236}">
                <a16:creationId xmlns:a16="http://schemas.microsoft.com/office/drawing/2014/main" id="{3E48E6A5-6420-4FCF-BE3F-6F19F1B538AD}"/>
              </a:ext>
            </a:extLst>
          </p:cNvPr>
          <p:cNvGrpSpPr/>
          <p:nvPr/>
        </p:nvGrpSpPr>
        <p:grpSpPr>
          <a:xfrm>
            <a:off x="7685989" y="1562267"/>
            <a:ext cx="3804548" cy="957194"/>
            <a:chOff x="7685989" y="1562267"/>
            <a:chExt cx="3804548" cy="957194"/>
          </a:xfrm>
        </p:grpSpPr>
        <p:cxnSp>
          <p:nvCxnSpPr>
            <p:cNvPr id="219" name="Straight Connector 218">
              <a:extLst>
                <a:ext uri="{FF2B5EF4-FFF2-40B4-BE49-F238E27FC236}">
                  <a16:creationId xmlns:a16="http://schemas.microsoft.com/office/drawing/2014/main" id="{0EEF40D7-A2A4-4FCC-9837-26199DC3E8A1}"/>
                </a:ext>
              </a:extLst>
            </p:cNvPr>
            <p:cNvCxnSpPr>
              <a:cxnSpLocks/>
            </p:cNvCxnSpPr>
            <p:nvPr/>
          </p:nvCxnSpPr>
          <p:spPr>
            <a:xfrm>
              <a:off x="7685989" y="2519461"/>
              <a:ext cx="3657600" cy="0"/>
            </a:xfrm>
            <a:prstGeom prst="line">
              <a:avLst/>
            </a:prstGeom>
            <a:noFill/>
            <a:ln w="6350" cap="flat" cmpd="sng" algn="ctr">
              <a:gradFill flip="none" rotWithShape="1">
                <a:gsLst>
                  <a:gs pos="0">
                    <a:srgbClr val="FFFFFF">
                      <a:lumMod val="75000"/>
                    </a:srgbClr>
                  </a:gs>
                  <a:gs pos="100000">
                    <a:srgbClr val="FFFFFF"/>
                  </a:gs>
                </a:gsLst>
                <a:lin ang="0" scaled="1"/>
                <a:tileRect/>
              </a:gradFill>
              <a:prstDash val="solid"/>
              <a:headEnd type="none"/>
              <a:tailEnd type="none"/>
            </a:ln>
            <a:effectLst/>
          </p:spPr>
        </p:cxnSp>
        <p:grpSp>
          <p:nvGrpSpPr>
            <p:cNvPr id="17" name="Group 16">
              <a:extLst>
                <a:ext uri="{FF2B5EF4-FFF2-40B4-BE49-F238E27FC236}">
                  <a16:creationId xmlns:a16="http://schemas.microsoft.com/office/drawing/2014/main" id="{D9A79150-78FC-461C-93E3-438E0EDE9AC4}"/>
                </a:ext>
              </a:extLst>
            </p:cNvPr>
            <p:cNvGrpSpPr/>
            <p:nvPr/>
          </p:nvGrpSpPr>
          <p:grpSpPr>
            <a:xfrm>
              <a:off x="7685989" y="1562267"/>
              <a:ext cx="3804548" cy="822960"/>
              <a:chOff x="7685989" y="1562267"/>
              <a:chExt cx="3804548" cy="822960"/>
            </a:xfrm>
          </p:grpSpPr>
          <p:sp>
            <p:nvSpPr>
              <p:cNvPr id="218" name="Rectangle 217">
                <a:extLst>
                  <a:ext uri="{FF2B5EF4-FFF2-40B4-BE49-F238E27FC236}">
                    <a16:creationId xmlns:a16="http://schemas.microsoft.com/office/drawing/2014/main" id="{4FED736D-B345-456C-A5ED-A07FB11157FA}"/>
                  </a:ext>
                </a:extLst>
              </p:cNvPr>
              <p:cNvSpPr/>
              <p:nvPr/>
            </p:nvSpPr>
            <p:spPr bwMode="auto">
              <a:xfrm>
                <a:off x="8381577" y="1562267"/>
                <a:ext cx="3108960"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Advanced infrastructure,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8 Gov regions (2 at IL5), 2 Secret, 8 ExpressRoute sites</a:t>
                </a:r>
              </a:p>
            </p:txBody>
          </p:sp>
          <p:grpSp>
            <p:nvGrpSpPr>
              <p:cNvPr id="3" name="Group 2">
                <a:extLst>
                  <a:ext uri="{FF2B5EF4-FFF2-40B4-BE49-F238E27FC236}">
                    <a16:creationId xmlns:a16="http://schemas.microsoft.com/office/drawing/2014/main" id="{F44418F3-2D22-4798-9524-675F9D87903F}"/>
                  </a:ext>
                </a:extLst>
              </p:cNvPr>
              <p:cNvGrpSpPr/>
              <p:nvPr/>
            </p:nvGrpSpPr>
            <p:grpSpPr>
              <a:xfrm>
                <a:off x="7685989" y="1717459"/>
                <a:ext cx="437426" cy="604016"/>
                <a:chOff x="7736324" y="1809825"/>
                <a:chExt cx="437426" cy="604016"/>
              </a:xfrm>
            </p:grpSpPr>
            <p:sp>
              <p:nvSpPr>
                <p:cNvPr id="9" name="Freeform: Shape 8">
                  <a:extLst>
                    <a:ext uri="{FF2B5EF4-FFF2-40B4-BE49-F238E27FC236}">
                      <a16:creationId xmlns:a16="http://schemas.microsoft.com/office/drawing/2014/main" id="{B4F04894-98FA-4E39-96F6-2A885A3C6D91}"/>
                    </a:ext>
                  </a:extLst>
                </p:cNvPr>
                <p:cNvSpPr/>
                <p:nvPr/>
              </p:nvSpPr>
              <p:spPr>
                <a:xfrm>
                  <a:off x="7736324" y="1809825"/>
                  <a:ext cx="437426" cy="562405"/>
                </a:xfrm>
                <a:custGeom>
                  <a:avLst/>
                  <a:gdLst/>
                  <a:ahLst/>
                  <a:cxnLst/>
                  <a:rect l="0" t="0" r="0" b="0"/>
                  <a:pathLst>
                    <a:path w="600075" h="771525">
                      <a:moveTo>
                        <a:pt x="302419" y="7144"/>
                      </a:moveTo>
                      <a:cubicBezTo>
                        <a:pt x="139281" y="7144"/>
                        <a:pt x="7144" y="146142"/>
                        <a:pt x="7144" y="316706"/>
                      </a:cubicBezTo>
                      <a:cubicBezTo>
                        <a:pt x="7144" y="400841"/>
                        <a:pt x="54948" y="486756"/>
                        <a:pt x="114300" y="564956"/>
                      </a:cubicBezTo>
                      <a:cubicBezTo>
                        <a:pt x="173652" y="643157"/>
                        <a:pt x="245349" y="713642"/>
                        <a:pt x="294978" y="765839"/>
                      </a:cubicBezTo>
                      <a:cubicBezTo>
                        <a:pt x="298553" y="769744"/>
                        <a:pt x="304579" y="769934"/>
                        <a:pt x="308440" y="766410"/>
                      </a:cubicBezTo>
                      <a:cubicBezTo>
                        <a:pt x="308518" y="766314"/>
                        <a:pt x="308594" y="766220"/>
                        <a:pt x="308670" y="766125"/>
                      </a:cubicBezTo>
                      <a:cubicBezTo>
                        <a:pt x="369173" y="703545"/>
                        <a:pt x="440898" y="633822"/>
                        <a:pt x="497978" y="558670"/>
                      </a:cubicBezTo>
                      <a:cubicBezTo>
                        <a:pt x="555060" y="483613"/>
                        <a:pt x="597694" y="402650"/>
                        <a:pt x="597694" y="316706"/>
                      </a:cubicBezTo>
                      <a:cubicBezTo>
                        <a:pt x="597694" y="146152"/>
                        <a:pt x="465649" y="7144"/>
                        <a:pt x="302419" y="7144"/>
                      </a:cubicBezTo>
                      <a:close/>
                      <a:moveTo>
                        <a:pt x="302419" y="26194"/>
                      </a:moveTo>
                      <a:cubicBezTo>
                        <a:pt x="454847" y="26194"/>
                        <a:pt x="578644" y="155953"/>
                        <a:pt x="578644" y="316706"/>
                      </a:cubicBezTo>
                      <a:cubicBezTo>
                        <a:pt x="578644" y="396364"/>
                        <a:pt x="538637" y="473612"/>
                        <a:pt x="482798" y="547049"/>
                      </a:cubicBezTo>
                      <a:cubicBezTo>
                        <a:pt x="428967" y="617915"/>
                        <a:pt x="361178" y="684495"/>
                        <a:pt x="301823" y="745646"/>
                      </a:cubicBezTo>
                      <a:cubicBezTo>
                        <a:pt x="252258" y="693829"/>
                        <a:pt x="185415" y="627059"/>
                        <a:pt x="129481" y="553336"/>
                      </a:cubicBezTo>
                      <a:cubicBezTo>
                        <a:pt x="71246" y="476565"/>
                        <a:pt x="26194" y="393563"/>
                        <a:pt x="26194" y="316706"/>
                      </a:cubicBezTo>
                      <a:cubicBezTo>
                        <a:pt x="26194" y="155963"/>
                        <a:pt x="150089" y="26194"/>
                        <a:pt x="302419" y="26194"/>
                      </a:cubicBezTo>
                      <a:close/>
                    </a:path>
                  </a:pathLst>
                </a:custGeom>
                <a:solidFill>
                  <a:schemeClr val="tx2"/>
                </a:solid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0" name="Freeform: Shape 9">
                  <a:extLst>
                    <a:ext uri="{FF2B5EF4-FFF2-40B4-BE49-F238E27FC236}">
                      <a16:creationId xmlns:a16="http://schemas.microsoft.com/office/drawing/2014/main" id="{A860D95F-96E2-4DDF-82F0-ECB4E8A05C14}"/>
                    </a:ext>
                  </a:extLst>
                </p:cNvPr>
                <p:cNvSpPr/>
                <p:nvPr/>
              </p:nvSpPr>
              <p:spPr>
                <a:xfrm>
                  <a:off x="7847416" y="1905295"/>
                  <a:ext cx="215241" cy="215241"/>
                </a:xfrm>
                <a:custGeom>
                  <a:avLst/>
                  <a:gdLst/>
                  <a:ahLst/>
                  <a:cxnLst/>
                  <a:rect l="0" t="0" r="0" b="0"/>
                  <a:pathLst>
                    <a:path w="295275" h="295275">
                      <a:moveTo>
                        <a:pt x="150019" y="7144"/>
                      </a:moveTo>
                      <a:cubicBezTo>
                        <a:pt x="71238" y="7144"/>
                        <a:pt x="7144" y="71247"/>
                        <a:pt x="7144" y="150019"/>
                      </a:cubicBezTo>
                      <a:cubicBezTo>
                        <a:pt x="7144" y="228800"/>
                        <a:pt x="71238" y="292922"/>
                        <a:pt x="150019" y="292922"/>
                      </a:cubicBezTo>
                      <a:cubicBezTo>
                        <a:pt x="228888" y="292922"/>
                        <a:pt x="292894" y="228791"/>
                        <a:pt x="292894" y="150019"/>
                      </a:cubicBezTo>
                      <a:cubicBezTo>
                        <a:pt x="292894" y="71247"/>
                        <a:pt x="228888" y="7144"/>
                        <a:pt x="150019" y="7144"/>
                      </a:cubicBezTo>
                      <a:close/>
                      <a:moveTo>
                        <a:pt x="150019" y="26194"/>
                      </a:moveTo>
                      <a:cubicBezTo>
                        <a:pt x="218600" y="26194"/>
                        <a:pt x="273844" y="81534"/>
                        <a:pt x="273844" y="150019"/>
                      </a:cubicBezTo>
                      <a:cubicBezTo>
                        <a:pt x="273844" y="218513"/>
                        <a:pt x="218600" y="273872"/>
                        <a:pt x="150019" y="273872"/>
                      </a:cubicBezTo>
                      <a:cubicBezTo>
                        <a:pt x="81540" y="273872"/>
                        <a:pt x="26194" y="218504"/>
                        <a:pt x="26194" y="150019"/>
                      </a:cubicBezTo>
                      <a:cubicBezTo>
                        <a:pt x="26194" y="81543"/>
                        <a:pt x="81540" y="26194"/>
                        <a:pt x="150019" y="26194"/>
                      </a:cubicBezTo>
                      <a:close/>
                    </a:path>
                  </a:pathLst>
                </a:custGeom>
                <a:solidFill>
                  <a:schemeClr val="tx2"/>
                </a:solid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Freeform: Shape 10">
                  <a:extLst>
                    <a:ext uri="{FF2B5EF4-FFF2-40B4-BE49-F238E27FC236}">
                      <a16:creationId xmlns:a16="http://schemas.microsoft.com/office/drawing/2014/main" id="{3E2BA483-D561-40F4-8999-6F2618D0C285}"/>
                    </a:ext>
                  </a:extLst>
                </p:cNvPr>
                <p:cNvSpPr/>
                <p:nvPr/>
              </p:nvSpPr>
              <p:spPr>
                <a:xfrm>
                  <a:off x="7846886" y="2323578"/>
                  <a:ext cx="215241" cy="90263"/>
                </a:xfrm>
                <a:custGeom>
                  <a:avLst/>
                  <a:gdLst/>
                  <a:ahLst/>
                  <a:cxnLst/>
                  <a:rect l="0" t="0" r="0" b="0"/>
                  <a:pathLst>
                    <a:path w="295275" h="123825">
                      <a:moveTo>
                        <a:pt x="45839" y="7144"/>
                      </a:moveTo>
                      <a:cubicBezTo>
                        <a:pt x="45036" y="7144"/>
                        <a:pt x="44236" y="7239"/>
                        <a:pt x="43458" y="7430"/>
                      </a:cubicBezTo>
                      <a:cubicBezTo>
                        <a:pt x="42642" y="7525"/>
                        <a:pt x="41841" y="7716"/>
                        <a:pt x="41077" y="8001"/>
                      </a:cubicBezTo>
                      <a:cubicBezTo>
                        <a:pt x="19101" y="16764"/>
                        <a:pt x="7144" y="36005"/>
                        <a:pt x="7144" y="53816"/>
                      </a:cubicBezTo>
                      <a:cubicBezTo>
                        <a:pt x="7144" y="64770"/>
                        <a:pt x="12281" y="75152"/>
                        <a:pt x="20241" y="83344"/>
                      </a:cubicBezTo>
                      <a:cubicBezTo>
                        <a:pt x="28201" y="91440"/>
                        <a:pt x="39211" y="98013"/>
                        <a:pt x="52089" y="103537"/>
                      </a:cubicBezTo>
                      <a:cubicBezTo>
                        <a:pt x="77847" y="114777"/>
                        <a:pt x="112087" y="121444"/>
                        <a:pt x="150019" y="121444"/>
                      </a:cubicBezTo>
                      <a:cubicBezTo>
                        <a:pt x="187950" y="121444"/>
                        <a:pt x="222488" y="114777"/>
                        <a:pt x="248245" y="103537"/>
                      </a:cubicBezTo>
                      <a:cubicBezTo>
                        <a:pt x="261124" y="98013"/>
                        <a:pt x="271837" y="91440"/>
                        <a:pt x="279797" y="83344"/>
                      </a:cubicBezTo>
                      <a:cubicBezTo>
                        <a:pt x="287757" y="75152"/>
                        <a:pt x="292894" y="64770"/>
                        <a:pt x="292894" y="53816"/>
                      </a:cubicBezTo>
                      <a:cubicBezTo>
                        <a:pt x="292894" y="36576"/>
                        <a:pt x="282030" y="18002"/>
                        <a:pt x="259258" y="8287"/>
                      </a:cubicBezTo>
                      <a:cubicBezTo>
                        <a:pt x="254409" y="6287"/>
                        <a:pt x="248812" y="8477"/>
                        <a:pt x="246756" y="13335"/>
                      </a:cubicBezTo>
                      <a:cubicBezTo>
                        <a:pt x="244700" y="18193"/>
                        <a:pt x="246964" y="23813"/>
                        <a:pt x="251813" y="25908"/>
                      </a:cubicBezTo>
                      <a:cubicBezTo>
                        <a:pt x="251814" y="25908"/>
                        <a:pt x="251816" y="25908"/>
                        <a:pt x="251817" y="25908"/>
                      </a:cubicBezTo>
                      <a:cubicBezTo>
                        <a:pt x="268861" y="33147"/>
                        <a:pt x="273844" y="44005"/>
                        <a:pt x="273844" y="53816"/>
                      </a:cubicBezTo>
                      <a:cubicBezTo>
                        <a:pt x="273844" y="58865"/>
                        <a:pt x="271644" y="64198"/>
                        <a:pt x="266105" y="69913"/>
                      </a:cubicBezTo>
                      <a:cubicBezTo>
                        <a:pt x="260566" y="75629"/>
                        <a:pt x="251762" y="81439"/>
                        <a:pt x="240506" y="86297"/>
                      </a:cubicBezTo>
                      <a:cubicBezTo>
                        <a:pt x="217996" y="96107"/>
                        <a:pt x="185716" y="102394"/>
                        <a:pt x="150019" y="102394"/>
                      </a:cubicBezTo>
                      <a:cubicBezTo>
                        <a:pt x="114322" y="102394"/>
                        <a:pt x="82042" y="96107"/>
                        <a:pt x="59531" y="86297"/>
                      </a:cubicBezTo>
                      <a:cubicBezTo>
                        <a:pt x="48277" y="81439"/>
                        <a:pt x="39472" y="75629"/>
                        <a:pt x="33933" y="69913"/>
                      </a:cubicBezTo>
                      <a:cubicBezTo>
                        <a:pt x="28394" y="64198"/>
                        <a:pt x="26194" y="58865"/>
                        <a:pt x="26194" y="53816"/>
                      </a:cubicBezTo>
                      <a:cubicBezTo>
                        <a:pt x="26194" y="44768"/>
                        <a:pt x="33049" y="31909"/>
                        <a:pt x="48220" y="25908"/>
                      </a:cubicBezTo>
                      <a:cubicBezTo>
                        <a:pt x="53313" y="24574"/>
                        <a:pt x="56368" y="19336"/>
                        <a:pt x="55041" y="14288"/>
                      </a:cubicBezTo>
                      <a:cubicBezTo>
                        <a:pt x="53951" y="10097"/>
                        <a:pt x="50170" y="7144"/>
                        <a:pt x="45839" y="7144"/>
                      </a:cubicBezTo>
                      <a:close/>
                    </a:path>
                  </a:pathLst>
                </a:custGeom>
                <a:solidFill>
                  <a:schemeClr val="tx2"/>
                </a:solid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grpSp>
        <p:nvGrpSpPr>
          <p:cNvPr id="30" name="Group 29">
            <a:extLst>
              <a:ext uri="{FF2B5EF4-FFF2-40B4-BE49-F238E27FC236}">
                <a16:creationId xmlns:a16="http://schemas.microsoft.com/office/drawing/2014/main" id="{E9F3F660-0DAE-47D2-A1E5-87B63C862D52}"/>
              </a:ext>
            </a:extLst>
          </p:cNvPr>
          <p:cNvGrpSpPr/>
          <p:nvPr/>
        </p:nvGrpSpPr>
        <p:grpSpPr>
          <a:xfrm>
            <a:off x="7685989" y="2653695"/>
            <a:ext cx="3822377" cy="774314"/>
            <a:chOff x="7685989" y="2653695"/>
            <a:chExt cx="3822377" cy="774314"/>
          </a:xfrm>
        </p:grpSpPr>
        <p:cxnSp>
          <p:nvCxnSpPr>
            <p:cNvPr id="226" name="Straight Connector 225">
              <a:extLst>
                <a:ext uri="{FF2B5EF4-FFF2-40B4-BE49-F238E27FC236}">
                  <a16:creationId xmlns:a16="http://schemas.microsoft.com/office/drawing/2014/main" id="{A112612F-69C2-41BC-BC14-4359D4FE7742}"/>
                </a:ext>
              </a:extLst>
            </p:cNvPr>
            <p:cNvCxnSpPr>
              <a:cxnSpLocks/>
            </p:cNvCxnSpPr>
            <p:nvPr/>
          </p:nvCxnSpPr>
          <p:spPr>
            <a:xfrm>
              <a:off x="7685989" y="3428009"/>
              <a:ext cx="3657600" cy="0"/>
            </a:xfrm>
            <a:prstGeom prst="line">
              <a:avLst/>
            </a:prstGeom>
            <a:noFill/>
            <a:ln w="6350" cap="flat" cmpd="sng" algn="ctr">
              <a:gradFill flip="none" rotWithShape="1">
                <a:gsLst>
                  <a:gs pos="0">
                    <a:srgbClr val="FFFFFF">
                      <a:lumMod val="75000"/>
                    </a:srgbClr>
                  </a:gs>
                  <a:gs pos="100000">
                    <a:srgbClr val="FFFFFF"/>
                  </a:gs>
                </a:gsLst>
                <a:lin ang="0" scaled="1"/>
                <a:tileRect/>
              </a:gradFill>
              <a:prstDash val="solid"/>
              <a:headEnd type="none"/>
              <a:tailEnd type="none"/>
            </a:ln>
            <a:effectLst/>
          </p:spPr>
        </p:cxnSp>
        <p:grpSp>
          <p:nvGrpSpPr>
            <p:cNvPr id="18" name="Group 17">
              <a:extLst>
                <a:ext uri="{FF2B5EF4-FFF2-40B4-BE49-F238E27FC236}">
                  <a16:creationId xmlns:a16="http://schemas.microsoft.com/office/drawing/2014/main" id="{3B7CC7EB-C591-42C2-B7E2-D4ED37725B23}"/>
                </a:ext>
              </a:extLst>
            </p:cNvPr>
            <p:cNvGrpSpPr/>
            <p:nvPr/>
          </p:nvGrpSpPr>
          <p:grpSpPr>
            <a:xfrm>
              <a:off x="7685989" y="2653695"/>
              <a:ext cx="3822377" cy="640080"/>
              <a:chOff x="7685989" y="2725055"/>
              <a:chExt cx="3822377" cy="640080"/>
            </a:xfrm>
          </p:grpSpPr>
          <p:sp>
            <p:nvSpPr>
              <p:cNvPr id="220" name="Rectangle 219">
                <a:extLst>
                  <a:ext uri="{FF2B5EF4-FFF2-40B4-BE49-F238E27FC236}">
                    <a16:creationId xmlns:a16="http://schemas.microsoft.com/office/drawing/2014/main" id="{7DE659D8-1721-4FD4-9A6C-C1E5FB951A1F}"/>
                  </a:ext>
                </a:extLst>
              </p:cNvPr>
              <p:cNvSpPr/>
              <p:nvPr/>
            </p:nvSpPr>
            <p:spPr bwMode="auto">
              <a:xfrm>
                <a:off x="8399406" y="2725055"/>
                <a:ext cx="310896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Sole government-only offering to span </a:t>
                </a: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IaaS, PaaS and SaaS</a:t>
                </a:r>
              </a:p>
            </p:txBody>
          </p:sp>
          <p:sp>
            <p:nvSpPr>
              <p:cNvPr id="15" name="Freeform: Shape 14">
                <a:extLst>
                  <a:ext uri="{FF2B5EF4-FFF2-40B4-BE49-F238E27FC236}">
                    <a16:creationId xmlns:a16="http://schemas.microsoft.com/office/drawing/2014/main" id="{5E467D9A-ED0F-4499-8250-3CB332BBE907}"/>
                  </a:ext>
                </a:extLst>
              </p:cNvPr>
              <p:cNvSpPr/>
              <p:nvPr/>
            </p:nvSpPr>
            <p:spPr>
              <a:xfrm>
                <a:off x="7685989" y="2766491"/>
                <a:ext cx="557208" cy="557208"/>
              </a:xfrm>
              <a:custGeom>
                <a:avLst/>
                <a:gdLst/>
                <a:ahLst/>
                <a:cxnLst/>
                <a:rect l="0" t="0" r="0" b="0"/>
                <a:pathLst>
                  <a:path w="828675" h="828675">
                    <a:moveTo>
                      <a:pt x="406001" y="7217"/>
                    </a:moveTo>
                    <a:cubicBezTo>
                      <a:pt x="401093" y="7836"/>
                      <a:pt x="397472" y="12094"/>
                      <a:pt x="397665" y="17037"/>
                    </a:cubicBezTo>
                    <a:lnTo>
                      <a:pt x="397665" y="64644"/>
                    </a:lnTo>
                    <a:lnTo>
                      <a:pt x="350028" y="64644"/>
                    </a:lnTo>
                    <a:cubicBezTo>
                      <a:pt x="349435" y="64586"/>
                      <a:pt x="348837" y="64586"/>
                      <a:pt x="348242" y="64644"/>
                    </a:cubicBezTo>
                    <a:cubicBezTo>
                      <a:pt x="342981" y="65129"/>
                      <a:pt x="339114" y="69796"/>
                      <a:pt x="339608" y="75054"/>
                    </a:cubicBezTo>
                    <a:cubicBezTo>
                      <a:pt x="340101" y="80312"/>
                      <a:pt x="344767" y="84170"/>
                      <a:pt x="350028" y="83684"/>
                    </a:cubicBezTo>
                    <a:lnTo>
                      <a:pt x="397665" y="83684"/>
                    </a:lnTo>
                    <a:lnTo>
                      <a:pt x="397665" y="131280"/>
                    </a:lnTo>
                    <a:cubicBezTo>
                      <a:pt x="397590" y="136538"/>
                      <a:pt x="401795" y="140862"/>
                      <a:pt x="407056" y="140939"/>
                    </a:cubicBezTo>
                    <a:cubicBezTo>
                      <a:pt x="412319" y="141015"/>
                      <a:pt x="416644" y="136814"/>
                      <a:pt x="416718" y="131557"/>
                    </a:cubicBezTo>
                    <a:cubicBezTo>
                      <a:pt x="416720" y="131461"/>
                      <a:pt x="416720" y="131376"/>
                      <a:pt x="416718" y="131280"/>
                    </a:cubicBezTo>
                    <a:lnTo>
                      <a:pt x="416718" y="83684"/>
                    </a:lnTo>
                    <a:lnTo>
                      <a:pt x="464355" y="83684"/>
                    </a:lnTo>
                    <a:cubicBezTo>
                      <a:pt x="469617" y="83751"/>
                      <a:pt x="473942" y="79550"/>
                      <a:pt x="474015" y="74293"/>
                    </a:cubicBezTo>
                    <a:cubicBezTo>
                      <a:pt x="474089" y="69035"/>
                      <a:pt x="469882" y="64710"/>
                      <a:pt x="464621" y="64644"/>
                    </a:cubicBezTo>
                    <a:cubicBezTo>
                      <a:pt x="464532" y="64634"/>
                      <a:pt x="464444" y="64634"/>
                      <a:pt x="464355" y="64644"/>
                    </a:cubicBezTo>
                    <a:lnTo>
                      <a:pt x="416718" y="64644"/>
                    </a:lnTo>
                    <a:lnTo>
                      <a:pt x="416718" y="17037"/>
                    </a:lnTo>
                    <a:cubicBezTo>
                      <a:pt x="416924" y="11780"/>
                      <a:pt x="412828" y="7360"/>
                      <a:pt x="407571" y="7151"/>
                    </a:cubicBezTo>
                    <a:cubicBezTo>
                      <a:pt x="407046" y="7132"/>
                      <a:pt x="406521" y="7151"/>
                      <a:pt x="406001" y="7217"/>
                    </a:cubicBezTo>
                    <a:close/>
                    <a:moveTo>
                      <a:pt x="54686" y="159846"/>
                    </a:moveTo>
                    <a:cubicBezTo>
                      <a:pt x="45870" y="159846"/>
                      <a:pt x="37907" y="162332"/>
                      <a:pt x="31761" y="166990"/>
                    </a:cubicBezTo>
                    <a:cubicBezTo>
                      <a:pt x="25615" y="171647"/>
                      <a:pt x="21520" y="177867"/>
                      <a:pt x="18661" y="184839"/>
                    </a:cubicBezTo>
                    <a:cubicBezTo>
                      <a:pt x="12976" y="198698"/>
                      <a:pt x="11445" y="215529"/>
                      <a:pt x="10325" y="232741"/>
                    </a:cubicBezTo>
                    <a:cubicBezTo>
                      <a:pt x="10319" y="232836"/>
                      <a:pt x="10332" y="232931"/>
                      <a:pt x="10325" y="233036"/>
                    </a:cubicBezTo>
                    <a:cubicBezTo>
                      <a:pt x="10287" y="233484"/>
                      <a:pt x="4888" y="300111"/>
                      <a:pt x="8241" y="382388"/>
                    </a:cubicBezTo>
                    <a:cubicBezTo>
                      <a:pt x="11606" y="464979"/>
                      <a:pt x="23296" y="563087"/>
                      <a:pt x="60938" y="627857"/>
                    </a:cubicBezTo>
                    <a:cubicBezTo>
                      <a:pt x="97565" y="690913"/>
                      <a:pt x="133943" y="729203"/>
                      <a:pt x="172882" y="757302"/>
                    </a:cubicBezTo>
                    <a:cubicBezTo>
                      <a:pt x="191892" y="770923"/>
                      <a:pt x="203584" y="778256"/>
                      <a:pt x="209205" y="784924"/>
                    </a:cubicBezTo>
                    <a:cubicBezTo>
                      <a:pt x="214826" y="791687"/>
                      <a:pt x="216648" y="798544"/>
                      <a:pt x="216648" y="816737"/>
                    </a:cubicBezTo>
                    <a:cubicBezTo>
                      <a:pt x="216648" y="821977"/>
                      <a:pt x="220913" y="826262"/>
                      <a:pt x="226176" y="826262"/>
                    </a:cubicBezTo>
                    <a:lnTo>
                      <a:pt x="414933" y="826262"/>
                    </a:lnTo>
                    <a:cubicBezTo>
                      <a:pt x="415230" y="826262"/>
                      <a:pt x="415528" y="826262"/>
                      <a:pt x="415826" y="826262"/>
                    </a:cubicBezTo>
                    <a:lnTo>
                      <a:pt x="416718" y="826262"/>
                    </a:lnTo>
                    <a:cubicBezTo>
                      <a:pt x="417017" y="826262"/>
                      <a:pt x="417315" y="826262"/>
                      <a:pt x="417612" y="826262"/>
                    </a:cubicBezTo>
                    <a:cubicBezTo>
                      <a:pt x="417711" y="826262"/>
                      <a:pt x="417810" y="826262"/>
                      <a:pt x="417910" y="826262"/>
                    </a:cubicBezTo>
                    <a:lnTo>
                      <a:pt x="607262" y="826262"/>
                    </a:lnTo>
                    <a:cubicBezTo>
                      <a:pt x="612524" y="826262"/>
                      <a:pt x="616789" y="821977"/>
                      <a:pt x="616789" y="816737"/>
                    </a:cubicBezTo>
                    <a:cubicBezTo>
                      <a:pt x="616789" y="798544"/>
                      <a:pt x="618611" y="791687"/>
                      <a:pt x="624233" y="784924"/>
                    </a:cubicBezTo>
                    <a:cubicBezTo>
                      <a:pt x="629854" y="778256"/>
                      <a:pt x="641546" y="770923"/>
                      <a:pt x="660555" y="757302"/>
                    </a:cubicBezTo>
                    <a:cubicBezTo>
                      <a:pt x="699495" y="729203"/>
                      <a:pt x="735873" y="690913"/>
                      <a:pt x="772499" y="627857"/>
                    </a:cubicBezTo>
                    <a:cubicBezTo>
                      <a:pt x="810141" y="563087"/>
                      <a:pt x="821832" y="464979"/>
                      <a:pt x="825196" y="382388"/>
                    </a:cubicBezTo>
                    <a:cubicBezTo>
                      <a:pt x="828550" y="300111"/>
                      <a:pt x="823151" y="233484"/>
                      <a:pt x="823112" y="233036"/>
                    </a:cubicBezTo>
                    <a:cubicBezTo>
                      <a:pt x="823105" y="232931"/>
                      <a:pt x="823119" y="232836"/>
                      <a:pt x="823112" y="232741"/>
                    </a:cubicBezTo>
                    <a:cubicBezTo>
                      <a:pt x="821993" y="215529"/>
                      <a:pt x="820461" y="198698"/>
                      <a:pt x="814776" y="184839"/>
                    </a:cubicBezTo>
                    <a:cubicBezTo>
                      <a:pt x="811917" y="177867"/>
                      <a:pt x="807823" y="171647"/>
                      <a:pt x="801676" y="166990"/>
                    </a:cubicBezTo>
                    <a:cubicBezTo>
                      <a:pt x="795531" y="162332"/>
                      <a:pt x="787568" y="159846"/>
                      <a:pt x="778751" y="159846"/>
                    </a:cubicBezTo>
                    <a:cubicBezTo>
                      <a:pt x="737660" y="159846"/>
                      <a:pt x="711287" y="179725"/>
                      <a:pt x="703130" y="204175"/>
                    </a:cubicBezTo>
                    <a:cubicBezTo>
                      <a:pt x="697462" y="221168"/>
                      <a:pt x="695401" y="249438"/>
                      <a:pt x="694198" y="274689"/>
                    </a:cubicBezTo>
                    <a:cubicBezTo>
                      <a:pt x="693307" y="293386"/>
                      <a:pt x="693365" y="302083"/>
                      <a:pt x="693304" y="309493"/>
                    </a:cubicBezTo>
                    <a:cubicBezTo>
                      <a:pt x="665934" y="299139"/>
                      <a:pt x="632405" y="310217"/>
                      <a:pt x="617981" y="335973"/>
                    </a:cubicBezTo>
                    <a:lnTo>
                      <a:pt x="531938" y="489745"/>
                    </a:lnTo>
                    <a:cubicBezTo>
                      <a:pt x="523893" y="504127"/>
                      <a:pt x="501625" y="517462"/>
                      <a:pt x="477752" y="533845"/>
                    </a:cubicBezTo>
                    <a:cubicBezTo>
                      <a:pt x="453879" y="550228"/>
                      <a:pt x="428442" y="570707"/>
                      <a:pt x="417314" y="604045"/>
                    </a:cubicBezTo>
                    <a:cubicBezTo>
                      <a:pt x="417109" y="604616"/>
                      <a:pt x="416915" y="605473"/>
                      <a:pt x="416718" y="606140"/>
                    </a:cubicBezTo>
                    <a:cubicBezTo>
                      <a:pt x="416523" y="605473"/>
                      <a:pt x="416329" y="604616"/>
                      <a:pt x="416123" y="604045"/>
                    </a:cubicBezTo>
                    <a:cubicBezTo>
                      <a:pt x="404996" y="570707"/>
                      <a:pt x="379559" y="550228"/>
                      <a:pt x="355685" y="533845"/>
                    </a:cubicBezTo>
                    <a:cubicBezTo>
                      <a:pt x="331813" y="517462"/>
                      <a:pt x="309545" y="504127"/>
                      <a:pt x="301499" y="489745"/>
                    </a:cubicBezTo>
                    <a:lnTo>
                      <a:pt x="215457" y="335973"/>
                    </a:lnTo>
                    <a:cubicBezTo>
                      <a:pt x="201032" y="310217"/>
                      <a:pt x="167503" y="299139"/>
                      <a:pt x="140132" y="309493"/>
                    </a:cubicBezTo>
                    <a:cubicBezTo>
                      <a:pt x="140072" y="302083"/>
                      <a:pt x="140131" y="293386"/>
                      <a:pt x="139240" y="274689"/>
                    </a:cubicBezTo>
                    <a:cubicBezTo>
                      <a:pt x="138037" y="249438"/>
                      <a:pt x="135976" y="221168"/>
                      <a:pt x="130308" y="204175"/>
                    </a:cubicBezTo>
                    <a:cubicBezTo>
                      <a:pt x="122151" y="179725"/>
                      <a:pt x="95777" y="159846"/>
                      <a:pt x="54686" y="159846"/>
                    </a:cubicBezTo>
                    <a:close/>
                    <a:moveTo>
                      <a:pt x="282147" y="178591"/>
                    </a:moveTo>
                    <a:cubicBezTo>
                      <a:pt x="277240" y="179201"/>
                      <a:pt x="273619" y="183468"/>
                      <a:pt x="273811" y="188402"/>
                    </a:cubicBezTo>
                    <a:lnTo>
                      <a:pt x="273811" y="236008"/>
                    </a:lnTo>
                    <a:lnTo>
                      <a:pt x="226176" y="236008"/>
                    </a:lnTo>
                    <a:cubicBezTo>
                      <a:pt x="225581" y="235951"/>
                      <a:pt x="224983" y="235951"/>
                      <a:pt x="224389" y="236008"/>
                    </a:cubicBezTo>
                    <a:cubicBezTo>
                      <a:pt x="219127" y="236503"/>
                      <a:pt x="215262" y="241161"/>
                      <a:pt x="215755" y="246419"/>
                    </a:cubicBezTo>
                    <a:cubicBezTo>
                      <a:pt x="216248" y="251677"/>
                      <a:pt x="220913" y="255544"/>
                      <a:pt x="226176" y="255048"/>
                    </a:cubicBezTo>
                    <a:lnTo>
                      <a:pt x="273811" y="255048"/>
                    </a:lnTo>
                    <a:lnTo>
                      <a:pt x="273811" y="302654"/>
                    </a:lnTo>
                    <a:cubicBezTo>
                      <a:pt x="273737" y="307912"/>
                      <a:pt x="277942" y="312236"/>
                      <a:pt x="283204" y="312312"/>
                    </a:cubicBezTo>
                    <a:cubicBezTo>
                      <a:pt x="288465" y="312379"/>
                      <a:pt x="292791" y="308179"/>
                      <a:pt x="292866" y="302921"/>
                    </a:cubicBezTo>
                    <a:cubicBezTo>
                      <a:pt x="292867" y="302835"/>
                      <a:pt x="292867" y="302740"/>
                      <a:pt x="292866" y="302654"/>
                    </a:cubicBezTo>
                    <a:lnTo>
                      <a:pt x="292866" y="255048"/>
                    </a:lnTo>
                    <a:lnTo>
                      <a:pt x="340501" y="255048"/>
                    </a:lnTo>
                    <a:cubicBezTo>
                      <a:pt x="345763" y="255125"/>
                      <a:pt x="350088" y="250924"/>
                      <a:pt x="350162" y="245666"/>
                    </a:cubicBezTo>
                    <a:cubicBezTo>
                      <a:pt x="350235" y="240409"/>
                      <a:pt x="346029" y="236084"/>
                      <a:pt x="340767" y="236008"/>
                    </a:cubicBezTo>
                    <a:cubicBezTo>
                      <a:pt x="340678" y="236008"/>
                      <a:pt x="340590" y="236008"/>
                      <a:pt x="340501" y="236008"/>
                    </a:cubicBezTo>
                    <a:lnTo>
                      <a:pt x="292866" y="236008"/>
                    </a:lnTo>
                    <a:lnTo>
                      <a:pt x="292866" y="188402"/>
                    </a:lnTo>
                    <a:cubicBezTo>
                      <a:pt x="293071" y="183153"/>
                      <a:pt x="288975" y="178725"/>
                      <a:pt x="283717" y="178525"/>
                    </a:cubicBezTo>
                    <a:cubicBezTo>
                      <a:pt x="283193" y="178496"/>
                      <a:pt x="282667" y="178525"/>
                      <a:pt x="282147" y="178591"/>
                    </a:cubicBezTo>
                    <a:close/>
                    <a:moveTo>
                      <a:pt x="548908" y="178591"/>
                    </a:moveTo>
                    <a:cubicBezTo>
                      <a:pt x="544001" y="179201"/>
                      <a:pt x="540380" y="183468"/>
                      <a:pt x="540572" y="188402"/>
                    </a:cubicBezTo>
                    <a:lnTo>
                      <a:pt x="540572" y="236008"/>
                    </a:lnTo>
                    <a:lnTo>
                      <a:pt x="492937" y="236008"/>
                    </a:lnTo>
                    <a:cubicBezTo>
                      <a:pt x="492342" y="235951"/>
                      <a:pt x="491744" y="235951"/>
                      <a:pt x="491150" y="236008"/>
                    </a:cubicBezTo>
                    <a:cubicBezTo>
                      <a:pt x="485888" y="236503"/>
                      <a:pt x="482023" y="241161"/>
                      <a:pt x="482516" y="246419"/>
                    </a:cubicBezTo>
                    <a:cubicBezTo>
                      <a:pt x="483009" y="251677"/>
                      <a:pt x="487674" y="255544"/>
                      <a:pt x="492937" y="255048"/>
                    </a:cubicBezTo>
                    <a:lnTo>
                      <a:pt x="540572" y="255048"/>
                    </a:lnTo>
                    <a:lnTo>
                      <a:pt x="540572" y="302654"/>
                    </a:lnTo>
                    <a:cubicBezTo>
                      <a:pt x="540498" y="307912"/>
                      <a:pt x="544703" y="312236"/>
                      <a:pt x="549965" y="312312"/>
                    </a:cubicBezTo>
                    <a:cubicBezTo>
                      <a:pt x="555226" y="312379"/>
                      <a:pt x="559553" y="308179"/>
                      <a:pt x="559627" y="302921"/>
                    </a:cubicBezTo>
                    <a:cubicBezTo>
                      <a:pt x="559628" y="302835"/>
                      <a:pt x="559628" y="302740"/>
                      <a:pt x="559627" y="302654"/>
                    </a:cubicBezTo>
                    <a:lnTo>
                      <a:pt x="559627" y="255048"/>
                    </a:lnTo>
                    <a:lnTo>
                      <a:pt x="607262" y="255048"/>
                    </a:lnTo>
                    <a:cubicBezTo>
                      <a:pt x="612524" y="255125"/>
                      <a:pt x="616849" y="250924"/>
                      <a:pt x="616923" y="245666"/>
                    </a:cubicBezTo>
                    <a:cubicBezTo>
                      <a:pt x="616996" y="240409"/>
                      <a:pt x="612790" y="236084"/>
                      <a:pt x="607528" y="236008"/>
                    </a:cubicBezTo>
                    <a:cubicBezTo>
                      <a:pt x="607439" y="236008"/>
                      <a:pt x="607351" y="236008"/>
                      <a:pt x="607262" y="236008"/>
                    </a:cubicBezTo>
                    <a:lnTo>
                      <a:pt x="559627" y="236008"/>
                    </a:lnTo>
                    <a:lnTo>
                      <a:pt x="559627" y="188402"/>
                    </a:lnTo>
                    <a:cubicBezTo>
                      <a:pt x="559833" y="183153"/>
                      <a:pt x="555736" y="178725"/>
                      <a:pt x="550478" y="178525"/>
                    </a:cubicBezTo>
                    <a:cubicBezTo>
                      <a:pt x="549953" y="178496"/>
                      <a:pt x="549428" y="178525"/>
                      <a:pt x="548908" y="178591"/>
                    </a:cubicBezTo>
                    <a:close/>
                    <a:moveTo>
                      <a:pt x="54686" y="178886"/>
                    </a:moveTo>
                    <a:cubicBezTo>
                      <a:pt x="89812" y="178886"/>
                      <a:pt x="107128" y="194488"/>
                      <a:pt x="112444" y="210424"/>
                    </a:cubicBezTo>
                    <a:cubicBezTo>
                      <a:pt x="116305" y="221996"/>
                      <a:pt x="119007" y="250848"/>
                      <a:pt x="120185" y="275575"/>
                    </a:cubicBezTo>
                    <a:cubicBezTo>
                      <a:pt x="121363" y="300311"/>
                      <a:pt x="121376" y="321695"/>
                      <a:pt x="121376" y="321695"/>
                    </a:cubicBezTo>
                    <a:cubicBezTo>
                      <a:pt x="121375" y="321790"/>
                      <a:pt x="121375" y="321895"/>
                      <a:pt x="121376" y="321990"/>
                    </a:cubicBezTo>
                    <a:cubicBezTo>
                      <a:pt x="103517" y="340535"/>
                      <a:pt x="99906" y="369948"/>
                      <a:pt x="113040" y="392799"/>
                    </a:cubicBezTo>
                    <a:lnTo>
                      <a:pt x="113040" y="393094"/>
                    </a:lnTo>
                    <a:lnTo>
                      <a:pt x="246420" y="630809"/>
                    </a:lnTo>
                    <a:cubicBezTo>
                      <a:pt x="248947" y="635381"/>
                      <a:pt x="254737" y="637096"/>
                      <a:pt x="259354" y="634620"/>
                    </a:cubicBezTo>
                    <a:cubicBezTo>
                      <a:pt x="263970" y="632048"/>
                      <a:pt x="265663" y="626237"/>
                      <a:pt x="263137" y="621666"/>
                    </a:cubicBezTo>
                    <a:cubicBezTo>
                      <a:pt x="263122" y="621666"/>
                      <a:pt x="263108" y="621570"/>
                      <a:pt x="263093" y="621570"/>
                    </a:cubicBezTo>
                    <a:lnTo>
                      <a:pt x="129712" y="383578"/>
                    </a:lnTo>
                    <a:cubicBezTo>
                      <a:pt x="118964" y="365081"/>
                      <a:pt x="123773" y="338773"/>
                      <a:pt x="141621" y="328534"/>
                    </a:cubicBezTo>
                    <a:cubicBezTo>
                      <a:pt x="159184" y="318466"/>
                      <a:pt x="188810" y="327391"/>
                      <a:pt x="198785" y="345202"/>
                    </a:cubicBezTo>
                    <a:lnTo>
                      <a:pt x="285125" y="498984"/>
                    </a:lnTo>
                    <a:cubicBezTo>
                      <a:pt x="297372" y="520891"/>
                      <a:pt x="322024" y="533845"/>
                      <a:pt x="344968" y="549561"/>
                    </a:cubicBezTo>
                    <a:cubicBezTo>
                      <a:pt x="367910" y="565373"/>
                      <a:pt x="389161" y="582994"/>
                      <a:pt x="398260" y="610331"/>
                    </a:cubicBezTo>
                    <a:cubicBezTo>
                      <a:pt x="401927" y="621285"/>
                      <a:pt x="404817" y="655194"/>
                      <a:pt x="406001" y="694151"/>
                    </a:cubicBezTo>
                    <a:cubicBezTo>
                      <a:pt x="407093" y="730156"/>
                      <a:pt x="407185" y="770923"/>
                      <a:pt x="407192" y="807212"/>
                    </a:cubicBezTo>
                    <a:lnTo>
                      <a:pt x="234809" y="807212"/>
                    </a:lnTo>
                    <a:cubicBezTo>
                      <a:pt x="233785" y="792925"/>
                      <a:pt x="231007" y="781400"/>
                      <a:pt x="223793" y="772732"/>
                    </a:cubicBezTo>
                    <a:cubicBezTo>
                      <a:pt x="214933" y="762159"/>
                      <a:pt x="202431" y="755111"/>
                      <a:pt x="183898" y="741776"/>
                    </a:cubicBezTo>
                    <a:cubicBezTo>
                      <a:pt x="147055" y="715296"/>
                      <a:pt x="113187" y="679577"/>
                      <a:pt x="77610" y="618332"/>
                    </a:cubicBezTo>
                    <a:cubicBezTo>
                      <a:pt x="43381" y="559372"/>
                      <a:pt x="30607" y="462789"/>
                      <a:pt x="27295" y="381493"/>
                    </a:cubicBezTo>
                    <a:cubicBezTo>
                      <a:pt x="23983" y="300235"/>
                      <a:pt x="29379" y="234226"/>
                      <a:pt x="29379" y="234226"/>
                    </a:cubicBezTo>
                    <a:cubicBezTo>
                      <a:pt x="30479" y="217282"/>
                      <a:pt x="32274" y="201918"/>
                      <a:pt x="36227" y="192278"/>
                    </a:cubicBezTo>
                    <a:cubicBezTo>
                      <a:pt x="38204" y="187450"/>
                      <a:pt x="40671" y="184202"/>
                      <a:pt x="43373" y="182163"/>
                    </a:cubicBezTo>
                    <a:cubicBezTo>
                      <a:pt x="46073" y="180115"/>
                      <a:pt x="49211" y="178886"/>
                      <a:pt x="54686" y="178886"/>
                    </a:cubicBezTo>
                    <a:close/>
                    <a:moveTo>
                      <a:pt x="778751" y="178886"/>
                    </a:moveTo>
                    <a:cubicBezTo>
                      <a:pt x="784226" y="178886"/>
                      <a:pt x="787364" y="180115"/>
                      <a:pt x="790065" y="182163"/>
                    </a:cubicBezTo>
                    <a:cubicBezTo>
                      <a:pt x="792766" y="184202"/>
                      <a:pt x="795233" y="187450"/>
                      <a:pt x="797211" y="192278"/>
                    </a:cubicBezTo>
                    <a:cubicBezTo>
                      <a:pt x="801164" y="201918"/>
                      <a:pt x="802958" y="217282"/>
                      <a:pt x="804058" y="234226"/>
                    </a:cubicBezTo>
                    <a:cubicBezTo>
                      <a:pt x="804058" y="234226"/>
                      <a:pt x="809454" y="300235"/>
                      <a:pt x="806142" y="381493"/>
                    </a:cubicBezTo>
                    <a:cubicBezTo>
                      <a:pt x="802830" y="462789"/>
                      <a:pt x="790057" y="559372"/>
                      <a:pt x="755827" y="618332"/>
                    </a:cubicBezTo>
                    <a:cubicBezTo>
                      <a:pt x="720250" y="679577"/>
                      <a:pt x="686383" y="715296"/>
                      <a:pt x="649539" y="741776"/>
                    </a:cubicBezTo>
                    <a:cubicBezTo>
                      <a:pt x="631006" y="755111"/>
                      <a:pt x="618504" y="762159"/>
                      <a:pt x="609645" y="772732"/>
                    </a:cubicBezTo>
                    <a:cubicBezTo>
                      <a:pt x="602430" y="781400"/>
                      <a:pt x="599653" y="792925"/>
                      <a:pt x="598628" y="807212"/>
                    </a:cubicBezTo>
                    <a:lnTo>
                      <a:pt x="426246" y="807212"/>
                    </a:lnTo>
                    <a:cubicBezTo>
                      <a:pt x="426253" y="770923"/>
                      <a:pt x="426344" y="730156"/>
                      <a:pt x="427437" y="694151"/>
                    </a:cubicBezTo>
                    <a:cubicBezTo>
                      <a:pt x="428621" y="655194"/>
                      <a:pt x="431511" y="621285"/>
                      <a:pt x="435178" y="610331"/>
                    </a:cubicBezTo>
                    <a:cubicBezTo>
                      <a:pt x="444276" y="582994"/>
                      <a:pt x="465526" y="565373"/>
                      <a:pt x="488470" y="549561"/>
                    </a:cubicBezTo>
                    <a:cubicBezTo>
                      <a:pt x="511414" y="533845"/>
                      <a:pt x="536065" y="520891"/>
                      <a:pt x="548313" y="498984"/>
                    </a:cubicBezTo>
                    <a:lnTo>
                      <a:pt x="634653" y="345202"/>
                    </a:lnTo>
                    <a:cubicBezTo>
                      <a:pt x="644628" y="327381"/>
                      <a:pt x="674253" y="318466"/>
                      <a:pt x="691816" y="328534"/>
                    </a:cubicBezTo>
                    <a:cubicBezTo>
                      <a:pt x="709665" y="338773"/>
                      <a:pt x="714473" y="365081"/>
                      <a:pt x="703725" y="383578"/>
                    </a:cubicBezTo>
                    <a:lnTo>
                      <a:pt x="570344" y="621570"/>
                    </a:lnTo>
                    <a:cubicBezTo>
                      <a:pt x="567774" y="626142"/>
                      <a:pt x="569412" y="631952"/>
                      <a:pt x="574004" y="634524"/>
                    </a:cubicBezTo>
                    <a:cubicBezTo>
                      <a:pt x="578596" y="637096"/>
                      <a:pt x="584402" y="635476"/>
                      <a:pt x="586973" y="630905"/>
                    </a:cubicBezTo>
                    <a:cubicBezTo>
                      <a:pt x="586987" y="630905"/>
                      <a:pt x="587003" y="630809"/>
                      <a:pt x="587017" y="630809"/>
                    </a:cubicBezTo>
                    <a:lnTo>
                      <a:pt x="720397" y="393094"/>
                    </a:lnTo>
                    <a:lnTo>
                      <a:pt x="720397" y="392799"/>
                    </a:lnTo>
                    <a:cubicBezTo>
                      <a:pt x="733532" y="369948"/>
                      <a:pt x="729920" y="340535"/>
                      <a:pt x="712061" y="321990"/>
                    </a:cubicBezTo>
                    <a:cubicBezTo>
                      <a:pt x="712014" y="321943"/>
                      <a:pt x="712108" y="321743"/>
                      <a:pt x="712061" y="321695"/>
                    </a:cubicBezTo>
                    <a:cubicBezTo>
                      <a:pt x="712061" y="321695"/>
                      <a:pt x="712074" y="300311"/>
                      <a:pt x="713252" y="275584"/>
                    </a:cubicBezTo>
                    <a:cubicBezTo>
                      <a:pt x="714431" y="250848"/>
                      <a:pt x="717133" y="221996"/>
                      <a:pt x="720993" y="210424"/>
                    </a:cubicBezTo>
                    <a:cubicBezTo>
                      <a:pt x="726310" y="194488"/>
                      <a:pt x="743626" y="178886"/>
                      <a:pt x="778751" y="178886"/>
                    </a:cubicBezTo>
                    <a:close/>
                    <a:moveTo>
                      <a:pt x="415528" y="349955"/>
                    </a:moveTo>
                    <a:cubicBezTo>
                      <a:pt x="410621" y="350575"/>
                      <a:pt x="406999" y="354842"/>
                      <a:pt x="407192" y="359776"/>
                    </a:cubicBezTo>
                    <a:lnTo>
                      <a:pt x="407192" y="407353"/>
                    </a:lnTo>
                    <a:lnTo>
                      <a:pt x="359556" y="407353"/>
                    </a:lnTo>
                    <a:cubicBezTo>
                      <a:pt x="358962" y="407353"/>
                      <a:pt x="358364" y="407353"/>
                      <a:pt x="357769" y="407353"/>
                    </a:cubicBezTo>
                    <a:cubicBezTo>
                      <a:pt x="352508" y="407829"/>
                      <a:pt x="348642" y="412496"/>
                      <a:pt x="349135" y="417830"/>
                    </a:cubicBezTo>
                    <a:cubicBezTo>
                      <a:pt x="349628" y="423070"/>
                      <a:pt x="354294" y="426879"/>
                      <a:pt x="359556" y="426403"/>
                    </a:cubicBezTo>
                    <a:lnTo>
                      <a:pt x="407192" y="426403"/>
                    </a:lnTo>
                    <a:lnTo>
                      <a:pt x="407192" y="474028"/>
                    </a:lnTo>
                    <a:cubicBezTo>
                      <a:pt x="407117" y="479267"/>
                      <a:pt x="411323" y="483648"/>
                      <a:pt x="416584" y="483648"/>
                    </a:cubicBezTo>
                    <a:cubicBezTo>
                      <a:pt x="421846" y="483744"/>
                      <a:pt x="426172" y="479553"/>
                      <a:pt x="426246" y="474314"/>
                    </a:cubicBezTo>
                    <a:cubicBezTo>
                      <a:pt x="426247" y="474219"/>
                      <a:pt x="426247" y="474123"/>
                      <a:pt x="426246" y="474028"/>
                    </a:cubicBezTo>
                    <a:lnTo>
                      <a:pt x="426246" y="426403"/>
                    </a:lnTo>
                    <a:lnTo>
                      <a:pt x="473882" y="426403"/>
                    </a:lnTo>
                    <a:cubicBezTo>
                      <a:pt x="479143" y="426498"/>
                      <a:pt x="483464" y="422307"/>
                      <a:pt x="483532" y="417069"/>
                    </a:cubicBezTo>
                    <a:cubicBezTo>
                      <a:pt x="483599" y="411735"/>
                      <a:pt x="479388" y="407448"/>
                      <a:pt x="474127" y="407353"/>
                    </a:cubicBezTo>
                    <a:cubicBezTo>
                      <a:pt x="474045" y="407353"/>
                      <a:pt x="473964" y="407353"/>
                      <a:pt x="473882" y="407353"/>
                    </a:cubicBezTo>
                    <a:lnTo>
                      <a:pt x="426246" y="407353"/>
                    </a:lnTo>
                    <a:lnTo>
                      <a:pt x="426246" y="359776"/>
                    </a:lnTo>
                    <a:cubicBezTo>
                      <a:pt x="426451" y="354518"/>
                      <a:pt x="422355" y="350099"/>
                      <a:pt x="417098" y="349889"/>
                    </a:cubicBezTo>
                    <a:cubicBezTo>
                      <a:pt x="416574" y="349869"/>
                      <a:pt x="416048" y="349889"/>
                      <a:pt x="415528" y="349955"/>
                    </a:cubicBezTo>
                    <a:close/>
                  </a:path>
                </a:pathLst>
              </a:custGeom>
              <a:solidFill>
                <a:schemeClr val="tx2"/>
              </a:solid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8053BEB2-EF9D-46E9-A4A2-6290D92B4B18}"/>
              </a:ext>
            </a:extLst>
          </p:cNvPr>
          <p:cNvGrpSpPr/>
          <p:nvPr/>
        </p:nvGrpSpPr>
        <p:grpSpPr>
          <a:xfrm>
            <a:off x="7685989" y="3562243"/>
            <a:ext cx="3812821" cy="957194"/>
            <a:chOff x="7685989" y="3562243"/>
            <a:chExt cx="3812821" cy="957194"/>
          </a:xfrm>
        </p:grpSpPr>
        <p:cxnSp>
          <p:nvCxnSpPr>
            <p:cNvPr id="227" name="Straight Connector 226">
              <a:extLst>
                <a:ext uri="{FF2B5EF4-FFF2-40B4-BE49-F238E27FC236}">
                  <a16:creationId xmlns:a16="http://schemas.microsoft.com/office/drawing/2014/main" id="{2F319F69-503D-47AF-AEFB-2261B3052B83}"/>
                </a:ext>
              </a:extLst>
            </p:cNvPr>
            <p:cNvCxnSpPr>
              <a:cxnSpLocks/>
            </p:cNvCxnSpPr>
            <p:nvPr/>
          </p:nvCxnSpPr>
          <p:spPr>
            <a:xfrm>
              <a:off x="7685989" y="4519437"/>
              <a:ext cx="3657600" cy="0"/>
            </a:xfrm>
            <a:prstGeom prst="line">
              <a:avLst/>
            </a:prstGeom>
            <a:noFill/>
            <a:ln w="6350" cap="flat" cmpd="sng" algn="ctr">
              <a:gradFill flip="none" rotWithShape="1">
                <a:gsLst>
                  <a:gs pos="0">
                    <a:srgbClr val="FFFFFF">
                      <a:lumMod val="75000"/>
                    </a:srgbClr>
                  </a:gs>
                  <a:gs pos="100000">
                    <a:srgbClr val="FFFFFF"/>
                  </a:gs>
                </a:gsLst>
                <a:lin ang="0" scaled="1"/>
                <a:tileRect/>
              </a:gradFill>
              <a:prstDash val="solid"/>
              <a:headEnd type="none"/>
              <a:tailEnd type="none"/>
            </a:ln>
            <a:effectLst/>
          </p:spPr>
        </p:cxnSp>
        <p:grpSp>
          <p:nvGrpSpPr>
            <p:cNvPr id="25" name="Group 24">
              <a:extLst>
                <a:ext uri="{FF2B5EF4-FFF2-40B4-BE49-F238E27FC236}">
                  <a16:creationId xmlns:a16="http://schemas.microsoft.com/office/drawing/2014/main" id="{815A9F83-D190-44BF-8652-D62D540C143C}"/>
                </a:ext>
              </a:extLst>
            </p:cNvPr>
            <p:cNvGrpSpPr/>
            <p:nvPr/>
          </p:nvGrpSpPr>
          <p:grpSpPr>
            <a:xfrm>
              <a:off x="7724140" y="3562243"/>
              <a:ext cx="3774670" cy="822960"/>
              <a:chOff x="7724140" y="3598756"/>
              <a:chExt cx="3774670" cy="822960"/>
            </a:xfrm>
          </p:grpSpPr>
          <p:sp>
            <p:nvSpPr>
              <p:cNvPr id="221" name="Rectangle 220">
                <a:extLst>
                  <a:ext uri="{FF2B5EF4-FFF2-40B4-BE49-F238E27FC236}">
                    <a16:creationId xmlns:a16="http://schemas.microsoft.com/office/drawing/2014/main" id="{5CFD077D-AE3E-4F16-8E11-820FD3BF9F32}"/>
                  </a:ext>
                </a:extLst>
              </p:cNvPr>
              <p:cNvSpPr/>
              <p:nvPr/>
            </p:nvSpPr>
            <p:spPr bwMode="auto">
              <a:xfrm>
                <a:off x="8389850" y="3598756"/>
                <a:ext cx="3108960" cy="822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91 compliance regimes</a:t>
                </a:r>
                <a:r>
                  <a:rPr kumimoji="0" lang="en-US" sz="1600" b="0" i="0" u="none" strike="noStrike" kern="1200" cap="none" spc="0" normalizeH="0" baseline="0" noProof="0" dirty="0">
                    <a:ln>
                      <a:noFill/>
                    </a:ln>
                    <a:solidFill>
                      <a:srgbClr val="353535"/>
                    </a:solidFill>
                    <a:effectLst/>
                    <a:uLnTx/>
                    <a:uFillTx/>
                    <a:latin typeface="Segoe UI" panose="020B0502040204020203" pitchFamily="34" charset="0"/>
                    <a:ea typeface="+mn-ea"/>
                    <a:cs typeface="Segoe UI" panose="020B0502040204020203" pitchFamily="34" charset="0"/>
                  </a:rPr>
                  <a:t>,</a:t>
                </a: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 </a:t>
                </a:r>
                <a:b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broadest and most comprehensive in the industry</a:t>
                </a:r>
              </a:p>
            </p:txBody>
          </p:sp>
          <p:grpSp>
            <p:nvGrpSpPr>
              <p:cNvPr id="24" name="Group 23">
                <a:extLst>
                  <a:ext uri="{FF2B5EF4-FFF2-40B4-BE49-F238E27FC236}">
                    <a16:creationId xmlns:a16="http://schemas.microsoft.com/office/drawing/2014/main" id="{9D7A60B8-2281-4031-B54D-1CDD9A22BDA6}"/>
                  </a:ext>
                </a:extLst>
              </p:cNvPr>
              <p:cNvGrpSpPr/>
              <p:nvPr/>
            </p:nvGrpSpPr>
            <p:grpSpPr>
              <a:xfrm>
                <a:off x="7724140" y="3662301"/>
                <a:ext cx="419804" cy="614508"/>
                <a:chOff x="8074618" y="3138200"/>
                <a:chExt cx="419804" cy="614508"/>
              </a:xfrm>
              <a:solidFill>
                <a:schemeClr val="tx2"/>
              </a:solidFill>
            </p:grpSpPr>
            <p:sp>
              <p:nvSpPr>
                <p:cNvPr id="19" name="Freeform: Shape 18">
                  <a:extLst>
                    <a:ext uri="{FF2B5EF4-FFF2-40B4-BE49-F238E27FC236}">
                      <a16:creationId xmlns:a16="http://schemas.microsoft.com/office/drawing/2014/main" id="{4B1DA7D4-710D-4E10-8407-48732231AFA0}"/>
                    </a:ext>
                  </a:extLst>
                </p:cNvPr>
                <p:cNvSpPr/>
                <p:nvPr/>
              </p:nvSpPr>
              <p:spPr>
                <a:xfrm>
                  <a:off x="8344788" y="3138200"/>
                  <a:ext cx="149634" cy="149634"/>
                </a:xfrm>
                <a:custGeom>
                  <a:avLst/>
                  <a:gdLst/>
                  <a:ahLst/>
                  <a:cxnLst/>
                  <a:rect l="0" t="0" r="0" b="0"/>
                  <a:pathLst>
                    <a:path w="266700" h="266700">
                      <a:moveTo>
                        <a:pt x="23817" y="14288"/>
                      </a:moveTo>
                      <a:cubicBezTo>
                        <a:pt x="18557" y="14288"/>
                        <a:pt x="14289" y="18555"/>
                        <a:pt x="14288" y="23813"/>
                      </a:cubicBezTo>
                      <a:cubicBezTo>
                        <a:pt x="14288" y="23908"/>
                        <a:pt x="14289" y="24012"/>
                        <a:pt x="14292" y="24117"/>
                      </a:cubicBezTo>
                      <a:lnTo>
                        <a:pt x="14292" y="248545"/>
                      </a:lnTo>
                      <a:cubicBezTo>
                        <a:pt x="14293" y="253803"/>
                        <a:pt x="18557" y="258070"/>
                        <a:pt x="23817" y="258070"/>
                      </a:cubicBezTo>
                      <a:lnTo>
                        <a:pt x="247655" y="258070"/>
                      </a:lnTo>
                      <a:cubicBezTo>
                        <a:pt x="252915" y="258146"/>
                        <a:pt x="257240" y="253936"/>
                        <a:pt x="257314" y="248678"/>
                      </a:cubicBezTo>
                      <a:cubicBezTo>
                        <a:pt x="257389" y="243421"/>
                        <a:pt x="253185" y="239096"/>
                        <a:pt x="247924" y="239020"/>
                      </a:cubicBezTo>
                      <a:cubicBezTo>
                        <a:pt x="247835" y="239020"/>
                        <a:pt x="247744" y="239020"/>
                        <a:pt x="247655" y="239020"/>
                      </a:cubicBezTo>
                      <a:lnTo>
                        <a:pt x="33342" y="239020"/>
                      </a:lnTo>
                      <a:lnTo>
                        <a:pt x="33342" y="24117"/>
                      </a:lnTo>
                      <a:cubicBezTo>
                        <a:pt x="33506" y="18850"/>
                        <a:pt x="29376" y="14459"/>
                        <a:pt x="24117" y="14297"/>
                      </a:cubicBezTo>
                      <a:cubicBezTo>
                        <a:pt x="24017" y="14288"/>
                        <a:pt x="23917" y="14288"/>
                        <a:pt x="23817" y="14288"/>
                      </a:cubicBezTo>
                      <a:close/>
                    </a:path>
                  </a:pathLst>
                </a:custGeom>
                <a:solidFill>
                  <a:schemeClr val="accent1"/>
                </a:solidFill>
                <a:ln w="19050"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0" name="Freeform: Shape 19">
                  <a:extLst>
                    <a:ext uri="{FF2B5EF4-FFF2-40B4-BE49-F238E27FC236}">
                      <a16:creationId xmlns:a16="http://schemas.microsoft.com/office/drawing/2014/main" id="{1CA70D1A-6C74-401B-B5E9-043A64CDCDC3}"/>
                    </a:ext>
                  </a:extLst>
                </p:cNvPr>
                <p:cNvSpPr/>
                <p:nvPr/>
              </p:nvSpPr>
              <p:spPr>
                <a:xfrm>
                  <a:off x="8101932" y="3395662"/>
                  <a:ext cx="323958" cy="33057"/>
                </a:xfrm>
                <a:custGeom>
                  <a:avLst/>
                  <a:gdLst/>
                  <a:ahLst/>
                  <a:cxnLst/>
                  <a:rect l="0" t="0" r="0" b="0"/>
                  <a:pathLst>
                    <a:path w="466725" h="47625">
                      <a:moveTo>
                        <a:pt x="22962" y="14359"/>
                      </a:moveTo>
                      <a:cubicBezTo>
                        <a:pt x="17701" y="14835"/>
                        <a:pt x="13837" y="19502"/>
                        <a:pt x="14330" y="24741"/>
                      </a:cubicBezTo>
                      <a:cubicBezTo>
                        <a:pt x="14822" y="29980"/>
                        <a:pt x="19487" y="33885"/>
                        <a:pt x="24747" y="33409"/>
                      </a:cubicBezTo>
                      <a:lnTo>
                        <a:pt x="443847" y="33409"/>
                      </a:lnTo>
                      <a:cubicBezTo>
                        <a:pt x="449108" y="33409"/>
                        <a:pt x="453432" y="29218"/>
                        <a:pt x="453507" y="23979"/>
                      </a:cubicBezTo>
                      <a:cubicBezTo>
                        <a:pt x="453582" y="18741"/>
                        <a:pt x="449378" y="14359"/>
                        <a:pt x="444117" y="14359"/>
                      </a:cubicBezTo>
                      <a:cubicBezTo>
                        <a:pt x="444027" y="14264"/>
                        <a:pt x="443937" y="14264"/>
                        <a:pt x="443847" y="14359"/>
                      </a:cubicBezTo>
                      <a:lnTo>
                        <a:pt x="24747" y="14359"/>
                      </a:lnTo>
                      <a:cubicBezTo>
                        <a:pt x="24153" y="14264"/>
                        <a:pt x="23556" y="14264"/>
                        <a:pt x="22962" y="14359"/>
                      </a:cubicBezTo>
                      <a:close/>
                    </a:path>
                  </a:pathLst>
                </a:custGeom>
                <a:grpFill/>
                <a:ln w="19050"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417C7102-B595-44D7-AB51-D99B3F6E3376}"/>
                    </a:ext>
                  </a:extLst>
                </p:cNvPr>
                <p:cNvSpPr/>
                <p:nvPr/>
              </p:nvSpPr>
              <p:spPr>
                <a:xfrm>
                  <a:off x="8101932" y="3554335"/>
                  <a:ext cx="323958" cy="33057"/>
                </a:xfrm>
                <a:custGeom>
                  <a:avLst/>
                  <a:gdLst/>
                  <a:ahLst/>
                  <a:cxnLst/>
                  <a:rect l="0" t="0" r="0" b="0"/>
                  <a:pathLst>
                    <a:path w="466725" h="47625">
                      <a:moveTo>
                        <a:pt x="22962" y="14359"/>
                      </a:moveTo>
                      <a:cubicBezTo>
                        <a:pt x="17701" y="14836"/>
                        <a:pt x="13837" y="19503"/>
                        <a:pt x="14330" y="24741"/>
                      </a:cubicBezTo>
                      <a:cubicBezTo>
                        <a:pt x="14822" y="29980"/>
                        <a:pt x="19487" y="33886"/>
                        <a:pt x="24747" y="33409"/>
                      </a:cubicBezTo>
                      <a:lnTo>
                        <a:pt x="443847" y="33409"/>
                      </a:lnTo>
                      <a:cubicBezTo>
                        <a:pt x="449108" y="33409"/>
                        <a:pt x="453432" y="29217"/>
                        <a:pt x="453507" y="23979"/>
                      </a:cubicBezTo>
                      <a:cubicBezTo>
                        <a:pt x="453582" y="18740"/>
                        <a:pt x="449378" y="14359"/>
                        <a:pt x="444117" y="14359"/>
                      </a:cubicBezTo>
                      <a:cubicBezTo>
                        <a:pt x="444027" y="14264"/>
                        <a:pt x="443937" y="14264"/>
                        <a:pt x="443847" y="14359"/>
                      </a:cubicBezTo>
                      <a:lnTo>
                        <a:pt x="24747" y="14359"/>
                      </a:lnTo>
                      <a:cubicBezTo>
                        <a:pt x="24153" y="14264"/>
                        <a:pt x="23556" y="14264"/>
                        <a:pt x="22962" y="14359"/>
                      </a:cubicBezTo>
                      <a:close/>
                    </a:path>
                  </a:pathLst>
                </a:custGeom>
                <a:grpFill/>
                <a:ln w="19050"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12B13B5E-9375-45ED-A180-8D9F447A7E12}"/>
                    </a:ext>
                  </a:extLst>
                </p:cNvPr>
                <p:cNvSpPr/>
                <p:nvPr/>
              </p:nvSpPr>
              <p:spPr>
                <a:xfrm>
                  <a:off x="8101932" y="3474998"/>
                  <a:ext cx="323958" cy="33057"/>
                </a:xfrm>
                <a:custGeom>
                  <a:avLst/>
                  <a:gdLst/>
                  <a:ahLst/>
                  <a:cxnLst/>
                  <a:rect l="0" t="0" r="0" b="0"/>
                  <a:pathLst>
                    <a:path w="466725" h="47625">
                      <a:moveTo>
                        <a:pt x="22962" y="14359"/>
                      </a:moveTo>
                      <a:cubicBezTo>
                        <a:pt x="17701" y="14835"/>
                        <a:pt x="13837" y="19502"/>
                        <a:pt x="14330" y="24741"/>
                      </a:cubicBezTo>
                      <a:cubicBezTo>
                        <a:pt x="14822" y="29980"/>
                        <a:pt x="19487" y="33885"/>
                        <a:pt x="24747" y="33409"/>
                      </a:cubicBezTo>
                      <a:lnTo>
                        <a:pt x="443847" y="33409"/>
                      </a:lnTo>
                      <a:cubicBezTo>
                        <a:pt x="449108" y="33409"/>
                        <a:pt x="453432" y="29218"/>
                        <a:pt x="453507" y="23979"/>
                      </a:cubicBezTo>
                      <a:cubicBezTo>
                        <a:pt x="453582" y="18741"/>
                        <a:pt x="449378" y="14359"/>
                        <a:pt x="444117" y="14359"/>
                      </a:cubicBezTo>
                      <a:cubicBezTo>
                        <a:pt x="444027" y="14264"/>
                        <a:pt x="443937" y="14264"/>
                        <a:pt x="443847" y="14359"/>
                      </a:cubicBezTo>
                      <a:lnTo>
                        <a:pt x="24747" y="14359"/>
                      </a:lnTo>
                      <a:cubicBezTo>
                        <a:pt x="24153" y="14264"/>
                        <a:pt x="23556" y="14264"/>
                        <a:pt x="22962" y="14359"/>
                      </a:cubicBezTo>
                      <a:close/>
                    </a:path>
                  </a:pathLst>
                </a:custGeom>
                <a:grpFill/>
                <a:ln w="19050"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3" name="Freeform: Shape 22">
                  <a:extLst>
                    <a:ext uri="{FF2B5EF4-FFF2-40B4-BE49-F238E27FC236}">
                      <a16:creationId xmlns:a16="http://schemas.microsoft.com/office/drawing/2014/main" id="{B94C1400-A7B5-4E64-A10F-F7F5352CF6F7}"/>
                    </a:ext>
                  </a:extLst>
                </p:cNvPr>
                <p:cNvSpPr/>
                <p:nvPr/>
              </p:nvSpPr>
              <p:spPr>
                <a:xfrm>
                  <a:off x="8074618" y="3219563"/>
                  <a:ext cx="418034" cy="533145"/>
                </a:xfrm>
                <a:custGeom>
                  <a:avLst/>
                  <a:gdLst/>
                  <a:ahLst/>
                  <a:cxnLst/>
                  <a:rect l="0" t="0" r="0" b="0"/>
                  <a:pathLst>
                    <a:path w="657225" h="838200">
                      <a:moveTo>
                        <a:pt x="61913" y="14290"/>
                      </a:moveTo>
                      <a:cubicBezTo>
                        <a:pt x="35693" y="14290"/>
                        <a:pt x="14288" y="35693"/>
                        <a:pt x="14288" y="61915"/>
                      </a:cubicBezTo>
                      <a:lnTo>
                        <a:pt x="14288" y="785796"/>
                      </a:lnTo>
                      <a:cubicBezTo>
                        <a:pt x="14288" y="811989"/>
                        <a:pt x="35693" y="833421"/>
                        <a:pt x="61913" y="833421"/>
                      </a:cubicBezTo>
                      <a:lnTo>
                        <a:pt x="595313" y="833421"/>
                      </a:lnTo>
                      <a:cubicBezTo>
                        <a:pt x="621532" y="833421"/>
                        <a:pt x="642938" y="811989"/>
                        <a:pt x="642938" y="785796"/>
                      </a:cubicBezTo>
                      <a:cubicBezTo>
                        <a:pt x="643012" y="780558"/>
                        <a:pt x="638807" y="776271"/>
                        <a:pt x="633547" y="776175"/>
                      </a:cubicBezTo>
                      <a:cubicBezTo>
                        <a:pt x="628287" y="776080"/>
                        <a:pt x="623962" y="780272"/>
                        <a:pt x="623888" y="785510"/>
                      </a:cubicBezTo>
                      <a:cubicBezTo>
                        <a:pt x="623887" y="785605"/>
                        <a:pt x="623887" y="785700"/>
                        <a:pt x="623888" y="785796"/>
                      </a:cubicBezTo>
                      <a:cubicBezTo>
                        <a:pt x="623888" y="801798"/>
                        <a:pt x="611308" y="814371"/>
                        <a:pt x="595313" y="814371"/>
                      </a:cubicBezTo>
                      <a:lnTo>
                        <a:pt x="61913" y="814371"/>
                      </a:lnTo>
                      <a:cubicBezTo>
                        <a:pt x="45917" y="814371"/>
                        <a:pt x="33338" y="801798"/>
                        <a:pt x="33338" y="785796"/>
                      </a:cubicBezTo>
                      <a:lnTo>
                        <a:pt x="33338" y="61915"/>
                      </a:lnTo>
                      <a:cubicBezTo>
                        <a:pt x="33338" y="45922"/>
                        <a:pt x="45917" y="33340"/>
                        <a:pt x="61913" y="33340"/>
                      </a:cubicBezTo>
                      <a:lnTo>
                        <a:pt x="400645" y="33340"/>
                      </a:lnTo>
                      <a:lnTo>
                        <a:pt x="623888" y="256587"/>
                      </a:lnTo>
                      <a:lnTo>
                        <a:pt x="623888" y="709596"/>
                      </a:lnTo>
                      <a:cubicBezTo>
                        <a:pt x="623813" y="714835"/>
                        <a:pt x="628018" y="719216"/>
                        <a:pt x="633278" y="719311"/>
                      </a:cubicBezTo>
                      <a:cubicBezTo>
                        <a:pt x="638538" y="719311"/>
                        <a:pt x="642863" y="715120"/>
                        <a:pt x="642938" y="709882"/>
                      </a:cubicBezTo>
                      <a:cubicBezTo>
                        <a:pt x="642938" y="709786"/>
                        <a:pt x="642938" y="709691"/>
                        <a:pt x="642938" y="709596"/>
                      </a:cubicBezTo>
                      <a:lnTo>
                        <a:pt x="642938" y="252415"/>
                      </a:lnTo>
                      <a:cubicBezTo>
                        <a:pt x="642997" y="249871"/>
                        <a:pt x="642032" y="247405"/>
                        <a:pt x="640259" y="245566"/>
                      </a:cubicBezTo>
                      <a:lnTo>
                        <a:pt x="411659" y="16966"/>
                      </a:lnTo>
                      <a:cubicBezTo>
                        <a:pt x="409827" y="15194"/>
                        <a:pt x="407361" y="14233"/>
                        <a:pt x="404813" y="14290"/>
                      </a:cubicBezTo>
                      <a:lnTo>
                        <a:pt x="61913" y="14290"/>
                      </a:lnTo>
                      <a:close/>
                    </a:path>
                  </a:pathLst>
                </a:custGeom>
                <a:solidFill>
                  <a:schemeClr val="accent1"/>
                </a:solidFill>
                <a:ln w="19050"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grpSp>
        <p:nvGrpSpPr>
          <p:cNvPr id="27" name="Group 26">
            <a:extLst>
              <a:ext uri="{FF2B5EF4-FFF2-40B4-BE49-F238E27FC236}">
                <a16:creationId xmlns:a16="http://schemas.microsoft.com/office/drawing/2014/main" id="{DF5E6C32-9C7D-42B4-9170-A668A8E24603}"/>
              </a:ext>
            </a:extLst>
          </p:cNvPr>
          <p:cNvGrpSpPr/>
          <p:nvPr/>
        </p:nvGrpSpPr>
        <p:grpSpPr>
          <a:xfrm>
            <a:off x="7685989" y="5562216"/>
            <a:ext cx="3879972" cy="640080"/>
            <a:chOff x="7685989" y="5643143"/>
            <a:chExt cx="3879972" cy="640080"/>
          </a:xfrm>
        </p:grpSpPr>
        <p:sp>
          <p:nvSpPr>
            <p:cNvPr id="223" name="Rectangle 222">
              <a:extLst>
                <a:ext uri="{FF2B5EF4-FFF2-40B4-BE49-F238E27FC236}">
                  <a16:creationId xmlns:a16="http://schemas.microsoft.com/office/drawing/2014/main" id="{95878020-A0D7-44D0-8582-3E8E7A90F30A}"/>
                </a:ext>
              </a:extLst>
            </p:cNvPr>
            <p:cNvSpPr/>
            <p:nvPr/>
          </p:nvSpPr>
          <p:spPr bwMode="auto">
            <a:xfrm>
              <a:off x="8457001" y="5643143"/>
              <a:ext cx="310896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Customers in DoD </a:t>
              </a: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 Army, Navy, Air Force, and the Marine Corps </a:t>
              </a:r>
            </a:p>
          </p:txBody>
        </p:sp>
        <p:grpSp>
          <p:nvGrpSpPr>
            <p:cNvPr id="237" name="Graphic 229">
              <a:extLst>
                <a:ext uri="{FF2B5EF4-FFF2-40B4-BE49-F238E27FC236}">
                  <a16:creationId xmlns:a16="http://schemas.microsoft.com/office/drawing/2014/main" id="{3E95D9B9-3D03-4D72-986B-D0BA4F64B95F}"/>
                </a:ext>
              </a:extLst>
            </p:cNvPr>
            <p:cNvGrpSpPr/>
            <p:nvPr/>
          </p:nvGrpSpPr>
          <p:grpSpPr>
            <a:xfrm>
              <a:off x="7685989" y="5661522"/>
              <a:ext cx="603322" cy="603322"/>
              <a:chOff x="7988601" y="5714004"/>
              <a:chExt cx="495300" cy="495300"/>
            </a:xfrm>
          </p:grpSpPr>
          <p:sp>
            <p:nvSpPr>
              <p:cNvPr id="238" name="Freeform: Shape 237">
                <a:extLst>
                  <a:ext uri="{FF2B5EF4-FFF2-40B4-BE49-F238E27FC236}">
                    <a16:creationId xmlns:a16="http://schemas.microsoft.com/office/drawing/2014/main" id="{2A517BEE-07C6-4863-AEBE-5CB7061FBD33}"/>
                  </a:ext>
                </a:extLst>
              </p:cNvPr>
              <p:cNvSpPr/>
              <p:nvPr/>
            </p:nvSpPr>
            <p:spPr>
              <a:xfrm>
                <a:off x="8002889" y="5969782"/>
                <a:ext cx="466725" cy="219075"/>
              </a:xfrm>
              <a:custGeom>
                <a:avLst/>
                <a:gdLst/>
                <a:ahLst/>
                <a:cxnLst/>
                <a:rect l="0" t="0" r="0" b="0"/>
                <a:pathLst>
                  <a:path w="466725" h="219075">
                    <a:moveTo>
                      <a:pt x="189132" y="14288"/>
                    </a:moveTo>
                    <a:lnTo>
                      <a:pt x="150159" y="80682"/>
                    </a:lnTo>
                    <a:lnTo>
                      <a:pt x="106365" y="85995"/>
                    </a:lnTo>
                    <a:cubicBezTo>
                      <a:pt x="53897" y="92017"/>
                      <a:pt x="14288" y="136432"/>
                      <a:pt x="14288" y="189245"/>
                    </a:cubicBezTo>
                    <a:lnTo>
                      <a:pt x="14288" y="210947"/>
                    </a:lnTo>
                    <a:lnTo>
                      <a:pt x="452438" y="210947"/>
                    </a:lnTo>
                    <a:lnTo>
                      <a:pt x="452438" y="189245"/>
                    </a:lnTo>
                    <a:cubicBezTo>
                      <a:pt x="452438" y="136431"/>
                      <a:pt x="412828" y="92017"/>
                      <a:pt x="360360" y="85995"/>
                    </a:cubicBezTo>
                    <a:lnTo>
                      <a:pt x="316566" y="80682"/>
                    </a:lnTo>
                    <a:lnTo>
                      <a:pt x="279016" y="16311"/>
                    </a:lnTo>
                  </a:path>
                </a:pathLst>
              </a:custGeom>
              <a:noFill/>
              <a:ln w="12700" cap="flat">
                <a:solidFill>
                  <a:schemeClr val="tx2"/>
                </a:solid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39" name="Freeform: Shape 238">
                <a:extLst>
                  <a:ext uri="{FF2B5EF4-FFF2-40B4-BE49-F238E27FC236}">
                    <a16:creationId xmlns:a16="http://schemas.microsoft.com/office/drawing/2014/main" id="{5036EFA1-3C88-4135-B738-4D1A08406A2C}"/>
                  </a:ext>
                </a:extLst>
              </p:cNvPr>
              <p:cNvSpPr/>
              <p:nvPr/>
            </p:nvSpPr>
            <p:spPr>
              <a:xfrm>
                <a:off x="8138760" y="6036176"/>
                <a:ext cx="190500" cy="104775"/>
              </a:xfrm>
              <a:custGeom>
                <a:avLst/>
                <a:gdLst/>
                <a:ahLst/>
                <a:cxnLst/>
                <a:rect l="0" t="0" r="0" b="0"/>
                <a:pathLst>
                  <a:path w="190500" h="104775">
                    <a:moveTo>
                      <a:pt x="180695" y="14288"/>
                    </a:moveTo>
                    <a:lnTo>
                      <a:pt x="97491" y="95903"/>
                    </a:lnTo>
                    <a:lnTo>
                      <a:pt x="14288" y="14288"/>
                    </a:lnTo>
                  </a:path>
                </a:pathLst>
              </a:custGeom>
              <a:noFill/>
              <a:ln w="12700" cap="flat">
                <a:solidFill>
                  <a:schemeClr val="tx2"/>
                </a:solid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0" name="Freeform: Shape 239">
                <a:extLst>
                  <a:ext uri="{FF2B5EF4-FFF2-40B4-BE49-F238E27FC236}">
                    <a16:creationId xmlns:a16="http://schemas.microsoft.com/office/drawing/2014/main" id="{A5A1B9FD-E859-477A-984A-6010758659D1}"/>
                  </a:ext>
                </a:extLst>
              </p:cNvPr>
              <p:cNvSpPr/>
              <p:nvPr/>
            </p:nvSpPr>
            <p:spPr>
              <a:xfrm>
                <a:off x="8123447" y="5840041"/>
                <a:ext cx="219075" cy="38100"/>
              </a:xfrm>
              <a:custGeom>
                <a:avLst/>
                <a:gdLst/>
                <a:ahLst/>
                <a:cxnLst/>
                <a:rect l="0" t="0" r="0" b="0"/>
                <a:pathLst>
                  <a:path w="219075" h="38100">
                    <a:moveTo>
                      <a:pt x="213771" y="14288"/>
                    </a:moveTo>
                    <a:cubicBezTo>
                      <a:pt x="187931" y="22907"/>
                      <a:pt x="152234" y="28237"/>
                      <a:pt x="112804" y="28237"/>
                    </a:cubicBezTo>
                    <a:cubicBezTo>
                      <a:pt x="74606" y="28237"/>
                      <a:pt x="39911" y="23234"/>
                      <a:pt x="14288" y="15086"/>
                    </a:cubicBezTo>
                  </a:path>
                </a:pathLst>
              </a:custGeom>
              <a:noFill/>
              <a:ln w="12700" cap="flat">
                <a:solidFill>
                  <a:schemeClr val="tx2"/>
                </a:solid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1" name="Freeform: Shape 240">
                <a:extLst>
                  <a:ext uri="{FF2B5EF4-FFF2-40B4-BE49-F238E27FC236}">
                    <a16:creationId xmlns:a16="http://schemas.microsoft.com/office/drawing/2014/main" id="{BC457D10-1232-4047-9DD4-A36CF5EF8B86}"/>
                  </a:ext>
                </a:extLst>
              </p:cNvPr>
              <p:cNvSpPr/>
              <p:nvPr/>
            </p:nvSpPr>
            <p:spPr>
              <a:xfrm>
                <a:off x="8079173" y="5728292"/>
                <a:ext cx="304800" cy="276225"/>
              </a:xfrm>
              <a:custGeom>
                <a:avLst/>
                <a:gdLst/>
                <a:ahLst/>
                <a:cxnLst/>
                <a:rect l="0" t="0" r="0" b="0"/>
                <a:pathLst>
                  <a:path w="304800" h="276225">
                    <a:moveTo>
                      <a:pt x="58543" y="96381"/>
                    </a:moveTo>
                    <a:lnTo>
                      <a:pt x="58543" y="149626"/>
                    </a:lnTo>
                    <a:lnTo>
                      <a:pt x="56118" y="152073"/>
                    </a:lnTo>
                    <a:cubicBezTo>
                      <a:pt x="47202" y="162476"/>
                      <a:pt x="51527" y="178910"/>
                      <a:pt x="56639" y="191621"/>
                    </a:cubicBezTo>
                    <a:cubicBezTo>
                      <a:pt x="58966" y="197410"/>
                      <a:pt x="62622" y="203557"/>
                      <a:pt x="68359" y="208816"/>
                    </a:cubicBezTo>
                    <a:cubicBezTo>
                      <a:pt x="71287" y="211500"/>
                      <a:pt x="78752" y="216049"/>
                      <a:pt x="78752" y="216049"/>
                    </a:cubicBezTo>
                    <a:cubicBezTo>
                      <a:pt x="88001" y="245665"/>
                      <a:pt x="120709" y="267553"/>
                      <a:pt x="159640" y="267553"/>
                    </a:cubicBezTo>
                    <a:cubicBezTo>
                      <a:pt x="199031" y="267553"/>
                      <a:pt x="232050" y="245146"/>
                      <a:pt x="240845" y="214999"/>
                    </a:cubicBezTo>
                    <a:cubicBezTo>
                      <a:pt x="252642" y="208904"/>
                      <a:pt x="259035" y="199510"/>
                      <a:pt x="262496" y="190905"/>
                    </a:cubicBezTo>
                    <a:cubicBezTo>
                      <a:pt x="267607" y="178194"/>
                      <a:pt x="271932" y="161759"/>
                      <a:pt x="263016" y="151357"/>
                    </a:cubicBezTo>
                    <a:lnTo>
                      <a:pt x="257853" y="146898"/>
                    </a:lnTo>
                    <a:lnTo>
                      <a:pt x="257853" y="96386"/>
                    </a:lnTo>
                    <a:lnTo>
                      <a:pt x="258046" y="96334"/>
                    </a:lnTo>
                    <a:cubicBezTo>
                      <a:pt x="283885" y="87716"/>
                      <a:pt x="299868" y="75064"/>
                      <a:pt x="299868" y="61913"/>
                    </a:cubicBezTo>
                    <a:cubicBezTo>
                      <a:pt x="299868" y="35610"/>
                      <a:pt x="235938" y="14288"/>
                      <a:pt x="157078" y="14288"/>
                    </a:cubicBezTo>
                    <a:cubicBezTo>
                      <a:pt x="78217" y="14288"/>
                      <a:pt x="14288" y="35610"/>
                      <a:pt x="14288" y="61913"/>
                    </a:cubicBezTo>
                    <a:cubicBezTo>
                      <a:pt x="14288" y="75475"/>
                      <a:pt x="31285" y="87713"/>
                      <a:pt x="58562" y="96386"/>
                    </a:cubicBezTo>
                  </a:path>
                </a:pathLst>
              </a:custGeom>
              <a:noFill/>
              <a:ln w="12700" cap="flat">
                <a:solidFill>
                  <a:schemeClr val="tx2"/>
                </a:solid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2" name="Freeform: Shape 241">
                <a:extLst>
                  <a:ext uri="{FF2B5EF4-FFF2-40B4-BE49-F238E27FC236}">
                    <a16:creationId xmlns:a16="http://schemas.microsoft.com/office/drawing/2014/main" id="{D6C855E3-758F-4EC8-9382-7905E8531EEA}"/>
                  </a:ext>
                </a:extLst>
              </p:cNvPr>
              <p:cNvSpPr/>
              <p:nvPr/>
            </p:nvSpPr>
            <p:spPr>
              <a:xfrm>
                <a:off x="8123447" y="5810390"/>
                <a:ext cx="219075" cy="28575"/>
              </a:xfrm>
              <a:custGeom>
                <a:avLst/>
                <a:gdLst/>
                <a:ahLst/>
                <a:cxnLst/>
                <a:rect l="0" t="0" r="0" b="0"/>
                <a:pathLst>
                  <a:path w="219075" h="28575">
                    <a:moveTo>
                      <a:pt x="14287" y="14287"/>
                    </a:moveTo>
                    <a:lnTo>
                      <a:pt x="213579" y="14287"/>
                    </a:lnTo>
                  </a:path>
                </a:pathLst>
              </a:custGeom>
              <a:ln w="12700" cap="flat">
                <a:solidFill>
                  <a:schemeClr val="tx2"/>
                </a:solid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nvGrpSpPr>
          <p:cNvPr id="224" name="Group 223">
            <a:extLst>
              <a:ext uri="{FF2B5EF4-FFF2-40B4-BE49-F238E27FC236}">
                <a16:creationId xmlns:a16="http://schemas.microsoft.com/office/drawing/2014/main" id="{1E08C5C9-D578-49E9-BEAA-05FEDCAF4EBD}"/>
              </a:ext>
            </a:extLst>
          </p:cNvPr>
          <p:cNvGrpSpPr/>
          <p:nvPr/>
        </p:nvGrpSpPr>
        <p:grpSpPr>
          <a:xfrm>
            <a:off x="7685989" y="4653671"/>
            <a:ext cx="3895059" cy="774314"/>
            <a:chOff x="7685989" y="4653671"/>
            <a:chExt cx="3895059" cy="774314"/>
          </a:xfrm>
        </p:grpSpPr>
        <p:cxnSp>
          <p:nvCxnSpPr>
            <p:cNvPr id="228" name="Straight Connector 227">
              <a:extLst>
                <a:ext uri="{FF2B5EF4-FFF2-40B4-BE49-F238E27FC236}">
                  <a16:creationId xmlns:a16="http://schemas.microsoft.com/office/drawing/2014/main" id="{AFE760A0-469E-4CF3-9EAB-498D514C69EB}"/>
                </a:ext>
              </a:extLst>
            </p:cNvPr>
            <p:cNvCxnSpPr>
              <a:cxnSpLocks/>
            </p:cNvCxnSpPr>
            <p:nvPr/>
          </p:nvCxnSpPr>
          <p:spPr>
            <a:xfrm>
              <a:off x="7685989" y="5427985"/>
              <a:ext cx="3657600" cy="0"/>
            </a:xfrm>
            <a:prstGeom prst="line">
              <a:avLst/>
            </a:prstGeom>
            <a:noFill/>
            <a:ln w="6350" cap="flat" cmpd="sng" algn="ctr">
              <a:gradFill flip="none" rotWithShape="1">
                <a:gsLst>
                  <a:gs pos="0">
                    <a:srgbClr val="FFFFFF">
                      <a:lumMod val="75000"/>
                    </a:srgbClr>
                  </a:gs>
                  <a:gs pos="100000">
                    <a:srgbClr val="FFFFFF"/>
                  </a:gs>
                </a:gsLst>
                <a:lin ang="0" scaled="1"/>
                <a:tileRect/>
              </a:gradFill>
              <a:prstDash val="solid"/>
              <a:headEnd type="none"/>
              <a:tailEnd type="none"/>
            </a:ln>
            <a:effectLst/>
          </p:spPr>
        </p:cxnSp>
        <p:grpSp>
          <p:nvGrpSpPr>
            <p:cNvPr id="26" name="Group 25">
              <a:extLst>
                <a:ext uri="{FF2B5EF4-FFF2-40B4-BE49-F238E27FC236}">
                  <a16:creationId xmlns:a16="http://schemas.microsoft.com/office/drawing/2014/main" id="{DF21F7E6-22F9-4D4B-90EF-FE8A81B86080}"/>
                </a:ext>
              </a:extLst>
            </p:cNvPr>
            <p:cNvGrpSpPr/>
            <p:nvPr/>
          </p:nvGrpSpPr>
          <p:grpSpPr>
            <a:xfrm>
              <a:off x="7685989" y="4653671"/>
              <a:ext cx="3895059" cy="640080"/>
              <a:chOff x="7685989" y="4727105"/>
              <a:chExt cx="3895059" cy="640080"/>
            </a:xfrm>
          </p:grpSpPr>
          <p:sp>
            <p:nvSpPr>
              <p:cNvPr id="222" name="Rectangle 221">
                <a:extLst>
                  <a:ext uri="{FF2B5EF4-FFF2-40B4-BE49-F238E27FC236}">
                    <a16:creationId xmlns:a16="http://schemas.microsoft.com/office/drawing/2014/main" id="{9F050CAD-F159-4D6B-8D32-A7E065BB42FB}"/>
                  </a:ext>
                </a:extLst>
              </p:cNvPr>
              <p:cNvSpPr/>
              <p:nvPr/>
            </p:nvSpPr>
            <p:spPr bwMode="auto">
              <a:xfrm>
                <a:off x="8472088" y="4727105"/>
                <a:ext cx="3108960" cy="640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Segoe UI Semilight" panose="020B0402040204020203" pitchFamily="34" charset="0"/>
                  </a:rPr>
                  <a:t>Customers in </a:t>
                </a: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every </a:t>
                </a:r>
                <a:b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Federal cabinet level agency </a:t>
                </a:r>
              </a:p>
            </p:txBody>
          </p:sp>
          <p:grpSp>
            <p:nvGrpSpPr>
              <p:cNvPr id="253" name="Group 252">
                <a:extLst>
                  <a:ext uri="{FF2B5EF4-FFF2-40B4-BE49-F238E27FC236}">
                    <a16:creationId xmlns:a16="http://schemas.microsoft.com/office/drawing/2014/main" id="{C39B4CD1-E15B-43C4-B02E-C700C77553E1}"/>
                  </a:ext>
                </a:extLst>
              </p:cNvPr>
              <p:cNvGrpSpPr/>
              <p:nvPr/>
            </p:nvGrpSpPr>
            <p:grpSpPr>
              <a:xfrm>
                <a:off x="7685989" y="4750960"/>
                <a:ext cx="627064" cy="592370"/>
                <a:chOff x="7996934" y="4672133"/>
                <a:chExt cx="461172" cy="435657"/>
              </a:xfrm>
              <a:solidFill>
                <a:schemeClr val="tx2"/>
              </a:solidFill>
            </p:grpSpPr>
            <p:sp>
              <p:nvSpPr>
                <p:cNvPr id="247" name="Freeform: Shape 246">
                  <a:extLst>
                    <a:ext uri="{FF2B5EF4-FFF2-40B4-BE49-F238E27FC236}">
                      <a16:creationId xmlns:a16="http://schemas.microsoft.com/office/drawing/2014/main" id="{36DF6549-9C53-4A08-B0D9-90679F1CC176}"/>
                    </a:ext>
                  </a:extLst>
                </p:cNvPr>
                <p:cNvSpPr/>
                <p:nvPr/>
              </p:nvSpPr>
              <p:spPr>
                <a:xfrm>
                  <a:off x="8173937" y="4894538"/>
                  <a:ext cx="104775" cy="104775"/>
                </a:xfrm>
                <a:custGeom>
                  <a:avLst/>
                  <a:gdLst/>
                  <a:ahLst/>
                  <a:cxnLst/>
                  <a:rect l="0" t="0" r="0" b="0"/>
                  <a:pathLst>
                    <a:path w="104775" h="104775">
                      <a:moveTo>
                        <a:pt x="56127" y="105110"/>
                      </a:moveTo>
                      <a:cubicBezTo>
                        <a:pt x="29119" y="105110"/>
                        <a:pt x="7144" y="83139"/>
                        <a:pt x="7144" y="56127"/>
                      </a:cubicBezTo>
                      <a:cubicBezTo>
                        <a:pt x="7144" y="29114"/>
                        <a:pt x="29119" y="7144"/>
                        <a:pt x="56127" y="7144"/>
                      </a:cubicBezTo>
                      <a:cubicBezTo>
                        <a:pt x="83134" y="7144"/>
                        <a:pt x="105110" y="29114"/>
                        <a:pt x="105110" y="56127"/>
                      </a:cubicBezTo>
                      <a:cubicBezTo>
                        <a:pt x="105110" y="83139"/>
                        <a:pt x="83134" y="105110"/>
                        <a:pt x="56127" y="105110"/>
                      </a:cubicBezTo>
                      <a:close/>
                      <a:moveTo>
                        <a:pt x="56127" y="16669"/>
                      </a:moveTo>
                      <a:cubicBezTo>
                        <a:pt x="34370" y="16669"/>
                        <a:pt x="16669" y="34370"/>
                        <a:pt x="16669" y="56127"/>
                      </a:cubicBezTo>
                      <a:cubicBezTo>
                        <a:pt x="16669" y="77884"/>
                        <a:pt x="34370" y="95585"/>
                        <a:pt x="56127" y="95585"/>
                      </a:cubicBezTo>
                      <a:cubicBezTo>
                        <a:pt x="77884" y="95585"/>
                        <a:pt x="95585" y="77884"/>
                        <a:pt x="95585" y="56127"/>
                      </a:cubicBezTo>
                      <a:cubicBezTo>
                        <a:pt x="95585" y="34370"/>
                        <a:pt x="77884" y="16669"/>
                        <a:pt x="56127" y="16669"/>
                      </a:cubicBezTo>
                      <a:close/>
                    </a:path>
                  </a:pathLst>
                </a:custGeom>
                <a:grp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8" name="Freeform: Shape 247">
                  <a:extLst>
                    <a:ext uri="{FF2B5EF4-FFF2-40B4-BE49-F238E27FC236}">
                      <a16:creationId xmlns:a16="http://schemas.microsoft.com/office/drawing/2014/main" id="{3B5E851B-C15D-4914-A299-AAE78BCD925A}"/>
                    </a:ext>
                  </a:extLst>
                </p:cNvPr>
                <p:cNvSpPr/>
                <p:nvPr/>
              </p:nvSpPr>
              <p:spPr>
                <a:xfrm>
                  <a:off x="8129656" y="5012540"/>
                  <a:ext cx="200025" cy="95250"/>
                </a:xfrm>
                <a:custGeom>
                  <a:avLst/>
                  <a:gdLst/>
                  <a:ahLst/>
                  <a:cxnLst/>
                  <a:rect l="0" t="0" r="0" b="0"/>
                  <a:pathLst>
                    <a:path w="200025" h="95250">
                      <a:moveTo>
                        <a:pt x="188905" y="91622"/>
                      </a:moveTo>
                      <a:lnTo>
                        <a:pt x="11906" y="91622"/>
                      </a:lnTo>
                      <a:cubicBezTo>
                        <a:pt x="9274" y="91622"/>
                        <a:pt x="7144" y="89493"/>
                        <a:pt x="7144" y="86860"/>
                      </a:cubicBezTo>
                      <a:lnTo>
                        <a:pt x="7144" y="79586"/>
                      </a:lnTo>
                      <a:cubicBezTo>
                        <a:pt x="7144" y="43570"/>
                        <a:pt x="36635" y="13032"/>
                        <a:pt x="75739" y="8540"/>
                      </a:cubicBezTo>
                      <a:cubicBezTo>
                        <a:pt x="92046" y="6678"/>
                        <a:pt x="108775" y="6678"/>
                        <a:pt x="125071" y="8540"/>
                      </a:cubicBezTo>
                      <a:cubicBezTo>
                        <a:pt x="164181" y="13032"/>
                        <a:pt x="193667" y="43570"/>
                        <a:pt x="193667" y="79586"/>
                      </a:cubicBezTo>
                      <a:lnTo>
                        <a:pt x="193667" y="86860"/>
                      </a:lnTo>
                      <a:cubicBezTo>
                        <a:pt x="193667" y="89493"/>
                        <a:pt x="191537" y="91622"/>
                        <a:pt x="188905" y="91622"/>
                      </a:cubicBezTo>
                      <a:close/>
                      <a:moveTo>
                        <a:pt x="16669" y="82097"/>
                      </a:moveTo>
                      <a:lnTo>
                        <a:pt x="184142" y="82097"/>
                      </a:lnTo>
                      <a:lnTo>
                        <a:pt x="184142" y="79586"/>
                      </a:lnTo>
                      <a:cubicBezTo>
                        <a:pt x="184142" y="48416"/>
                        <a:pt x="158284" y="21943"/>
                        <a:pt x="123988" y="18008"/>
                      </a:cubicBezTo>
                      <a:cubicBezTo>
                        <a:pt x="108398" y="16213"/>
                        <a:pt x="92394" y="16222"/>
                        <a:pt x="76823" y="18008"/>
                      </a:cubicBezTo>
                      <a:cubicBezTo>
                        <a:pt x="42532" y="21943"/>
                        <a:pt x="16669" y="48416"/>
                        <a:pt x="16669" y="79586"/>
                      </a:cubicBezTo>
                      <a:lnTo>
                        <a:pt x="16669" y="82097"/>
                      </a:lnTo>
                      <a:close/>
                    </a:path>
                  </a:pathLst>
                </a:custGeom>
                <a:grp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49" name="Freeform: Shape 248">
                  <a:extLst>
                    <a:ext uri="{FF2B5EF4-FFF2-40B4-BE49-F238E27FC236}">
                      <a16:creationId xmlns:a16="http://schemas.microsoft.com/office/drawing/2014/main" id="{CBAC552A-4C6D-4CAD-8620-C06E4EBEEB30}"/>
                    </a:ext>
                  </a:extLst>
                </p:cNvPr>
                <p:cNvSpPr/>
                <p:nvPr/>
              </p:nvSpPr>
              <p:spPr>
                <a:xfrm>
                  <a:off x="8302361" y="4672133"/>
                  <a:ext cx="104775" cy="104775"/>
                </a:xfrm>
                <a:custGeom>
                  <a:avLst/>
                  <a:gdLst/>
                  <a:ahLst/>
                  <a:cxnLst/>
                  <a:rect l="0" t="0" r="0" b="0"/>
                  <a:pathLst>
                    <a:path w="104775" h="104775">
                      <a:moveTo>
                        <a:pt x="56127" y="105109"/>
                      </a:moveTo>
                      <a:cubicBezTo>
                        <a:pt x="29119" y="105109"/>
                        <a:pt x="7144" y="83139"/>
                        <a:pt x="7144" y="56127"/>
                      </a:cubicBezTo>
                      <a:cubicBezTo>
                        <a:pt x="7144" y="29114"/>
                        <a:pt x="29119" y="7144"/>
                        <a:pt x="56127" y="7144"/>
                      </a:cubicBezTo>
                      <a:cubicBezTo>
                        <a:pt x="83134" y="7144"/>
                        <a:pt x="105110" y="29114"/>
                        <a:pt x="105110" y="56127"/>
                      </a:cubicBezTo>
                      <a:cubicBezTo>
                        <a:pt x="105110" y="83139"/>
                        <a:pt x="83134" y="105109"/>
                        <a:pt x="56127" y="105109"/>
                      </a:cubicBezTo>
                      <a:close/>
                      <a:moveTo>
                        <a:pt x="56127" y="16669"/>
                      </a:moveTo>
                      <a:cubicBezTo>
                        <a:pt x="34370" y="16669"/>
                        <a:pt x="16669" y="34370"/>
                        <a:pt x="16669" y="56127"/>
                      </a:cubicBezTo>
                      <a:cubicBezTo>
                        <a:pt x="16669" y="77883"/>
                        <a:pt x="34370" y="95584"/>
                        <a:pt x="56127" y="95584"/>
                      </a:cubicBezTo>
                      <a:cubicBezTo>
                        <a:pt x="77884" y="95584"/>
                        <a:pt x="95585" y="77883"/>
                        <a:pt x="95585" y="56127"/>
                      </a:cubicBezTo>
                      <a:cubicBezTo>
                        <a:pt x="95585" y="34370"/>
                        <a:pt x="77884" y="16669"/>
                        <a:pt x="56127" y="16669"/>
                      </a:cubicBezTo>
                      <a:close/>
                    </a:path>
                  </a:pathLst>
                </a:custGeom>
                <a:grp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0" name="Freeform: Shape 249">
                  <a:extLst>
                    <a:ext uri="{FF2B5EF4-FFF2-40B4-BE49-F238E27FC236}">
                      <a16:creationId xmlns:a16="http://schemas.microsoft.com/office/drawing/2014/main" id="{A5066847-2A0F-4409-BEE8-4EFB420E1039}"/>
                    </a:ext>
                  </a:extLst>
                </p:cNvPr>
                <p:cNvSpPr/>
                <p:nvPr/>
              </p:nvSpPr>
              <p:spPr>
                <a:xfrm>
                  <a:off x="8258081" y="4790135"/>
                  <a:ext cx="200025" cy="95250"/>
                </a:xfrm>
                <a:custGeom>
                  <a:avLst/>
                  <a:gdLst/>
                  <a:ahLst/>
                  <a:cxnLst/>
                  <a:rect l="0" t="0" r="0" b="0"/>
                  <a:pathLst>
                    <a:path w="200025" h="95250">
                      <a:moveTo>
                        <a:pt x="188909" y="91623"/>
                      </a:moveTo>
                      <a:lnTo>
                        <a:pt x="11906" y="91623"/>
                      </a:lnTo>
                      <a:cubicBezTo>
                        <a:pt x="9274" y="91623"/>
                        <a:pt x="7144" y="89493"/>
                        <a:pt x="7144" y="86860"/>
                      </a:cubicBezTo>
                      <a:lnTo>
                        <a:pt x="7144" y="79586"/>
                      </a:lnTo>
                      <a:cubicBezTo>
                        <a:pt x="7144" y="43570"/>
                        <a:pt x="36635" y="13032"/>
                        <a:pt x="75740" y="8539"/>
                      </a:cubicBezTo>
                      <a:cubicBezTo>
                        <a:pt x="92046" y="6679"/>
                        <a:pt x="108770" y="6679"/>
                        <a:pt x="125076" y="8539"/>
                      </a:cubicBezTo>
                      <a:cubicBezTo>
                        <a:pt x="164181" y="13032"/>
                        <a:pt x="193672" y="43570"/>
                        <a:pt x="193672" y="79586"/>
                      </a:cubicBezTo>
                      <a:lnTo>
                        <a:pt x="193672" y="86860"/>
                      </a:lnTo>
                      <a:cubicBezTo>
                        <a:pt x="193672" y="89493"/>
                        <a:pt x="191542" y="91623"/>
                        <a:pt x="188909" y="91623"/>
                      </a:cubicBezTo>
                      <a:close/>
                      <a:moveTo>
                        <a:pt x="16669" y="82098"/>
                      </a:moveTo>
                      <a:lnTo>
                        <a:pt x="184147" y="82098"/>
                      </a:lnTo>
                      <a:lnTo>
                        <a:pt x="184147" y="79586"/>
                      </a:lnTo>
                      <a:cubicBezTo>
                        <a:pt x="184147" y="48416"/>
                        <a:pt x="158284" y="21943"/>
                        <a:pt x="123988" y="18009"/>
                      </a:cubicBezTo>
                      <a:cubicBezTo>
                        <a:pt x="108407" y="16204"/>
                        <a:pt x="92409" y="16204"/>
                        <a:pt x="76828" y="18009"/>
                      </a:cubicBezTo>
                      <a:cubicBezTo>
                        <a:pt x="42532" y="21943"/>
                        <a:pt x="16669" y="48416"/>
                        <a:pt x="16669" y="79586"/>
                      </a:cubicBezTo>
                      <a:lnTo>
                        <a:pt x="16669" y="82098"/>
                      </a:lnTo>
                      <a:close/>
                    </a:path>
                  </a:pathLst>
                </a:custGeom>
                <a:grp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1" name="Freeform: Shape 250">
                  <a:extLst>
                    <a:ext uri="{FF2B5EF4-FFF2-40B4-BE49-F238E27FC236}">
                      <a16:creationId xmlns:a16="http://schemas.microsoft.com/office/drawing/2014/main" id="{01FE5A2B-CCB1-4644-B8B3-1DA4F2D55B8F}"/>
                    </a:ext>
                  </a:extLst>
                </p:cNvPr>
                <p:cNvSpPr/>
                <p:nvPr/>
              </p:nvSpPr>
              <p:spPr>
                <a:xfrm>
                  <a:off x="8041215" y="4672133"/>
                  <a:ext cx="104775" cy="104775"/>
                </a:xfrm>
                <a:custGeom>
                  <a:avLst/>
                  <a:gdLst/>
                  <a:ahLst/>
                  <a:cxnLst/>
                  <a:rect l="0" t="0" r="0" b="0"/>
                  <a:pathLst>
                    <a:path w="104775" h="104775">
                      <a:moveTo>
                        <a:pt x="56127" y="105109"/>
                      </a:moveTo>
                      <a:cubicBezTo>
                        <a:pt x="29119" y="105109"/>
                        <a:pt x="7144" y="83139"/>
                        <a:pt x="7144" y="56127"/>
                      </a:cubicBezTo>
                      <a:cubicBezTo>
                        <a:pt x="7144" y="29114"/>
                        <a:pt x="29119" y="7144"/>
                        <a:pt x="56127" y="7144"/>
                      </a:cubicBezTo>
                      <a:cubicBezTo>
                        <a:pt x="83135" y="7144"/>
                        <a:pt x="105110" y="29114"/>
                        <a:pt x="105110" y="56127"/>
                      </a:cubicBezTo>
                      <a:cubicBezTo>
                        <a:pt x="105110" y="83139"/>
                        <a:pt x="83135" y="105109"/>
                        <a:pt x="56127" y="105109"/>
                      </a:cubicBezTo>
                      <a:close/>
                      <a:moveTo>
                        <a:pt x="56127" y="16669"/>
                      </a:moveTo>
                      <a:cubicBezTo>
                        <a:pt x="34370" y="16669"/>
                        <a:pt x="16669" y="34370"/>
                        <a:pt x="16669" y="56127"/>
                      </a:cubicBezTo>
                      <a:cubicBezTo>
                        <a:pt x="16669" y="77883"/>
                        <a:pt x="34370" y="95584"/>
                        <a:pt x="56127" y="95584"/>
                      </a:cubicBezTo>
                      <a:cubicBezTo>
                        <a:pt x="77884" y="95584"/>
                        <a:pt x="95585" y="77883"/>
                        <a:pt x="95585" y="56127"/>
                      </a:cubicBezTo>
                      <a:cubicBezTo>
                        <a:pt x="95585" y="34370"/>
                        <a:pt x="77884" y="16669"/>
                        <a:pt x="56127" y="16669"/>
                      </a:cubicBezTo>
                      <a:close/>
                    </a:path>
                  </a:pathLst>
                </a:custGeom>
                <a:grp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252" name="Freeform: Shape 251">
                  <a:extLst>
                    <a:ext uri="{FF2B5EF4-FFF2-40B4-BE49-F238E27FC236}">
                      <a16:creationId xmlns:a16="http://schemas.microsoft.com/office/drawing/2014/main" id="{198560D0-1E98-4FD5-A305-D226DDC7F2E9}"/>
                    </a:ext>
                  </a:extLst>
                </p:cNvPr>
                <p:cNvSpPr/>
                <p:nvPr/>
              </p:nvSpPr>
              <p:spPr>
                <a:xfrm>
                  <a:off x="7996934" y="4790135"/>
                  <a:ext cx="200025" cy="95250"/>
                </a:xfrm>
                <a:custGeom>
                  <a:avLst/>
                  <a:gdLst/>
                  <a:ahLst/>
                  <a:cxnLst/>
                  <a:rect l="0" t="0" r="0" b="0"/>
                  <a:pathLst>
                    <a:path w="200025" h="95250">
                      <a:moveTo>
                        <a:pt x="188909" y="91623"/>
                      </a:moveTo>
                      <a:lnTo>
                        <a:pt x="11906" y="91623"/>
                      </a:lnTo>
                      <a:cubicBezTo>
                        <a:pt x="9274" y="91623"/>
                        <a:pt x="7144" y="89493"/>
                        <a:pt x="7144" y="86860"/>
                      </a:cubicBezTo>
                      <a:lnTo>
                        <a:pt x="7144" y="79586"/>
                      </a:lnTo>
                      <a:cubicBezTo>
                        <a:pt x="7144" y="43570"/>
                        <a:pt x="36635" y="13032"/>
                        <a:pt x="75740" y="8539"/>
                      </a:cubicBezTo>
                      <a:cubicBezTo>
                        <a:pt x="92046" y="6679"/>
                        <a:pt x="108770" y="6679"/>
                        <a:pt x="125076" y="8539"/>
                      </a:cubicBezTo>
                      <a:cubicBezTo>
                        <a:pt x="164181" y="13032"/>
                        <a:pt x="193672" y="43570"/>
                        <a:pt x="193672" y="79586"/>
                      </a:cubicBezTo>
                      <a:lnTo>
                        <a:pt x="193672" y="86860"/>
                      </a:lnTo>
                      <a:cubicBezTo>
                        <a:pt x="193672" y="89493"/>
                        <a:pt x="191542" y="91623"/>
                        <a:pt x="188909" y="91623"/>
                      </a:cubicBezTo>
                      <a:close/>
                      <a:moveTo>
                        <a:pt x="16669" y="82098"/>
                      </a:moveTo>
                      <a:lnTo>
                        <a:pt x="184147" y="82098"/>
                      </a:lnTo>
                      <a:lnTo>
                        <a:pt x="184147" y="79586"/>
                      </a:lnTo>
                      <a:cubicBezTo>
                        <a:pt x="184147" y="48416"/>
                        <a:pt x="158284" y="21943"/>
                        <a:pt x="123988" y="18009"/>
                      </a:cubicBezTo>
                      <a:cubicBezTo>
                        <a:pt x="108407" y="16204"/>
                        <a:pt x="92409" y="16204"/>
                        <a:pt x="76828" y="18009"/>
                      </a:cubicBezTo>
                      <a:cubicBezTo>
                        <a:pt x="42532" y="21943"/>
                        <a:pt x="16669" y="48416"/>
                        <a:pt x="16669" y="79586"/>
                      </a:cubicBezTo>
                      <a:lnTo>
                        <a:pt x="16669" y="82098"/>
                      </a:lnTo>
                      <a:close/>
                    </a:path>
                  </a:pathLst>
                </a:custGeom>
                <a:grpFill/>
                <a:ln w="9525" cap="flat">
                  <a:no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grpSp>
      <p:sp>
        <p:nvSpPr>
          <p:cNvPr id="2" name="Title 1">
            <a:extLst>
              <a:ext uri="{FF2B5EF4-FFF2-40B4-BE49-F238E27FC236}">
                <a16:creationId xmlns:a16="http://schemas.microsoft.com/office/drawing/2014/main" id="{FCBFD01A-911C-4014-B97D-111781105AB1}"/>
              </a:ext>
            </a:extLst>
          </p:cNvPr>
          <p:cNvSpPr>
            <a:spLocks noGrp="1"/>
          </p:cNvSpPr>
          <p:nvPr>
            <p:ph type="title"/>
          </p:nvPr>
        </p:nvSpPr>
        <p:spPr>
          <a:xfrm>
            <a:off x="269240" y="289511"/>
            <a:ext cx="7469824" cy="899665"/>
          </a:xfrm>
        </p:spPr>
        <p:txBody>
          <a:bodyPr/>
          <a:lstStyle/>
          <a:p>
            <a:r>
              <a:rPr lang="en-US" dirty="0"/>
              <a:t>Azure Government, mission ready</a:t>
            </a:r>
          </a:p>
        </p:txBody>
      </p:sp>
      <p:sp>
        <p:nvSpPr>
          <p:cNvPr id="4" name="Footer Placeholder 3">
            <a:extLst>
              <a:ext uri="{FF2B5EF4-FFF2-40B4-BE49-F238E27FC236}">
                <a16:creationId xmlns:a16="http://schemas.microsoft.com/office/drawing/2014/main" id="{2B25E3E9-9DE5-47C4-818A-694B0EB89B49}"/>
              </a:ext>
            </a:extLst>
          </p:cNvPr>
          <p:cNvSpPr>
            <a:spLocks noGrp="1"/>
          </p:cNvSpPr>
          <p:nvPr>
            <p:ph type="ftr" sz="quarter" idx="3"/>
          </p:nvPr>
        </p:nvSpPr>
        <p:spPr>
          <a:xfrm>
            <a:off x="4501923" y="6593624"/>
            <a:ext cx="3188155" cy="137160"/>
          </a:xfrm>
          <a:prstGeom prst="rect">
            <a:avLst/>
          </a:prstGeom>
        </p:spPr>
        <p:txBody>
          <a:bodyPr lIns="0" rIns="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Microsoft Internal Only</a:t>
            </a:r>
            <a:endParaRPr kumimoji="0" lang="en-US" sz="9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5" name="Slide Number Placeholder 4">
            <a:extLst>
              <a:ext uri="{FF2B5EF4-FFF2-40B4-BE49-F238E27FC236}">
                <a16:creationId xmlns:a16="http://schemas.microsoft.com/office/drawing/2014/main" id="{7BD472E7-2180-4E75-9A01-F6FEADCFC626}"/>
              </a:ext>
            </a:extLst>
          </p:cNvPr>
          <p:cNvSpPr>
            <a:spLocks noGrp="1"/>
          </p:cNvSpPr>
          <p:nvPr>
            <p:ph type="sldNum" sz="quarter" idx="4"/>
          </p:nvPr>
        </p:nvSpPr>
        <p:spPr>
          <a:xfrm>
            <a:off x="11286665" y="6593624"/>
            <a:ext cx="636097" cy="137160"/>
          </a:xfrm>
          <a:prstGeom prst="rect">
            <a:avLst/>
          </a:prstGeom>
        </p:spPr>
        <p:txBody>
          <a:bodyPr rIns="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900"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7" name="Group 6">
            <a:extLst>
              <a:ext uri="{FF2B5EF4-FFF2-40B4-BE49-F238E27FC236}">
                <a16:creationId xmlns:a16="http://schemas.microsoft.com/office/drawing/2014/main" id="{97BA086E-CD3F-4FF0-A527-63F22BDA63AB}"/>
              </a:ext>
            </a:extLst>
          </p:cNvPr>
          <p:cNvGrpSpPr/>
          <p:nvPr/>
        </p:nvGrpSpPr>
        <p:grpSpPr>
          <a:xfrm>
            <a:off x="-21572" y="1557523"/>
            <a:ext cx="7790921" cy="4386476"/>
            <a:chOff x="376668" y="2182012"/>
            <a:chExt cx="7205002" cy="3691407"/>
          </a:xfrm>
        </p:grpSpPr>
        <p:sp>
          <p:nvSpPr>
            <p:cNvPr id="217" name="Freeform 5">
              <a:extLst>
                <a:ext uri="{FF2B5EF4-FFF2-40B4-BE49-F238E27FC236}">
                  <a16:creationId xmlns:a16="http://schemas.microsoft.com/office/drawing/2014/main" id="{D6B20286-E61B-442C-B0B0-30CD8638597F}"/>
                </a:ext>
              </a:extLst>
            </p:cNvPr>
            <p:cNvSpPr>
              <a:spLocks/>
            </p:cNvSpPr>
            <p:nvPr/>
          </p:nvSpPr>
          <p:spPr bwMode="auto">
            <a:xfrm>
              <a:off x="2168801" y="2975371"/>
              <a:ext cx="822232" cy="658945"/>
            </a:xfrm>
            <a:custGeom>
              <a:avLst/>
              <a:gdLst>
                <a:gd name="T0" fmla="*/ 248 w 254"/>
                <a:gd name="T1" fmla="*/ 117 h 210"/>
                <a:gd name="T2" fmla="*/ 254 w 254"/>
                <a:gd name="T3" fmla="*/ 25 h 210"/>
                <a:gd name="T4" fmla="*/ 254 w 254"/>
                <a:gd name="T5" fmla="*/ 24 h 210"/>
                <a:gd name="T6" fmla="*/ 40 w 254"/>
                <a:gd name="T7" fmla="*/ 3 h 210"/>
                <a:gd name="T8" fmla="*/ 26 w 254"/>
                <a:gd name="T9" fmla="*/ 6 h 210"/>
                <a:gd name="T10" fmla="*/ 24 w 254"/>
                <a:gd name="T11" fmla="*/ 23 h 210"/>
                <a:gd name="T12" fmla="*/ 23 w 254"/>
                <a:gd name="T13" fmla="*/ 24 h 210"/>
                <a:gd name="T14" fmla="*/ 7 w 254"/>
                <a:gd name="T15" fmla="*/ 138 h 210"/>
                <a:gd name="T16" fmla="*/ 1 w 254"/>
                <a:gd name="T17" fmla="*/ 177 h 210"/>
                <a:gd name="T18" fmla="*/ 3 w 254"/>
                <a:gd name="T19" fmla="*/ 184 h 210"/>
                <a:gd name="T20" fmla="*/ 68 w 254"/>
                <a:gd name="T21" fmla="*/ 193 h 210"/>
                <a:gd name="T22" fmla="*/ 68 w 254"/>
                <a:gd name="T23" fmla="*/ 193 h 210"/>
                <a:gd name="T24" fmla="*/ 217 w 254"/>
                <a:gd name="T25" fmla="*/ 209 h 210"/>
                <a:gd name="T26" fmla="*/ 241 w 254"/>
                <a:gd name="T27" fmla="*/ 210 h 210"/>
                <a:gd name="T28" fmla="*/ 248 w 254"/>
                <a:gd name="T29" fmla="*/ 117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4" h="210">
                  <a:moveTo>
                    <a:pt x="248" y="117"/>
                  </a:moveTo>
                  <a:cubicBezTo>
                    <a:pt x="254" y="25"/>
                    <a:pt x="254" y="25"/>
                    <a:pt x="254" y="25"/>
                  </a:cubicBezTo>
                  <a:cubicBezTo>
                    <a:pt x="254" y="25"/>
                    <a:pt x="254" y="24"/>
                    <a:pt x="254" y="24"/>
                  </a:cubicBezTo>
                  <a:cubicBezTo>
                    <a:pt x="199" y="25"/>
                    <a:pt x="55" y="5"/>
                    <a:pt x="40" y="3"/>
                  </a:cubicBezTo>
                  <a:cubicBezTo>
                    <a:pt x="25" y="0"/>
                    <a:pt x="27" y="3"/>
                    <a:pt x="26" y="6"/>
                  </a:cubicBezTo>
                  <a:cubicBezTo>
                    <a:pt x="26" y="7"/>
                    <a:pt x="25" y="13"/>
                    <a:pt x="24" y="23"/>
                  </a:cubicBezTo>
                  <a:cubicBezTo>
                    <a:pt x="23" y="24"/>
                    <a:pt x="23" y="24"/>
                    <a:pt x="23" y="24"/>
                  </a:cubicBezTo>
                  <a:cubicBezTo>
                    <a:pt x="18" y="60"/>
                    <a:pt x="7" y="138"/>
                    <a:pt x="7" y="138"/>
                  </a:cubicBezTo>
                  <a:cubicBezTo>
                    <a:pt x="7" y="138"/>
                    <a:pt x="1" y="173"/>
                    <a:pt x="1" y="177"/>
                  </a:cubicBezTo>
                  <a:cubicBezTo>
                    <a:pt x="1" y="182"/>
                    <a:pt x="0" y="183"/>
                    <a:pt x="3" y="184"/>
                  </a:cubicBezTo>
                  <a:cubicBezTo>
                    <a:pt x="8" y="185"/>
                    <a:pt x="35" y="189"/>
                    <a:pt x="68" y="193"/>
                  </a:cubicBezTo>
                  <a:cubicBezTo>
                    <a:pt x="68" y="193"/>
                    <a:pt x="68" y="193"/>
                    <a:pt x="68" y="193"/>
                  </a:cubicBezTo>
                  <a:cubicBezTo>
                    <a:pt x="119" y="199"/>
                    <a:pt x="184" y="206"/>
                    <a:pt x="217" y="209"/>
                  </a:cubicBezTo>
                  <a:cubicBezTo>
                    <a:pt x="226" y="209"/>
                    <a:pt x="234" y="210"/>
                    <a:pt x="241" y="210"/>
                  </a:cubicBezTo>
                  <a:cubicBezTo>
                    <a:pt x="248" y="117"/>
                    <a:pt x="248" y="117"/>
                    <a:pt x="248" y="11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25" name="Freeform 6">
              <a:extLst>
                <a:ext uri="{FF2B5EF4-FFF2-40B4-BE49-F238E27FC236}">
                  <a16:creationId xmlns:a16="http://schemas.microsoft.com/office/drawing/2014/main" id="{F8941318-2B07-4C1A-A851-12CDF71F1C67}"/>
                </a:ext>
              </a:extLst>
            </p:cNvPr>
            <p:cNvSpPr>
              <a:spLocks/>
            </p:cNvSpPr>
            <p:nvPr/>
          </p:nvSpPr>
          <p:spPr bwMode="auto">
            <a:xfrm>
              <a:off x="4387464" y="2772114"/>
              <a:ext cx="5097" cy="8195"/>
            </a:xfrm>
            <a:custGeom>
              <a:avLst/>
              <a:gdLst>
                <a:gd name="T0" fmla="*/ 0 w 2"/>
                <a:gd name="T1" fmla="*/ 3 h 3"/>
                <a:gd name="T2" fmla="*/ 2 w 2"/>
                <a:gd name="T3" fmla="*/ 1 h 3"/>
                <a:gd name="T4" fmla="*/ 0 w 2"/>
                <a:gd name="T5" fmla="*/ 3 h 3"/>
              </a:gdLst>
              <a:ahLst/>
              <a:cxnLst>
                <a:cxn ang="0">
                  <a:pos x="T0" y="T1"/>
                </a:cxn>
                <a:cxn ang="0">
                  <a:pos x="T2" y="T3"/>
                </a:cxn>
                <a:cxn ang="0">
                  <a:pos x="T4" y="T5"/>
                </a:cxn>
              </a:cxnLst>
              <a:rect l="0" t="0" r="r" b="b"/>
              <a:pathLst>
                <a:path w="2" h="3">
                  <a:moveTo>
                    <a:pt x="0" y="3"/>
                  </a:moveTo>
                  <a:cubicBezTo>
                    <a:pt x="0" y="2"/>
                    <a:pt x="2" y="0"/>
                    <a:pt x="2" y="1"/>
                  </a:cubicBezTo>
                  <a:cubicBezTo>
                    <a:pt x="2" y="2"/>
                    <a:pt x="0" y="3"/>
                    <a:pt x="0"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29" name="Freeform 7">
              <a:extLst>
                <a:ext uri="{FF2B5EF4-FFF2-40B4-BE49-F238E27FC236}">
                  <a16:creationId xmlns:a16="http://schemas.microsoft.com/office/drawing/2014/main" id="{427C5CC3-C694-4B87-9C3E-05841A949DC6}"/>
                </a:ext>
              </a:extLst>
            </p:cNvPr>
            <p:cNvSpPr>
              <a:spLocks/>
            </p:cNvSpPr>
            <p:nvPr/>
          </p:nvSpPr>
          <p:spPr bwMode="auto">
            <a:xfrm>
              <a:off x="4367080" y="2786865"/>
              <a:ext cx="23783" cy="22947"/>
            </a:xfrm>
            <a:custGeom>
              <a:avLst/>
              <a:gdLst>
                <a:gd name="T0" fmla="*/ 0 w 7"/>
                <a:gd name="T1" fmla="*/ 7 h 7"/>
                <a:gd name="T2" fmla="*/ 3 w 7"/>
                <a:gd name="T3" fmla="*/ 2 h 7"/>
                <a:gd name="T4" fmla="*/ 6 w 7"/>
                <a:gd name="T5" fmla="*/ 1 h 7"/>
                <a:gd name="T6" fmla="*/ 5 w 7"/>
                <a:gd name="T7" fmla="*/ 3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cubicBezTo>
                    <a:pt x="0" y="7"/>
                    <a:pt x="1" y="3"/>
                    <a:pt x="3" y="2"/>
                  </a:cubicBezTo>
                  <a:cubicBezTo>
                    <a:pt x="4" y="2"/>
                    <a:pt x="5" y="0"/>
                    <a:pt x="6" y="1"/>
                  </a:cubicBezTo>
                  <a:cubicBezTo>
                    <a:pt x="7" y="2"/>
                    <a:pt x="6" y="2"/>
                    <a:pt x="5" y="3"/>
                  </a:cubicBezTo>
                  <a:cubicBezTo>
                    <a:pt x="4" y="4"/>
                    <a:pt x="2" y="7"/>
                    <a:pt x="0" y="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30" name="Freeform 8">
              <a:extLst>
                <a:ext uri="{FF2B5EF4-FFF2-40B4-BE49-F238E27FC236}">
                  <a16:creationId xmlns:a16="http://schemas.microsoft.com/office/drawing/2014/main" id="{E836D330-D6C5-4DC5-B7F6-4AF89AB1F8CE}"/>
                </a:ext>
              </a:extLst>
            </p:cNvPr>
            <p:cNvSpPr>
              <a:spLocks/>
            </p:cNvSpPr>
            <p:nvPr/>
          </p:nvSpPr>
          <p:spPr bwMode="auto">
            <a:xfrm>
              <a:off x="4159821" y="2777031"/>
              <a:ext cx="614974" cy="644193"/>
            </a:xfrm>
            <a:custGeom>
              <a:avLst/>
              <a:gdLst>
                <a:gd name="T0" fmla="*/ 59 w 190"/>
                <a:gd name="T1" fmla="*/ 161 h 205"/>
                <a:gd name="T2" fmla="*/ 62 w 190"/>
                <a:gd name="T3" fmla="*/ 175 h 205"/>
                <a:gd name="T4" fmla="*/ 65 w 190"/>
                <a:gd name="T5" fmla="*/ 191 h 205"/>
                <a:gd name="T6" fmla="*/ 77 w 190"/>
                <a:gd name="T7" fmla="*/ 198 h 205"/>
                <a:gd name="T8" fmla="*/ 81 w 190"/>
                <a:gd name="T9" fmla="*/ 205 h 205"/>
                <a:gd name="T10" fmla="*/ 177 w 190"/>
                <a:gd name="T11" fmla="*/ 196 h 205"/>
                <a:gd name="T12" fmla="*/ 173 w 190"/>
                <a:gd name="T13" fmla="*/ 177 h 205"/>
                <a:gd name="T14" fmla="*/ 170 w 190"/>
                <a:gd name="T15" fmla="*/ 162 h 205"/>
                <a:gd name="T16" fmla="*/ 173 w 190"/>
                <a:gd name="T17" fmla="*/ 145 h 205"/>
                <a:gd name="T18" fmla="*/ 173 w 190"/>
                <a:gd name="T19" fmla="*/ 132 h 205"/>
                <a:gd name="T20" fmla="*/ 180 w 190"/>
                <a:gd name="T21" fmla="*/ 118 h 205"/>
                <a:gd name="T22" fmla="*/ 178 w 190"/>
                <a:gd name="T23" fmla="*/ 108 h 205"/>
                <a:gd name="T24" fmla="*/ 182 w 190"/>
                <a:gd name="T25" fmla="*/ 93 h 205"/>
                <a:gd name="T26" fmla="*/ 185 w 190"/>
                <a:gd name="T27" fmla="*/ 88 h 205"/>
                <a:gd name="T28" fmla="*/ 188 w 190"/>
                <a:gd name="T29" fmla="*/ 79 h 205"/>
                <a:gd name="T30" fmla="*/ 190 w 190"/>
                <a:gd name="T31" fmla="*/ 67 h 205"/>
                <a:gd name="T32" fmla="*/ 183 w 190"/>
                <a:gd name="T33" fmla="*/ 74 h 205"/>
                <a:gd name="T34" fmla="*/ 179 w 190"/>
                <a:gd name="T35" fmla="*/ 84 h 205"/>
                <a:gd name="T36" fmla="*/ 175 w 190"/>
                <a:gd name="T37" fmla="*/ 90 h 205"/>
                <a:gd name="T38" fmla="*/ 169 w 190"/>
                <a:gd name="T39" fmla="*/ 97 h 205"/>
                <a:gd name="T40" fmla="*/ 162 w 190"/>
                <a:gd name="T41" fmla="*/ 103 h 205"/>
                <a:gd name="T42" fmla="*/ 164 w 190"/>
                <a:gd name="T43" fmla="*/ 92 h 205"/>
                <a:gd name="T44" fmla="*/ 171 w 190"/>
                <a:gd name="T45" fmla="*/ 84 h 205"/>
                <a:gd name="T46" fmla="*/ 171 w 190"/>
                <a:gd name="T47" fmla="*/ 77 h 205"/>
                <a:gd name="T48" fmla="*/ 168 w 190"/>
                <a:gd name="T49" fmla="*/ 71 h 205"/>
                <a:gd name="T50" fmla="*/ 164 w 190"/>
                <a:gd name="T51" fmla="*/ 66 h 205"/>
                <a:gd name="T52" fmla="*/ 164 w 190"/>
                <a:gd name="T53" fmla="*/ 55 h 205"/>
                <a:gd name="T54" fmla="*/ 153 w 190"/>
                <a:gd name="T55" fmla="*/ 47 h 205"/>
                <a:gd name="T56" fmla="*/ 146 w 190"/>
                <a:gd name="T57" fmla="*/ 40 h 205"/>
                <a:gd name="T58" fmla="*/ 128 w 190"/>
                <a:gd name="T59" fmla="*/ 39 h 205"/>
                <a:gd name="T60" fmla="*/ 110 w 190"/>
                <a:gd name="T61" fmla="*/ 32 h 205"/>
                <a:gd name="T62" fmla="*/ 85 w 190"/>
                <a:gd name="T63" fmla="*/ 25 h 205"/>
                <a:gd name="T64" fmla="*/ 76 w 190"/>
                <a:gd name="T65" fmla="*/ 17 h 205"/>
                <a:gd name="T66" fmla="*/ 66 w 190"/>
                <a:gd name="T67" fmla="*/ 15 h 205"/>
                <a:gd name="T68" fmla="*/ 61 w 190"/>
                <a:gd name="T69" fmla="*/ 12 h 205"/>
                <a:gd name="T70" fmla="*/ 62 w 190"/>
                <a:gd name="T71" fmla="*/ 1 h 205"/>
                <a:gd name="T72" fmla="*/ 43 w 190"/>
                <a:gd name="T73" fmla="*/ 11 h 205"/>
                <a:gd name="T74" fmla="*/ 24 w 190"/>
                <a:gd name="T75" fmla="*/ 13 h 205"/>
                <a:gd name="T76" fmla="*/ 17 w 190"/>
                <a:gd name="T77" fmla="*/ 39 h 205"/>
                <a:gd name="T78" fmla="*/ 6 w 190"/>
                <a:gd name="T79" fmla="*/ 52 h 205"/>
                <a:gd name="T80" fmla="*/ 0 w 190"/>
                <a:gd name="T81" fmla="*/ 61 h 205"/>
                <a:gd name="T82" fmla="*/ 6 w 190"/>
                <a:gd name="T83" fmla="*/ 71 h 205"/>
                <a:gd name="T84" fmla="*/ 5 w 190"/>
                <a:gd name="T85" fmla="*/ 83 h 205"/>
                <a:gd name="T86" fmla="*/ 5 w 190"/>
                <a:gd name="T87" fmla="*/ 98 h 205"/>
                <a:gd name="T88" fmla="*/ 8 w 190"/>
                <a:gd name="T89" fmla="*/ 110 h 205"/>
                <a:gd name="T90" fmla="*/ 19 w 190"/>
                <a:gd name="T91" fmla="*/ 114 h 205"/>
                <a:gd name="T92" fmla="*/ 32 w 190"/>
                <a:gd name="T93" fmla="*/ 123 h 205"/>
                <a:gd name="T94" fmla="*/ 47 w 190"/>
                <a:gd name="T95" fmla="*/ 136 h 205"/>
                <a:gd name="T96" fmla="*/ 57 w 190"/>
                <a:gd name="T97" fmla="*/ 15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0" h="205">
                  <a:moveTo>
                    <a:pt x="59" y="160"/>
                  </a:moveTo>
                  <a:cubicBezTo>
                    <a:pt x="59" y="160"/>
                    <a:pt x="59" y="161"/>
                    <a:pt x="59" y="161"/>
                  </a:cubicBezTo>
                  <a:cubicBezTo>
                    <a:pt x="59" y="165"/>
                    <a:pt x="65" y="171"/>
                    <a:pt x="65" y="171"/>
                  </a:cubicBezTo>
                  <a:cubicBezTo>
                    <a:pt x="65" y="171"/>
                    <a:pt x="63" y="173"/>
                    <a:pt x="62" y="175"/>
                  </a:cubicBezTo>
                  <a:cubicBezTo>
                    <a:pt x="61" y="177"/>
                    <a:pt x="63" y="180"/>
                    <a:pt x="63" y="183"/>
                  </a:cubicBezTo>
                  <a:cubicBezTo>
                    <a:pt x="63" y="187"/>
                    <a:pt x="65" y="189"/>
                    <a:pt x="65" y="191"/>
                  </a:cubicBezTo>
                  <a:cubicBezTo>
                    <a:pt x="65" y="192"/>
                    <a:pt x="65" y="194"/>
                    <a:pt x="68" y="196"/>
                  </a:cubicBezTo>
                  <a:cubicBezTo>
                    <a:pt x="70" y="198"/>
                    <a:pt x="74" y="198"/>
                    <a:pt x="77" y="198"/>
                  </a:cubicBezTo>
                  <a:cubicBezTo>
                    <a:pt x="79" y="199"/>
                    <a:pt x="80" y="201"/>
                    <a:pt x="80" y="204"/>
                  </a:cubicBezTo>
                  <a:cubicBezTo>
                    <a:pt x="80" y="204"/>
                    <a:pt x="80" y="204"/>
                    <a:pt x="81" y="205"/>
                  </a:cubicBezTo>
                  <a:cubicBezTo>
                    <a:pt x="95" y="204"/>
                    <a:pt x="148" y="201"/>
                    <a:pt x="177" y="198"/>
                  </a:cubicBezTo>
                  <a:cubicBezTo>
                    <a:pt x="177" y="198"/>
                    <a:pt x="177" y="197"/>
                    <a:pt x="177" y="196"/>
                  </a:cubicBezTo>
                  <a:cubicBezTo>
                    <a:pt x="176" y="195"/>
                    <a:pt x="176" y="186"/>
                    <a:pt x="177" y="185"/>
                  </a:cubicBezTo>
                  <a:cubicBezTo>
                    <a:pt x="177" y="183"/>
                    <a:pt x="174" y="178"/>
                    <a:pt x="173" y="177"/>
                  </a:cubicBezTo>
                  <a:cubicBezTo>
                    <a:pt x="172" y="175"/>
                    <a:pt x="173" y="171"/>
                    <a:pt x="172" y="169"/>
                  </a:cubicBezTo>
                  <a:cubicBezTo>
                    <a:pt x="171" y="168"/>
                    <a:pt x="170" y="163"/>
                    <a:pt x="170" y="162"/>
                  </a:cubicBezTo>
                  <a:cubicBezTo>
                    <a:pt x="170" y="160"/>
                    <a:pt x="172" y="154"/>
                    <a:pt x="172" y="152"/>
                  </a:cubicBezTo>
                  <a:cubicBezTo>
                    <a:pt x="171" y="150"/>
                    <a:pt x="172" y="147"/>
                    <a:pt x="173" y="145"/>
                  </a:cubicBezTo>
                  <a:cubicBezTo>
                    <a:pt x="174" y="143"/>
                    <a:pt x="175" y="141"/>
                    <a:pt x="174" y="138"/>
                  </a:cubicBezTo>
                  <a:cubicBezTo>
                    <a:pt x="173" y="136"/>
                    <a:pt x="173" y="133"/>
                    <a:pt x="173" y="132"/>
                  </a:cubicBezTo>
                  <a:cubicBezTo>
                    <a:pt x="173" y="130"/>
                    <a:pt x="175" y="126"/>
                    <a:pt x="176" y="124"/>
                  </a:cubicBezTo>
                  <a:cubicBezTo>
                    <a:pt x="177" y="123"/>
                    <a:pt x="179" y="119"/>
                    <a:pt x="180" y="118"/>
                  </a:cubicBezTo>
                  <a:cubicBezTo>
                    <a:pt x="181" y="118"/>
                    <a:pt x="178" y="115"/>
                    <a:pt x="177" y="114"/>
                  </a:cubicBezTo>
                  <a:cubicBezTo>
                    <a:pt x="177" y="113"/>
                    <a:pt x="177" y="111"/>
                    <a:pt x="178" y="108"/>
                  </a:cubicBezTo>
                  <a:cubicBezTo>
                    <a:pt x="179" y="105"/>
                    <a:pt x="177" y="102"/>
                    <a:pt x="178" y="101"/>
                  </a:cubicBezTo>
                  <a:cubicBezTo>
                    <a:pt x="178" y="100"/>
                    <a:pt x="182" y="95"/>
                    <a:pt x="182" y="93"/>
                  </a:cubicBezTo>
                  <a:cubicBezTo>
                    <a:pt x="183" y="91"/>
                    <a:pt x="182" y="90"/>
                    <a:pt x="182" y="90"/>
                  </a:cubicBezTo>
                  <a:cubicBezTo>
                    <a:pt x="185" y="88"/>
                    <a:pt x="185" y="88"/>
                    <a:pt x="185" y="88"/>
                  </a:cubicBezTo>
                  <a:cubicBezTo>
                    <a:pt x="185" y="88"/>
                    <a:pt x="187" y="84"/>
                    <a:pt x="187" y="83"/>
                  </a:cubicBezTo>
                  <a:cubicBezTo>
                    <a:pt x="187" y="82"/>
                    <a:pt x="187" y="80"/>
                    <a:pt x="188" y="79"/>
                  </a:cubicBezTo>
                  <a:cubicBezTo>
                    <a:pt x="189" y="77"/>
                    <a:pt x="190" y="76"/>
                    <a:pt x="190" y="73"/>
                  </a:cubicBezTo>
                  <a:cubicBezTo>
                    <a:pt x="190" y="70"/>
                    <a:pt x="190" y="67"/>
                    <a:pt x="190" y="67"/>
                  </a:cubicBezTo>
                  <a:cubicBezTo>
                    <a:pt x="190" y="67"/>
                    <a:pt x="187" y="69"/>
                    <a:pt x="186" y="72"/>
                  </a:cubicBezTo>
                  <a:cubicBezTo>
                    <a:pt x="186" y="74"/>
                    <a:pt x="183" y="73"/>
                    <a:pt x="183" y="74"/>
                  </a:cubicBezTo>
                  <a:cubicBezTo>
                    <a:pt x="183" y="76"/>
                    <a:pt x="183" y="78"/>
                    <a:pt x="181" y="79"/>
                  </a:cubicBezTo>
                  <a:cubicBezTo>
                    <a:pt x="179" y="81"/>
                    <a:pt x="179" y="82"/>
                    <a:pt x="179" y="84"/>
                  </a:cubicBezTo>
                  <a:cubicBezTo>
                    <a:pt x="178" y="87"/>
                    <a:pt x="179" y="90"/>
                    <a:pt x="179" y="90"/>
                  </a:cubicBezTo>
                  <a:cubicBezTo>
                    <a:pt x="179" y="90"/>
                    <a:pt x="177" y="90"/>
                    <a:pt x="175" y="90"/>
                  </a:cubicBezTo>
                  <a:cubicBezTo>
                    <a:pt x="174" y="90"/>
                    <a:pt x="172" y="90"/>
                    <a:pt x="171" y="92"/>
                  </a:cubicBezTo>
                  <a:cubicBezTo>
                    <a:pt x="170" y="95"/>
                    <a:pt x="170" y="95"/>
                    <a:pt x="169" y="97"/>
                  </a:cubicBezTo>
                  <a:cubicBezTo>
                    <a:pt x="168" y="99"/>
                    <a:pt x="167" y="99"/>
                    <a:pt x="166" y="100"/>
                  </a:cubicBezTo>
                  <a:cubicBezTo>
                    <a:pt x="165" y="102"/>
                    <a:pt x="163" y="104"/>
                    <a:pt x="162" y="103"/>
                  </a:cubicBezTo>
                  <a:cubicBezTo>
                    <a:pt x="161" y="102"/>
                    <a:pt x="162" y="100"/>
                    <a:pt x="162" y="99"/>
                  </a:cubicBezTo>
                  <a:cubicBezTo>
                    <a:pt x="162" y="97"/>
                    <a:pt x="163" y="93"/>
                    <a:pt x="164" y="92"/>
                  </a:cubicBezTo>
                  <a:cubicBezTo>
                    <a:pt x="166" y="92"/>
                    <a:pt x="165" y="88"/>
                    <a:pt x="165" y="86"/>
                  </a:cubicBezTo>
                  <a:cubicBezTo>
                    <a:pt x="166" y="84"/>
                    <a:pt x="169" y="84"/>
                    <a:pt x="171" y="84"/>
                  </a:cubicBezTo>
                  <a:cubicBezTo>
                    <a:pt x="173" y="83"/>
                    <a:pt x="171" y="79"/>
                    <a:pt x="171" y="78"/>
                  </a:cubicBezTo>
                  <a:cubicBezTo>
                    <a:pt x="171" y="77"/>
                    <a:pt x="171" y="77"/>
                    <a:pt x="171" y="77"/>
                  </a:cubicBezTo>
                  <a:cubicBezTo>
                    <a:pt x="168" y="76"/>
                    <a:pt x="168" y="76"/>
                    <a:pt x="168" y="76"/>
                  </a:cubicBezTo>
                  <a:cubicBezTo>
                    <a:pt x="168" y="71"/>
                    <a:pt x="168" y="71"/>
                    <a:pt x="168" y="71"/>
                  </a:cubicBezTo>
                  <a:cubicBezTo>
                    <a:pt x="169" y="65"/>
                    <a:pt x="169" y="65"/>
                    <a:pt x="169" y="65"/>
                  </a:cubicBezTo>
                  <a:cubicBezTo>
                    <a:pt x="169" y="65"/>
                    <a:pt x="166" y="65"/>
                    <a:pt x="164" y="66"/>
                  </a:cubicBezTo>
                  <a:cubicBezTo>
                    <a:pt x="161" y="67"/>
                    <a:pt x="163" y="64"/>
                    <a:pt x="163" y="62"/>
                  </a:cubicBezTo>
                  <a:cubicBezTo>
                    <a:pt x="163" y="60"/>
                    <a:pt x="164" y="55"/>
                    <a:pt x="164" y="55"/>
                  </a:cubicBezTo>
                  <a:cubicBezTo>
                    <a:pt x="164" y="55"/>
                    <a:pt x="161" y="50"/>
                    <a:pt x="159" y="50"/>
                  </a:cubicBezTo>
                  <a:cubicBezTo>
                    <a:pt x="158" y="50"/>
                    <a:pt x="153" y="47"/>
                    <a:pt x="153" y="47"/>
                  </a:cubicBezTo>
                  <a:cubicBezTo>
                    <a:pt x="152" y="41"/>
                    <a:pt x="152" y="41"/>
                    <a:pt x="152" y="41"/>
                  </a:cubicBezTo>
                  <a:cubicBezTo>
                    <a:pt x="152" y="41"/>
                    <a:pt x="147" y="41"/>
                    <a:pt x="146" y="40"/>
                  </a:cubicBezTo>
                  <a:cubicBezTo>
                    <a:pt x="145" y="40"/>
                    <a:pt x="142" y="39"/>
                    <a:pt x="140" y="38"/>
                  </a:cubicBezTo>
                  <a:cubicBezTo>
                    <a:pt x="137" y="37"/>
                    <a:pt x="130" y="39"/>
                    <a:pt x="128" y="39"/>
                  </a:cubicBezTo>
                  <a:cubicBezTo>
                    <a:pt x="127" y="39"/>
                    <a:pt x="123" y="36"/>
                    <a:pt x="121" y="35"/>
                  </a:cubicBezTo>
                  <a:cubicBezTo>
                    <a:pt x="119" y="34"/>
                    <a:pt x="114" y="34"/>
                    <a:pt x="110" y="32"/>
                  </a:cubicBezTo>
                  <a:cubicBezTo>
                    <a:pt x="107" y="31"/>
                    <a:pt x="90" y="29"/>
                    <a:pt x="88" y="29"/>
                  </a:cubicBezTo>
                  <a:cubicBezTo>
                    <a:pt x="87" y="28"/>
                    <a:pt x="86" y="26"/>
                    <a:pt x="85" y="25"/>
                  </a:cubicBezTo>
                  <a:cubicBezTo>
                    <a:pt x="84" y="23"/>
                    <a:pt x="82" y="20"/>
                    <a:pt x="79" y="20"/>
                  </a:cubicBezTo>
                  <a:cubicBezTo>
                    <a:pt x="78" y="20"/>
                    <a:pt x="77" y="18"/>
                    <a:pt x="76" y="17"/>
                  </a:cubicBezTo>
                  <a:cubicBezTo>
                    <a:pt x="75" y="18"/>
                    <a:pt x="74" y="18"/>
                    <a:pt x="73" y="18"/>
                  </a:cubicBezTo>
                  <a:cubicBezTo>
                    <a:pt x="72" y="18"/>
                    <a:pt x="67" y="14"/>
                    <a:pt x="66" y="15"/>
                  </a:cubicBezTo>
                  <a:cubicBezTo>
                    <a:pt x="65" y="16"/>
                    <a:pt x="61" y="17"/>
                    <a:pt x="60" y="16"/>
                  </a:cubicBezTo>
                  <a:cubicBezTo>
                    <a:pt x="59" y="16"/>
                    <a:pt x="61" y="13"/>
                    <a:pt x="61" y="12"/>
                  </a:cubicBezTo>
                  <a:cubicBezTo>
                    <a:pt x="62" y="10"/>
                    <a:pt x="62" y="8"/>
                    <a:pt x="63" y="7"/>
                  </a:cubicBezTo>
                  <a:cubicBezTo>
                    <a:pt x="64" y="5"/>
                    <a:pt x="64" y="3"/>
                    <a:pt x="62" y="1"/>
                  </a:cubicBezTo>
                  <a:cubicBezTo>
                    <a:pt x="59" y="0"/>
                    <a:pt x="59" y="1"/>
                    <a:pt x="56" y="4"/>
                  </a:cubicBezTo>
                  <a:cubicBezTo>
                    <a:pt x="53" y="7"/>
                    <a:pt x="47" y="8"/>
                    <a:pt x="43" y="11"/>
                  </a:cubicBezTo>
                  <a:cubicBezTo>
                    <a:pt x="39" y="13"/>
                    <a:pt x="32" y="15"/>
                    <a:pt x="29" y="16"/>
                  </a:cubicBezTo>
                  <a:cubicBezTo>
                    <a:pt x="27" y="17"/>
                    <a:pt x="24" y="15"/>
                    <a:pt x="24" y="13"/>
                  </a:cubicBezTo>
                  <a:cubicBezTo>
                    <a:pt x="21" y="15"/>
                    <a:pt x="17" y="18"/>
                    <a:pt x="17" y="18"/>
                  </a:cubicBezTo>
                  <a:cubicBezTo>
                    <a:pt x="17" y="39"/>
                    <a:pt x="17" y="39"/>
                    <a:pt x="17" y="39"/>
                  </a:cubicBezTo>
                  <a:cubicBezTo>
                    <a:pt x="17" y="39"/>
                    <a:pt x="16" y="43"/>
                    <a:pt x="16" y="45"/>
                  </a:cubicBezTo>
                  <a:cubicBezTo>
                    <a:pt x="16" y="47"/>
                    <a:pt x="8" y="50"/>
                    <a:pt x="6" y="52"/>
                  </a:cubicBezTo>
                  <a:cubicBezTo>
                    <a:pt x="3" y="53"/>
                    <a:pt x="3" y="53"/>
                    <a:pt x="3" y="57"/>
                  </a:cubicBezTo>
                  <a:cubicBezTo>
                    <a:pt x="3" y="61"/>
                    <a:pt x="0" y="60"/>
                    <a:pt x="0" y="61"/>
                  </a:cubicBezTo>
                  <a:cubicBezTo>
                    <a:pt x="0" y="62"/>
                    <a:pt x="0" y="67"/>
                    <a:pt x="2" y="67"/>
                  </a:cubicBezTo>
                  <a:cubicBezTo>
                    <a:pt x="4" y="67"/>
                    <a:pt x="5" y="70"/>
                    <a:pt x="6" y="71"/>
                  </a:cubicBezTo>
                  <a:cubicBezTo>
                    <a:pt x="8" y="72"/>
                    <a:pt x="8" y="77"/>
                    <a:pt x="8" y="78"/>
                  </a:cubicBezTo>
                  <a:cubicBezTo>
                    <a:pt x="8" y="79"/>
                    <a:pt x="5" y="81"/>
                    <a:pt x="5" y="83"/>
                  </a:cubicBezTo>
                  <a:cubicBezTo>
                    <a:pt x="5" y="84"/>
                    <a:pt x="3" y="87"/>
                    <a:pt x="3" y="90"/>
                  </a:cubicBezTo>
                  <a:cubicBezTo>
                    <a:pt x="3" y="92"/>
                    <a:pt x="4" y="96"/>
                    <a:pt x="5" y="98"/>
                  </a:cubicBezTo>
                  <a:cubicBezTo>
                    <a:pt x="6" y="100"/>
                    <a:pt x="4" y="103"/>
                    <a:pt x="4" y="105"/>
                  </a:cubicBezTo>
                  <a:cubicBezTo>
                    <a:pt x="4" y="107"/>
                    <a:pt x="7" y="108"/>
                    <a:pt x="8" y="110"/>
                  </a:cubicBezTo>
                  <a:cubicBezTo>
                    <a:pt x="10" y="112"/>
                    <a:pt x="13" y="114"/>
                    <a:pt x="15" y="114"/>
                  </a:cubicBezTo>
                  <a:cubicBezTo>
                    <a:pt x="16" y="114"/>
                    <a:pt x="19" y="114"/>
                    <a:pt x="19" y="114"/>
                  </a:cubicBezTo>
                  <a:cubicBezTo>
                    <a:pt x="19" y="114"/>
                    <a:pt x="20" y="119"/>
                    <a:pt x="24" y="120"/>
                  </a:cubicBezTo>
                  <a:cubicBezTo>
                    <a:pt x="28" y="121"/>
                    <a:pt x="31" y="121"/>
                    <a:pt x="32" y="123"/>
                  </a:cubicBezTo>
                  <a:cubicBezTo>
                    <a:pt x="33" y="124"/>
                    <a:pt x="40" y="132"/>
                    <a:pt x="42" y="134"/>
                  </a:cubicBezTo>
                  <a:cubicBezTo>
                    <a:pt x="43" y="136"/>
                    <a:pt x="46" y="136"/>
                    <a:pt x="47" y="136"/>
                  </a:cubicBezTo>
                  <a:cubicBezTo>
                    <a:pt x="49" y="137"/>
                    <a:pt x="52" y="141"/>
                    <a:pt x="54" y="142"/>
                  </a:cubicBezTo>
                  <a:cubicBezTo>
                    <a:pt x="55" y="144"/>
                    <a:pt x="57" y="145"/>
                    <a:pt x="57" y="150"/>
                  </a:cubicBezTo>
                  <a:cubicBezTo>
                    <a:pt x="58" y="154"/>
                    <a:pt x="58" y="157"/>
                    <a:pt x="59" y="16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31" name="Freeform 9">
              <a:extLst>
                <a:ext uri="{FF2B5EF4-FFF2-40B4-BE49-F238E27FC236}">
                  <a16:creationId xmlns:a16="http://schemas.microsoft.com/office/drawing/2014/main" id="{E7484A4A-3E96-493C-AC7B-EE81F577F8AF}"/>
                </a:ext>
              </a:extLst>
            </p:cNvPr>
            <p:cNvSpPr>
              <a:spLocks/>
            </p:cNvSpPr>
            <p:nvPr/>
          </p:nvSpPr>
          <p:spPr bwMode="auto">
            <a:xfrm>
              <a:off x="5389771" y="3565470"/>
              <a:ext cx="528335" cy="508142"/>
            </a:xfrm>
            <a:custGeom>
              <a:avLst/>
              <a:gdLst>
                <a:gd name="T0" fmla="*/ 28 w 163"/>
                <a:gd name="T1" fmla="*/ 154 h 162"/>
                <a:gd name="T2" fmla="*/ 40 w 163"/>
                <a:gd name="T3" fmla="*/ 162 h 162"/>
                <a:gd name="T4" fmla="*/ 50 w 163"/>
                <a:gd name="T5" fmla="*/ 155 h 162"/>
                <a:gd name="T6" fmla="*/ 58 w 163"/>
                <a:gd name="T7" fmla="*/ 156 h 162"/>
                <a:gd name="T8" fmla="*/ 68 w 163"/>
                <a:gd name="T9" fmla="*/ 151 h 162"/>
                <a:gd name="T10" fmla="*/ 73 w 163"/>
                <a:gd name="T11" fmla="*/ 148 h 162"/>
                <a:gd name="T12" fmla="*/ 82 w 163"/>
                <a:gd name="T13" fmla="*/ 144 h 162"/>
                <a:gd name="T14" fmla="*/ 88 w 163"/>
                <a:gd name="T15" fmla="*/ 140 h 162"/>
                <a:gd name="T16" fmla="*/ 89 w 163"/>
                <a:gd name="T17" fmla="*/ 134 h 162"/>
                <a:gd name="T18" fmla="*/ 88 w 163"/>
                <a:gd name="T19" fmla="*/ 128 h 162"/>
                <a:gd name="T20" fmla="*/ 93 w 163"/>
                <a:gd name="T21" fmla="*/ 117 h 162"/>
                <a:gd name="T22" fmla="*/ 95 w 163"/>
                <a:gd name="T23" fmla="*/ 107 h 162"/>
                <a:gd name="T24" fmla="*/ 99 w 163"/>
                <a:gd name="T25" fmla="*/ 99 h 162"/>
                <a:gd name="T26" fmla="*/ 101 w 163"/>
                <a:gd name="T27" fmla="*/ 88 h 162"/>
                <a:gd name="T28" fmla="*/ 108 w 163"/>
                <a:gd name="T29" fmla="*/ 91 h 162"/>
                <a:gd name="T30" fmla="*/ 118 w 163"/>
                <a:gd name="T31" fmla="*/ 88 h 162"/>
                <a:gd name="T32" fmla="*/ 121 w 163"/>
                <a:gd name="T33" fmla="*/ 74 h 162"/>
                <a:gd name="T34" fmla="*/ 127 w 163"/>
                <a:gd name="T35" fmla="*/ 71 h 162"/>
                <a:gd name="T36" fmla="*/ 132 w 163"/>
                <a:gd name="T37" fmla="*/ 65 h 162"/>
                <a:gd name="T38" fmla="*/ 136 w 163"/>
                <a:gd name="T39" fmla="*/ 57 h 162"/>
                <a:gd name="T40" fmla="*/ 139 w 163"/>
                <a:gd name="T41" fmla="*/ 45 h 162"/>
                <a:gd name="T42" fmla="*/ 149 w 163"/>
                <a:gd name="T43" fmla="*/ 44 h 162"/>
                <a:gd name="T44" fmla="*/ 159 w 163"/>
                <a:gd name="T45" fmla="*/ 49 h 162"/>
                <a:gd name="T46" fmla="*/ 163 w 163"/>
                <a:gd name="T47" fmla="*/ 41 h 162"/>
                <a:gd name="T48" fmla="*/ 161 w 163"/>
                <a:gd name="T49" fmla="*/ 38 h 162"/>
                <a:gd name="T50" fmla="*/ 154 w 163"/>
                <a:gd name="T51" fmla="*/ 30 h 162"/>
                <a:gd name="T52" fmla="*/ 147 w 163"/>
                <a:gd name="T53" fmla="*/ 28 h 162"/>
                <a:gd name="T54" fmla="*/ 139 w 163"/>
                <a:gd name="T55" fmla="*/ 31 h 162"/>
                <a:gd name="T56" fmla="*/ 135 w 163"/>
                <a:gd name="T57" fmla="*/ 34 h 162"/>
                <a:gd name="T58" fmla="*/ 126 w 163"/>
                <a:gd name="T59" fmla="*/ 38 h 162"/>
                <a:gd name="T60" fmla="*/ 122 w 163"/>
                <a:gd name="T61" fmla="*/ 37 h 162"/>
                <a:gd name="T62" fmla="*/ 117 w 163"/>
                <a:gd name="T63" fmla="*/ 42 h 162"/>
                <a:gd name="T64" fmla="*/ 111 w 163"/>
                <a:gd name="T65" fmla="*/ 47 h 162"/>
                <a:gd name="T66" fmla="*/ 102 w 163"/>
                <a:gd name="T67" fmla="*/ 57 h 162"/>
                <a:gd name="T68" fmla="*/ 62 w 163"/>
                <a:gd name="T69" fmla="*/ 40 h 162"/>
                <a:gd name="T70" fmla="*/ 52 w 163"/>
                <a:gd name="T71" fmla="*/ 1 h 162"/>
                <a:gd name="T72" fmla="*/ 54 w 163"/>
                <a:gd name="T73" fmla="*/ 18 h 162"/>
                <a:gd name="T74" fmla="*/ 50 w 163"/>
                <a:gd name="T75" fmla="*/ 49 h 162"/>
                <a:gd name="T76" fmla="*/ 36 w 163"/>
                <a:gd name="T77" fmla="*/ 60 h 162"/>
                <a:gd name="T78" fmla="*/ 27 w 163"/>
                <a:gd name="T79" fmla="*/ 68 h 162"/>
                <a:gd name="T80" fmla="*/ 21 w 163"/>
                <a:gd name="T81" fmla="*/ 77 h 162"/>
                <a:gd name="T82" fmla="*/ 21 w 163"/>
                <a:gd name="T83" fmla="*/ 87 h 162"/>
                <a:gd name="T84" fmla="*/ 14 w 163"/>
                <a:gd name="T85" fmla="*/ 83 h 162"/>
                <a:gd name="T86" fmla="*/ 13 w 163"/>
                <a:gd name="T87" fmla="*/ 101 h 162"/>
                <a:gd name="T88" fmla="*/ 4 w 163"/>
                <a:gd name="T89" fmla="*/ 111 h 162"/>
                <a:gd name="T90" fmla="*/ 1 w 163"/>
                <a:gd name="T91" fmla="*/ 120 h 162"/>
                <a:gd name="T92" fmla="*/ 9 w 163"/>
                <a:gd name="T93" fmla="*/ 135 h 162"/>
                <a:gd name="T94" fmla="*/ 18 w 163"/>
                <a:gd name="T95" fmla="*/ 145 h 162"/>
                <a:gd name="T96" fmla="*/ 27 w 163"/>
                <a:gd name="T97" fmla="*/ 1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3" h="162">
                  <a:moveTo>
                    <a:pt x="28" y="149"/>
                  </a:moveTo>
                  <a:cubicBezTo>
                    <a:pt x="28" y="149"/>
                    <a:pt x="28" y="153"/>
                    <a:pt x="28" y="154"/>
                  </a:cubicBezTo>
                  <a:cubicBezTo>
                    <a:pt x="29" y="154"/>
                    <a:pt x="32" y="157"/>
                    <a:pt x="34" y="159"/>
                  </a:cubicBezTo>
                  <a:cubicBezTo>
                    <a:pt x="37" y="161"/>
                    <a:pt x="39" y="162"/>
                    <a:pt x="40" y="162"/>
                  </a:cubicBezTo>
                  <a:cubicBezTo>
                    <a:pt x="41" y="161"/>
                    <a:pt x="45" y="161"/>
                    <a:pt x="46" y="160"/>
                  </a:cubicBezTo>
                  <a:cubicBezTo>
                    <a:pt x="47" y="159"/>
                    <a:pt x="50" y="155"/>
                    <a:pt x="50" y="155"/>
                  </a:cubicBezTo>
                  <a:cubicBezTo>
                    <a:pt x="50" y="155"/>
                    <a:pt x="53" y="155"/>
                    <a:pt x="54" y="156"/>
                  </a:cubicBezTo>
                  <a:cubicBezTo>
                    <a:pt x="55" y="157"/>
                    <a:pt x="57" y="157"/>
                    <a:pt x="58" y="156"/>
                  </a:cubicBezTo>
                  <a:cubicBezTo>
                    <a:pt x="59" y="156"/>
                    <a:pt x="62" y="155"/>
                    <a:pt x="63" y="154"/>
                  </a:cubicBezTo>
                  <a:cubicBezTo>
                    <a:pt x="65" y="153"/>
                    <a:pt x="68" y="152"/>
                    <a:pt x="68" y="151"/>
                  </a:cubicBezTo>
                  <a:cubicBezTo>
                    <a:pt x="68" y="150"/>
                    <a:pt x="68" y="148"/>
                    <a:pt x="68" y="148"/>
                  </a:cubicBezTo>
                  <a:cubicBezTo>
                    <a:pt x="68" y="148"/>
                    <a:pt x="71" y="150"/>
                    <a:pt x="73" y="148"/>
                  </a:cubicBezTo>
                  <a:cubicBezTo>
                    <a:pt x="75" y="147"/>
                    <a:pt x="75" y="145"/>
                    <a:pt x="76" y="145"/>
                  </a:cubicBezTo>
                  <a:cubicBezTo>
                    <a:pt x="78" y="144"/>
                    <a:pt x="80" y="145"/>
                    <a:pt x="82" y="144"/>
                  </a:cubicBezTo>
                  <a:cubicBezTo>
                    <a:pt x="83" y="144"/>
                    <a:pt x="85" y="143"/>
                    <a:pt x="85" y="142"/>
                  </a:cubicBezTo>
                  <a:cubicBezTo>
                    <a:pt x="86" y="142"/>
                    <a:pt x="88" y="141"/>
                    <a:pt x="88" y="140"/>
                  </a:cubicBezTo>
                  <a:cubicBezTo>
                    <a:pt x="87" y="139"/>
                    <a:pt x="87" y="137"/>
                    <a:pt x="87" y="137"/>
                  </a:cubicBezTo>
                  <a:cubicBezTo>
                    <a:pt x="87" y="137"/>
                    <a:pt x="88" y="135"/>
                    <a:pt x="89" y="134"/>
                  </a:cubicBezTo>
                  <a:cubicBezTo>
                    <a:pt x="89" y="134"/>
                    <a:pt x="86" y="132"/>
                    <a:pt x="86" y="131"/>
                  </a:cubicBezTo>
                  <a:cubicBezTo>
                    <a:pt x="86" y="130"/>
                    <a:pt x="88" y="131"/>
                    <a:pt x="88" y="128"/>
                  </a:cubicBezTo>
                  <a:cubicBezTo>
                    <a:pt x="88" y="126"/>
                    <a:pt x="88" y="124"/>
                    <a:pt x="89" y="123"/>
                  </a:cubicBezTo>
                  <a:cubicBezTo>
                    <a:pt x="90" y="122"/>
                    <a:pt x="93" y="118"/>
                    <a:pt x="93" y="117"/>
                  </a:cubicBezTo>
                  <a:cubicBezTo>
                    <a:pt x="94" y="116"/>
                    <a:pt x="95" y="113"/>
                    <a:pt x="95" y="112"/>
                  </a:cubicBezTo>
                  <a:cubicBezTo>
                    <a:pt x="95" y="111"/>
                    <a:pt x="95" y="108"/>
                    <a:pt x="95" y="107"/>
                  </a:cubicBezTo>
                  <a:cubicBezTo>
                    <a:pt x="96" y="106"/>
                    <a:pt x="98" y="104"/>
                    <a:pt x="98" y="102"/>
                  </a:cubicBezTo>
                  <a:cubicBezTo>
                    <a:pt x="98" y="101"/>
                    <a:pt x="98" y="100"/>
                    <a:pt x="99" y="99"/>
                  </a:cubicBezTo>
                  <a:cubicBezTo>
                    <a:pt x="100" y="98"/>
                    <a:pt x="101" y="97"/>
                    <a:pt x="101" y="95"/>
                  </a:cubicBezTo>
                  <a:cubicBezTo>
                    <a:pt x="101" y="93"/>
                    <a:pt x="101" y="88"/>
                    <a:pt x="101" y="88"/>
                  </a:cubicBezTo>
                  <a:cubicBezTo>
                    <a:pt x="101" y="88"/>
                    <a:pt x="103" y="87"/>
                    <a:pt x="105" y="87"/>
                  </a:cubicBezTo>
                  <a:cubicBezTo>
                    <a:pt x="106" y="88"/>
                    <a:pt x="107" y="91"/>
                    <a:pt x="108" y="91"/>
                  </a:cubicBezTo>
                  <a:cubicBezTo>
                    <a:pt x="109" y="91"/>
                    <a:pt x="111" y="93"/>
                    <a:pt x="113" y="92"/>
                  </a:cubicBezTo>
                  <a:cubicBezTo>
                    <a:pt x="115" y="91"/>
                    <a:pt x="117" y="89"/>
                    <a:pt x="118" y="88"/>
                  </a:cubicBezTo>
                  <a:cubicBezTo>
                    <a:pt x="118" y="86"/>
                    <a:pt x="119" y="82"/>
                    <a:pt x="119" y="82"/>
                  </a:cubicBezTo>
                  <a:cubicBezTo>
                    <a:pt x="119" y="82"/>
                    <a:pt x="120" y="75"/>
                    <a:pt x="121" y="74"/>
                  </a:cubicBezTo>
                  <a:cubicBezTo>
                    <a:pt x="121" y="72"/>
                    <a:pt x="122" y="72"/>
                    <a:pt x="124" y="72"/>
                  </a:cubicBezTo>
                  <a:cubicBezTo>
                    <a:pt x="125" y="71"/>
                    <a:pt x="127" y="72"/>
                    <a:pt x="127" y="71"/>
                  </a:cubicBezTo>
                  <a:cubicBezTo>
                    <a:pt x="127" y="69"/>
                    <a:pt x="128" y="69"/>
                    <a:pt x="129" y="67"/>
                  </a:cubicBezTo>
                  <a:cubicBezTo>
                    <a:pt x="130" y="66"/>
                    <a:pt x="130" y="66"/>
                    <a:pt x="132" y="65"/>
                  </a:cubicBezTo>
                  <a:cubicBezTo>
                    <a:pt x="134" y="64"/>
                    <a:pt x="135" y="63"/>
                    <a:pt x="135" y="61"/>
                  </a:cubicBezTo>
                  <a:cubicBezTo>
                    <a:pt x="136" y="60"/>
                    <a:pt x="136" y="57"/>
                    <a:pt x="136" y="57"/>
                  </a:cubicBezTo>
                  <a:cubicBezTo>
                    <a:pt x="136" y="57"/>
                    <a:pt x="139" y="55"/>
                    <a:pt x="139" y="54"/>
                  </a:cubicBezTo>
                  <a:cubicBezTo>
                    <a:pt x="139" y="53"/>
                    <a:pt x="139" y="45"/>
                    <a:pt x="139" y="45"/>
                  </a:cubicBezTo>
                  <a:cubicBezTo>
                    <a:pt x="139" y="45"/>
                    <a:pt x="140" y="41"/>
                    <a:pt x="141" y="41"/>
                  </a:cubicBezTo>
                  <a:cubicBezTo>
                    <a:pt x="143" y="40"/>
                    <a:pt x="146" y="42"/>
                    <a:pt x="149" y="44"/>
                  </a:cubicBezTo>
                  <a:cubicBezTo>
                    <a:pt x="151" y="45"/>
                    <a:pt x="155" y="46"/>
                    <a:pt x="156" y="47"/>
                  </a:cubicBezTo>
                  <a:cubicBezTo>
                    <a:pt x="157" y="48"/>
                    <a:pt x="159" y="49"/>
                    <a:pt x="159" y="49"/>
                  </a:cubicBezTo>
                  <a:cubicBezTo>
                    <a:pt x="159" y="49"/>
                    <a:pt x="161" y="45"/>
                    <a:pt x="161" y="43"/>
                  </a:cubicBezTo>
                  <a:cubicBezTo>
                    <a:pt x="161" y="42"/>
                    <a:pt x="162" y="41"/>
                    <a:pt x="163" y="41"/>
                  </a:cubicBezTo>
                  <a:cubicBezTo>
                    <a:pt x="163" y="41"/>
                    <a:pt x="163" y="41"/>
                    <a:pt x="163" y="41"/>
                  </a:cubicBezTo>
                  <a:cubicBezTo>
                    <a:pt x="162" y="39"/>
                    <a:pt x="161" y="38"/>
                    <a:pt x="161" y="38"/>
                  </a:cubicBezTo>
                  <a:cubicBezTo>
                    <a:pt x="161" y="38"/>
                    <a:pt x="159" y="36"/>
                    <a:pt x="158" y="35"/>
                  </a:cubicBezTo>
                  <a:cubicBezTo>
                    <a:pt x="157" y="34"/>
                    <a:pt x="154" y="30"/>
                    <a:pt x="154" y="30"/>
                  </a:cubicBezTo>
                  <a:cubicBezTo>
                    <a:pt x="152" y="30"/>
                    <a:pt x="152" y="30"/>
                    <a:pt x="152" y="30"/>
                  </a:cubicBezTo>
                  <a:cubicBezTo>
                    <a:pt x="152" y="30"/>
                    <a:pt x="148" y="29"/>
                    <a:pt x="147" y="28"/>
                  </a:cubicBezTo>
                  <a:cubicBezTo>
                    <a:pt x="146" y="27"/>
                    <a:pt x="141" y="27"/>
                    <a:pt x="141" y="27"/>
                  </a:cubicBezTo>
                  <a:cubicBezTo>
                    <a:pt x="139" y="31"/>
                    <a:pt x="139" y="31"/>
                    <a:pt x="139" y="31"/>
                  </a:cubicBezTo>
                  <a:cubicBezTo>
                    <a:pt x="137" y="31"/>
                    <a:pt x="137" y="31"/>
                    <a:pt x="137" y="31"/>
                  </a:cubicBezTo>
                  <a:cubicBezTo>
                    <a:pt x="135" y="34"/>
                    <a:pt x="135" y="34"/>
                    <a:pt x="135" y="34"/>
                  </a:cubicBezTo>
                  <a:cubicBezTo>
                    <a:pt x="135" y="34"/>
                    <a:pt x="134" y="36"/>
                    <a:pt x="132" y="37"/>
                  </a:cubicBezTo>
                  <a:cubicBezTo>
                    <a:pt x="130" y="38"/>
                    <a:pt x="127" y="38"/>
                    <a:pt x="126" y="38"/>
                  </a:cubicBezTo>
                  <a:cubicBezTo>
                    <a:pt x="126" y="37"/>
                    <a:pt x="123" y="34"/>
                    <a:pt x="123" y="34"/>
                  </a:cubicBezTo>
                  <a:cubicBezTo>
                    <a:pt x="123" y="34"/>
                    <a:pt x="122" y="37"/>
                    <a:pt x="122" y="37"/>
                  </a:cubicBezTo>
                  <a:cubicBezTo>
                    <a:pt x="121" y="38"/>
                    <a:pt x="120" y="42"/>
                    <a:pt x="120" y="42"/>
                  </a:cubicBezTo>
                  <a:cubicBezTo>
                    <a:pt x="117" y="42"/>
                    <a:pt x="117" y="42"/>
                    <a:pt x="117" y="42"/>
                  </a:cubicBezTo>
                  <a:cubicBezTo>
                    <a:pt x="117" y="42"/>
                    <a:pt x="114" y="42"/>
                    <a:pt x="114" y="43"/>
                  </a:cubicBezTo>
                  <a:cubicBezTo>
                    <a:pt x="113" y="44"/>
                    <a:pt x="112" y="46"/>
                    <a:pt x="111" y="47"/>
                  </a:cubicBezTo>
                  <a:cubicBezTo>
                    <a:pt x="109" y="48"/>
                    <a:pt x="109" y="50"/>
                    <a:pt x="107" y="52"/>
                  </a:cubicBezTo>
                  <a:cubicBezTo>
                    <a:pt x="105" y="54"/>
                    <a:pt x="102" y="57"/>
                    <a:pt x="102" y="57"/>
                  </a:cubicBezTo>
                  <a:cubicBezTo>
                    <a:pt x="98" y="34"/>
                    <a:pt x="98" y="34"/>
                    <a:pt x="98" y="34"/>
                  </a:cubicBezTo>
                  <a:cubicBezTo>
                    <a:pt x="76" y="38"/>
                    <a:pt x="62" y="40"/>
                    <a:pt x="62" y="40"/>
                  </a:cubicBezTo>
                  <a:cubicBezTo>
                    <a:pt x="54" y="0"/>
                    <a:pt x="54" y="0"/>
                    <a:pt x="54" y="0"/>
                  </a:cubicBezTo>
                  <a:cubicBezTo>
                    <a:pt x="54" y="0"/>
                    <a:pt x="53" y="0"/>
                    <a:pt x="52" y="1"/>
                  </a:cubicBezTo>
                  <a:cubicBezTo>
                    <a:pt x="48" y="2"/>
                    <a:pt x="52" y="4"/>
                    <a:pt x="53" y="7"/>
                  </a:cubicBezTo>
                  <a:cubicBezTo>
                    <a:pt x="55" y="11"/>
                    <a:pt x="56" y="15"/>
                    <a:pt x="54" y="18"/>
                  </a:cubicBezTo>
                  <a:cubicBezTo>
                    <a:pt x="52" y="21"/>
                    <a:pt x="51" y="28"/>
                    <a:pt x="51" y="28"/>
                  </a:cubicBezTo>
                  <a:cubicBezTo>
                    <a:pt x="51" y="28"/>
                    <a:pt x="52" y="46"/>
                    <a:pt x="50" y="49"/>
                  </a:cubicBezTo>
                  <a:cubicBezTo>
                    <a:pt x="48" y="51"/>
                    <a:pt x="41" y="55"/>
                    <a:pt x="41" y="57"/>
                  </a:cubicBezTo>
                  <a:cubicBezTo>
                    <a:pt x="40" y="59"/>
                    <a:pt x="38" y="61"/>
                    <a:pt x="36" y="60"/>
                  </a:cubicBezTo>
                  <a:cubicBezTo>
                    <a:pt x="35" y="59"/>
                    <a:pt x="31" y="61"/>
                    <a:pt x="30" y="63"/>
                  </a:cubicBezTo>
                  <a:cubicBezTo>
                    <a:pt x="28" y="64"/>
                    <a:pt x="29" y="67"/>
                    <a:pt x="27" y="68"/>
                  </a:cubicBezTo>
                  <a:cubicBezTo>
                    <a:pt x="24" y="68"/>
                    <a:pt x="24" y="69"/>
                    <a:pt x="24" y="72"/>
                  </a:cubicBezTo>
                  <a:cubicBezTo>
                    <a:pt x="24" y="75"/>
                    <a:pt x="21" y="77"/>
                    <a:pt x="21" y="77"/>
                  </a:cubicBezTo>
                  <a:cubicBezTo>
                    <a:pt x="23" y="82"/>
                    <a:pt x="23" y="82"/>
                    <a:pt x="23" y="82"/>
                  </a:cubicBezTo>
                  <a:cubicBezTo>
                    <a:pt x="21" y="87"/>
                    <a:pt x="21" y="87"/>
                    <a:pt x="21" y="87"/>
                  </a:cubicBezTo>
                  <a:cubicBezTo>
                    <a:pt x="21" y="87"/>
                    <a:pt x="19" y="84"/>
                    <a:pt x="19" y="82"/>
                  </a:cubicBezTo>
                  <a:cubicBezTo>
                    <a:pt x="19" y="79"/>
                    <a:pt x="15" y="82"/>
                    <a:pt x="14" y="83"/>
                  </a:cubicBezTo>
                  <a:cubicBezTo>
                    <a:pt x="13" y="85"/>
                    <a:pt x="10" y="90"/>
                    <a:pt x="10" y="93"/>
                  </a:cubicBezTo>
                  <a:cubicBezTo>
                    <a:pt x="10" y="97"/>
                    <a:pt x="13" y="101"/>
                    <a:pt x="13" y="101"/>
                  </a:cubicBezTo>
                  <a:cubicBezTo>
                    <a:pt x="13" y="101"/>
                    <a:pt x="10" y="102"/>
                    <a:pt x="9" y="105"/>
                  </a:cubicBezTo>
                  <a:cubicBezTo>
                    <a:pt x="9" y="108"/>
                    <a:pt x="7" y="110"/>
                    <a:pt x="4" y="111"/>
                  </a:cubicBezTo>
                  <a:cubicBezTo>
                    <a:pt x="3" y="112"/>
                    <a:pt x="2" y="113"/>
                    <a:pt x="1" y="114"/>
                  </a:cubicBezTo>
                  <a:cubicBezTo>
                    <a:pt x="1" y="116"/>
                    <a:pt x="1" y="118"/>
                    <a:pt x="1" y="120"/>
                  </a:cubicBezTo>
                  <a:cubicBezTo>
                    <a:pt x="0" y="122"/>
                    <a:pt x="0" y="126"/>
                    <a:pt x="1" y="127"/>
                  </a:cubicBezTo>
                  <a:cubicBezTo>
                    <a:pt x="3" y="129"/>
                    <a:pt x="7" y="134"/>
                    <a:pt x="9" y="135"/>
                  </a:cubicBezTo>
                  <a:cubicBezTo>
                    <a:pt x="10" y="137"/>
                    <a:pt x="11" y="140"/>
                    <a:pt x="13" y="141"/>
                  </a:cubicBezTo>
                  <a:cubicBezTo>
                    <a:pt x="14" y="142"/>
                    <a:pt x="17" y="145"/>
                    <a:pt x="18" y="145"/>
                  </a:cubicBezTo>
                  <a:cubicBezTo>
                    <a:pt x="18" y="146"/>
                    <a:pt x="22" y="149"/>
                    <a:pt x="23" y="149"/>
                  </a:cubicBezTo>
                  <a:cubicBezTo>
                    <a:pt x="25" y="149"/>
                    <a:pt x="27" y="149"/>
                    <a:pt x="27" y="149"/>
                  </a:cubicBezTo>
                  <a:lnTo>
                    <a:pt x="28" y="149"/>
                  </a:ln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32" name="Freeform 10">
              <a:extLst>
                <a:ext uri="{FF2B5EF4-FFF2-40B4-BE49-F238E27FC236}">
                  <a16:creationId xmlns:a16="http://schemas.microsoft.com/office/drawing/2014/main" id="{239D337D-A309-4E6E-AA21-28B7AAE0D0ED}"/>
                </a:ext>
              </a:extLst>
            </p:cNvPr>
            <p:cNvSpPr>
              <a:spLocks/>
            </p:cNvSpPr>
            <p:nvPr/>
          </p:nvSpPr>
          <p:spPr bwMode="auto">
            <a:xfrm>
              <a:off x="971132" y="2182012"/>
              <a:ext cx="786555" cy="549122"/>
            </a:xfrm>
            <a:custGeom>
              <a:avLst/>
              <a:gdLst>
                <a:gd name="T0" fmla="*/ 36 w 243"/>
                <a:gd name="T1" fmla="*/ 131 h 175"/>
                <a:gd name="T2" fmla="*/ 39 w 243"/>
                <a:gd name="T3" fmla="*/ 151 h 175"/>
                <a:gd name="T4" fmla="*/ 59 w 243"/>
                <a:gd name="T5" fmla="*/ 155 h 175"/>
                <a:gd name="T6" fmla="*/ 72 w 243"/>
                <a:gd name="T7" fmla="*/ 154 h 175"/>
                <a:gd name="T8" fmla="*/ 82 w 243"/>
                <a:gd name="T9" fmla="*/ 160 h 175"/>
                <a:gd name="T10" fmla="*/ 96 w 243"/>
                <a:gd name="T11" fmla="*/ 162 h 175"/>
                <a:gd name="T12" fmla="*/ 108 w 243"/>
                <a:gd name="T13" fmla="*/ 165 h 175"/>
                <a:gd name="T14" fmla="*/ 129 w 243"/>
                <a:gd name="T15" fmla="*/ 163 h 175"/>
                <a:gd name="T16" fmla="*/ 142 w 243"/>
                <a:gd name="T17" fmla="*/ 162 h 175"/>
                <a:gd name="T18" fmla="*/ 155 w 243"/>
                <a:gd name="T19" fmla="*/ 162 h 175"/>
                <a:gd name="T20" fmla="*/ 220 w 243"/>
                <a:gd name="T21" fmla="*/ 175 h 175"/>
                <a:gd name="T22" fmla="*/ 218 w 243"/>
                <a:gd name="T23" fmla="*/ 159 h 175"/>
                <a:gd name="T24" fmla="*/ 222 w 243"/>
                <a:gd name="T25" fmla="*/ 140 h 175"/>
                <a:gd name="T26" fmla="*/ 71 w 243"/>
                <a:gd name="T27" fmla="*/ 0 h 175"/>
                <a:gd name="T28" fmla="*/ 78 w 243"/>
                <a:gd name="T29" fmla="*/ 13 h 175"/>
                <a:gd name="T30" fmla="*/ 75 w 243"/>
                <a:gd name="T31" fmla="*/ 25 h 175"/>
                <a:gd name="T32" fmla="*/ 75 w 243"/>
                <a:gd name="T33" fmla="*/ 41 h 175"/>
                <a:gd name="T34" fmla="*/ 72 w 243"/>
                <a:gd name="T35" fmla="*/ 52 h 175"/>
                <a:gd name="T36" fmla="*/ 69 w 243"/>
                <a:gd name="T37" fmla="*/ 62 h 175"/>
                <a:gd name="T38" fmla="*/ 67 w 243"/>
                <a:gd name="T39" fmla="*/ 73 h 175"/>
                <a:gd name="T40" fmla="*/ 59 w 243"/>
                <a:gd name="T41" fmla="*/ 78 h 175"/>
                <a:gd name="T42" fmla="*/ 51 w 243"/>
                <a:gd name="T43" fmla="*/ 79 h 175"/>
                <a:gd name="T44" fmla="*/ 46 w 243"/>
                <a:gd name="T45" fmla="*/ 76 h 175"/>
                <a:gd name="T46" fmla="*/ 53 w 243"/>
                <a:gd name="T47" fmla="*/ 76 h 175"/>
                <a:gd name="T48" fmla="*/ 60 w 243"/>
                <a:gd name="T49" fmla="*/ 74 h 175"/>
                <a:gd name="T50" fmla="*/ 60 w 243"/>
                <a:gd name="T51" fmla="*/ 63 h 175"/>
                <a:gd name="T52" fmla="*/ 62 w 243"/>
                <a:gd name="T53" fmla="*/ 56 h 175"/>
                <a:gd name="T54" fmla="*/ 68 w 243"/>
                <a:gd name="T55" fmla="*/ 52 h 175"/>
                <a:gd name="T56" fmla="*/ 62 w 243"/>
                <a:gd name="T57" fmla="*/ 52 h 175"/>
                <a:gd name="T58" fmla="*/ 53 w 243"/>
                <a:gd name="T59" fmla="*/ 59 h 175"/>
                <a:gd name="T60" fmla="*/ 46 w 243"/>
                <a:gd name="T61" fmla="*/ 66 h 175"/>
                <a:gd name="T62" fmla="*/ 45 w 243"/>
                <a:gd name="T63" fmla="*/ 69 h 175"/>
                <a:gd name="T64" fmla="*/ 46 w 243"/>
                <a:gd name="T65" fmla="*/ 62 h 175"/>
                <a:gd name="T66" fmla="*/ 56 w 243"/>
                <a:gd name="T67" fmla="*/ 54 h 175"/>
                <a:gd name="T68" fmla="*/ 62 w 243"/>
                <a:gd name="T69" fmla="*/ 50 h 175"/>
                <a:gd name="T70" fmla="*/ 62 w 243"/>
                <a:gd name="T71" fmla="*/ 37 h 175"/>
                <a:gd name="T72" fmla="*/ 57 w 243"/>
                <a:gd name="T73" fmla="*/ 37 h 175"/>
                <a:gd name="T74" fmla="*/ 54 w 243"/>
                <a:gd name="T75" fmla="*/ 33 h 175"/>
                <a:gd name="T76" fmla="*/ 40 w 243"/>
                <a:gd name="T77" fmla="*/ 30 h 175"/>
                <a:gd name="T78" fmla="*/ 27 w 243"/>
                <a:gd name="T79" fmla="*/ 25 h 175"/>
                <a:gd name="T80" fmla="*/ 20 w 243"/>
                <a:gd name="T81" fmla="*/ 19 h 175"/>
                <a:gd name="T82" fmla="*/ 9 w 243"/>
                <a:gd name="T83" fmla="*/ 11 h 175"/>
                <a:gd name="T84" fmla="*/ 6 w 243"/>
                <a:gd name="T85" fmla="*/ 19 h 175"/>
                <a:gd name="T86" fmla="*/ 8 w 243"/>
                <a:gd name="T87" fmla="*/ 37 h 175"/>
                <a:gd name="T88" fmla="*/ 8 w 243"/>
                <a:gd name="T89" fmla="*/ 52 h 175"/>
                <a:gd name="T90" fmla="*/ 8 w 243"/>
                <a:gd name="T91" fmla="*/ 74 h 175"/>
                <a:gd name="T92" fmla="*/ 16 w 243"/>
                <a:gd name="T93" fmla="*/ 79 h 175"/>
                <a:gd name="T94" fmla="*/ 7 w 243"/>
                <a:gd name="T95" fmla="*/ 87 h 175"/>
                <a:gd name="T96" fmla="*/ 15 w 243"/>
                <a:gd name="T97" fmla="*/ 92 h 175"/>
                <a:gd name="T98" fmla="*/ 9 w 243"/>
                <a:gd name="T99" fmla="*/ 96 h 175"/>
                <a:gd name="T100" fmla="*/ 6 w 243"/>
                <a:gd name="T101" fmla="*/ 100 h 175"/>
                <a:gd name="T102" fmla="*/ 3 w 243"/>
                <a:gd name="T103" fmla="*/ 103 h 175"/>
                <a:gd name="T104" fmla="*/ 5 w 243"/>
                <a:gd name="T105" fmla="*/ 108 h 175"/>
                <a:gd name="T106" fmla="*/ 13 w 243"/>
                <a:gd name="T107" fmla="*/ 110 h 175"/>
                <a:gd name="T108" fmla="*/ 22 w 243"/>
                <a:gd name="T109" fmla="*/ 117 h 175"/>
                <a:gd name="T110" fmla="*/ 31 w 243"/>
                <a:gd name="T111" fmla="*/ 124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3" h="175">
                  <a:moveTo>
                    <a:pt x="31" y="124"/>
                  </a:moveTo>
                  <a:cubicBezTo>
                    <a:pt x="34" y="128"/>
                    <a:pt x="36" y="127"/>
                    <a:pt x="36" y="131"/>
                  </a:cubicBezTo>
                  <a:cubicBezTo>
                    <a:pt x="36" y="136"/>
                    <a:pt x="35" y="143"/>
                    <a:pt x="34" y="145"/>
                  </a:cubicBezTo>
                  <a:cubicBezTo>
                    <a:pt x="33" y="148"/>
                    <a:pt x="36" y="150"/>
                    <a:pt x="39" y="151"/>
                  </a:cubicBezTo>
                  <a:cubicBezTo>
                    <a:pt x="42" y="152"/>
                    <a:pt x="43" y="155"/>
                    <a:pt x="46" y="155"/>
                  </a:cubicBezTo>
                  <a:cubicBezTo>
                    <a:pt x="49" y="155"/>
                    <a:pt x="58" y="156"/>
                    <a:pt x="59" y="155"/>
                  </a:cubicBezTo>
                  <a:cubicBezTo>
                    <a:pt x="60" y="153"/>
                    <a:pt x="60" y="152"/>
                    <a:pt x="63" y="152"/>
                  </a:cubicBezTo>
                  <a:cubicBezTo>
                    <a:pt x="66" y="152"/>
                    <a:pt x="70" y="154"/>
                    <a:pt x="72" y="154"/>
                  </a:cubicBezTo>
                  <a:cubicBezTo>
                    <a:pt x="74" y="155"/>
                    <a:pt x="78" y="157"/>
                    <a:pt x="80" y="157"/>
                  </a:cubicBezTo>
                  <a:cubicBezTo>
                    <a:pt x="82" y="157"/>
                    <a:pt x="82" y="160"/>
                    <a:pt x="82" y="160"/>
                  </a:cubicBezTo>
                  <a:cubicBezTo>
                    <a:pt x="82" y="160"/>
                    <a:pt x="87" y="160"/>
                    <a:pt x="90" y="161"/>
                  </a:cubicBezTo>
                  <a:cubicBezTo>
                    <a:pt x="93" y="162"/>
                    <a:pt x="93" y="163"/>
                    <a:pt x="96" y="162"/>
                  </a:cubicBezTo>
                  <a:cubicBezTo>
                    <a:pt x="98" y="161"/>
                    <a:pt x="101" y="159"/>
                    <a:pt x="102" y="160"/>
                  </a:cubicBezTo>
                  <a:cubicBezTo>
                    <a:pt x="104" y="162"/>
                    <a:pt x="106" y="165"/>
                    <a:pt x="108" y="165"/>
                  </a:cubicBezTo>
                  <a:cubicBezTo>
                    <a:pt x="111" y="165"/>
                    <a:pt x="117" y="163"/>
                    <a:pt x="119" y="163"/>
                  </a:cubicBezTo>
                  <a:cubicBezTo>
                    <a:pt x="121" y="162"/>
                    <a:pt x="129" y="163"/>
                    <a:pt x="129" y="163"/>
                  </a:cubicBezTo>
                  <a:cubicBezTo>
                    <a:pt x="129" y="163"/>
                    <a:pt x="133" y="165"/>
                    <a:pt x="134" y="163"/>
                  </a:cubicBezTo>
                  <a:cubicBezTo>
                    <a:pt x="135" y="161"/>
                    <a:pt x="142" y="162"/>
                    <a:pt x="142" y="162"/>
                  </a:cubicBezTo>
                  <a:cubicBezTo>
                    <a:pt x="142" y="162"/>
                    <a:pt x="148" y="163"/>
                    <a:pt x="150" y="163"/>
                  </a:cubicBezTo>
                  <a:cubicBezTo>
                    <a:pt x="153" y="163"/>
                    <a:pt x="155" y="162"/>
                    <a:pt x="155" y="162"/>
                  </a:cubicBezTo>
                  <a:cubicBezTo>
                    <a:pt x="155" y="162"/>
                    <a:pt x="203" y="172"/>
                    <a:pt x="220" y="175"/>
                  </a:cubicBezTo>
                  <a:cubicBezTo>
                    <a:pt x="220" y="175"/>
                    <a:pt x="220" y="175"/>
                    <a:pt x="220" y="175"/>
                  </a:cubicBezTo>
                  <a:cubicBezTo>
                    <a:pt x="220" y="171"/>
                    <a:pt x="221" y="166"/>
                    <a:pt x="221" y="164"/>
                  </a:cubicBezTo>
                  <a:cubicBezTo>
                    <a:pt x="220" y="161"/>
                    <a:pt x="218" y="159"/>
                    <a:pt x="218" y="159"/>
                  </a:cubicBezTo>
                  <a:cubicBezTo>
                    <a:pt x="218" y="159"/>
                    <a:pt x="220" y="156"/>
                    <a:pt x="220" y="153"/>
                  </a:cubicBezTo>
                  <a:cubicBezTo>
                    <a:pt x="221" y="151"/>
                    <a:pt x="220" y="148"/>
                    <a:pt x="222" y="140"/>
                  </a:cubicBezTo>
                  <a:cubicBezTo>
                    <a:pt x="224" y="133"/>
                    <a:pt x="239" y="61"/>
                    <a:pt x="243" y="41"/>
                  </a:cubicBezTo>
                  <a:cubicBezTo>
                    <a:pt x="139" y="19"/>
                    <a:pt x="71" y="0"/>
                    <a:pt x="71" y="0"/>
                  </a:cubicBezTo>
                  <a:cubicBezTo>
                    <a:pt x="70" y="1"/>
                    <a:pt x="72" y="6"/>
                    <a:pt x="73" y="8"/>
                  </a:cubicBezTo>
                  <a:cubicBezTo>
                    <a:pt x="73" y="10"/>
                    <a:pt x="78" y="13"/>
                    <a:pt x="78" y="13"/>
                  </a:cubicBezTo>
                  <a:cubicBezTo>
                    <a:pt x="78" y="13"/>
                    <a:pt x="78" y="19"/>
                    <a:pt x="76" y="20"/>
                  </a:cubicBezTo>
                  <a:cubicBezTo>
                    <a:pt x="74" y="21"/>
                    <a:pt x="77" y="22"/>
                    <a:pt x="75" y="25"/>
                  </a:cubicBezTo>
                  <a:cubicBezTo>
                    <a:pt x="73" y="29"/>
                    <a:pt x="75" y="31"/>
                    <a:pt x="75" y="31"/>
                  </a:cubicBezTo>
                  <a:cubicBezTo>
                    <a:pt x="75" y="31"/>
                    <a:pt x="74" y="38"/>
                    <a:pt x="75" y="41"/>
                  </a:cubicBezTo>
                  <a:cubicBezTo>
                    <a:pt x="75" y="44"/>
                    <a:pt x="76" y="46"/>
                    <a:pt x="76" y="47"/>
                  </a:cubicBezTo>
                  <a:cubicBezTo>
                    <a:pt x="76" y="48"/>
                    <a:pt x="73" y="51"/>
                    <a:pt x="72" y="52"/>
                  </a:cubicBezTo>
                  <a:cubicBezTo>
                    <a:pt x="70" y="52"/>
                    <a:pt x="69" y="55"/>
                    <a:pt x="69" y="57"/>
                  </a:cubicBezTo>
                  <a:cubicBezTo>
                    <a:pt x="69" y="59"/>
                    <a:pt x="69" y="62"/>
                    <a:pt x="69" y="62"/>
                  </a:cubicBezTo>
                  <a:cubicBezTo>
                    <a:pt x="67" y="65"/>
                    <a:pt x="67" y="65"/>
                    <a:pt x="67" y="65"/>
                  </a:cubicBezTo>
                  <a:cubicBezTo>
                    <a:pt x="67" y="65"/>
                    <a:pt x="68" y="71"/>
                    <a:pt x="67" y="73"/>
                  </a:cubicBezTo>
                  <a:cubicBezTo>
                    <a:pt x="67" y="74"/>
                    <a:pt x="64" y="76"/>
                    <a:pt x="63" y="77"/>
                  </a:cubicBezTo>
                  <a:cubicBezTo>
                    <a:pt x="62" y="77"/>
                    <a:pt x="59" y="77"/>
                    <a:pt x="59" y="78"/>
                  </a:cubicBezTo>
                  <a:cubicBezTo>
                    <a:pt x="59" y="80"/>
                    <a:pt x="55" y="81"/>
                    <a:pt x="54" y="81"/>
                  </a:cubicBezTo>
                  <a:cubicBezTo>
                    <a:pt x="53" y="81"/>
                    <a:pt x="52" y="79"/>
                    <a:pt x="51" y="79"/>
                  </a:cubicBezTo>
                  <a:cubicBezTo>
                    <a:pt x="49" y="79"/>
                    <a:pt x="47" y="78"/>
                    <a:pt x="46" y="80"/>
                  </a:cubicBezTo>
                  <a:cubicBezTo>
                    <a:pt x="45" y="81"/>
                    <a:pt x="45" y="77"/>
                    <a:pt x="46" y="76"/>
                  </a:cubicBezTo>
                  <a:cubicBezTo>
                    <a:pt x="46" y="75"/>
                    <a:pt x="50" y="73"/>
                    <a:pt x="52" y="73"/>
                  </a:cubicBezTo>
                  <a:cubicBezTo>
                    <a:pt x="53" y="73"/>
                    <a:pt x="53" y="76"/>
                    <a:pt x="53" y="76"/>
                  </a:cubicBezTo>
                  <a:cubicBezTo>
                    <a:pt x="55" y="73"/>
                    <a:pt x="58" y="72"/>
                    <a:pt x="57" y="74"/>
                  </a:cubicBezTo>
                  <a:cubicBezTo>
                    <a:pt x="56" y="76"/>
                    <a:pt x="59" y="76"/>
                    <a:pt x="60" y="74"/>
                  </a:cubicBezTo>
                  <a:cubicBezTo>
                    <a:pt x="61" y="73"/>
                    <a:pt x="62" y="69"/>
                    <a:pt x="62" y="68"/>
                  </a:cubicBezTo>
                  <a:cubicBezTo>
                    <a:pt x="63" y="67"/>
                    <a:pt x="61" y="64"/>
                    <a:pt x="60" y="63"/>
                  </a:cubicBezTo>
                  <a:cubicBezTo>
                    <a:pt x="59" y="62"/>
                    <a:pt x="62" y="59"/>
                    <a:pt x="62" y="59"/>
                  </a:cubicBezTo>
                  <a:cubicBezTo>
                    <a:pt x="62" y="56"/>
                    <a:pt x="62" y="56"/>
                    <a:pt x="62" y="56"/>
                  </a:cubicBezTo>
                  <a:cubicBezTo>
                    <a:pt x="66" y="55"/>
                    <a:pt x="66" y="55"/>
                    <a:pt x="66" y="55"/>
                  </a:cubicBezTo>
                  <a:cubicBezTo>
                    <a:pt x="68" y="52"/>
                    <a:pt x="68" y="52"/>
                    <a:pt x="68" y="52"/>
                  </a:cubicBezTo>
                  <a:cubicBezTo>
                    <a:pt x="66" y="49"/>
                    <a:pt x="66" y="49"/>
                    <a:pt x="66" y="49"/>
                  </a:cubicBezTo>
                  <a:cubicBezTo>
                    <a:pt x="62" y="52"/>
                    <a:pt x="62" y="52"/>
                    <a:pt x="62" y="52"/>
                  </a:cubicBezTo>
                  <a:cubicBezTo>
                    <a:pt x="57" y="58"/>
                    <a:pt x="57" y="58"/>
                    <a:pt x="57" y="58"/>
                  </a:cubicBezTo>
                  <a:cubicBezTo>
                    <a:pt x="53" y="59"/>
                    <a:pt x="53" y="59"/>
                    <a:pt x="53" y="59"/>
                  </a:cubicBezTo>
                  <a:cubicBezTo>
                    <a:pt x="49" y="62"/>
                    <a:pt x="49" y="62"/>
                    <a:pt x="49" y="62"/>
                  </a:cubicBezTo>
                  <a:cubicBezTo>
                    <a:pt x="46" y="66"/>
                    <a:pt x="46" y="66"/>
                    <a:pt x="46" y="66"/>
                  </a:cubicBezTo>
                  <a:cubicBezTo>
                    <a:pt x="51" y="69"/>
                    <a:pt x="51" y="69"/>
                    <a:pt x="51" y="69"/>
                  </a:cubicBezTo>
                  <a:cubicBezTo>
                    <a:pt x="45" y="69"/>
                    <a:pt x="45" y="69"/>
                    <a:pt x="45" y="69"/>
                  </a:cubicBezTo>
                  <a:cubicBezTo>
                    <a:pt x="43" y="66"/>
                    <a:pt x="43" y="66"/>
                    <a:pt x="43" y="66"/>
                  </a:cubicBezTo>
                  <a:cubicBezTo>
                    <a:pt x="46" y="62"/>
                    <a:pt x="46" y="62"/>
                    <a:pt x="46" y="62"/>
                  </a:cubicBezTo>
                  <a:cubicBezTo>
                    <a:pt x="53" y="57"/>
                    <a:pt x="53" y="57"/>
                    <a:pt x="53" y="57"/>
                  </a:cubicBezTo>
                  <a:cubicBezTo>
                    <a:pt x="56" y="54"/>
                    <a:pt x="56" y="54"/>
                    <a:pt x="56" y="54"/>
                  </a:cubicBezTo>
                  <a:cubicBezTo>
                    <a:pt x="60" y="52"/>
                    <a:pt x="60" y="52"/>
                    <a:pt x="60" y="52"/>
                  </a:cubicBezTo>
                  <a:cubicBezTo>
                    <a:pt x="62" y="50"/>
                    <a:pt x="62" y="50"/>
                    <a:pt x="62" y="50"/>
                  </a:cubicBezTo>
                  <a:cubicBezTo>
                    <a:pt x="62" y="43"/>
                    <a:pt x="62" y="43"/>
                    <a:pt x="62" y="43"/>
                  </a:cubicBezTo>
                  <a:cubicBezTo>
                    <a:pt x="62" y="37"/>
                    <a:pt x="62" y="37"/>
                    <a:pt x="62" y="37"/>
                  </a:cubicBezTo>
                  <a:cubicBezTo>
                    <a:pt x="59" y="40"/>
                    <a:pt x="59" y="40"/>
                    <a:pt x="59" y="40"/>
                  </a:cubicBezTo>
                  <a:cubicBezTo>
                    <a:pt x="57" y="37"/>
                    <a:pt x="57" y="37"/>
                    <a:pt x="57" y="37"/>
                  </a:cubicBezTo>
                  <a:cubicBezTo>
                    <a:pt x="54" y="37"/>
                    <a:pt x="54" y="37"/>
                    <a:pt x="54" y="37"/>
                  </a:cubicBezTo>
                  <a:cubicBezTo>
                    <a:pt x="54" y="33"/>
                    <a:pt x="54" y="33"/>
                    <a:pt x="54" y="33"/>
                  </a:cubicBezTo>
                  <a:cubicBezTo>
                    <a:pt x="47" y="33"/>
                    <a:pt x="47" y="33"/>
                    <a:pt x="47" y="33"/>
                  </a:cubicBezTo>
                  <a:cubicBezTo>
                    <a:pt x="40" y="30"/>
                    <a:pt x="40" y="30"/>
                    <a:pt x="40" y="30"/>
                  </a:cubicBezTo>
                  <a:cubicBezTo>
                    <a:pt x="31" y="26"/>
                    <a:pt x="31" y="26"/>
                    <a:pt x="31" y="26"/>
                  </a:cubicBezTo>
                  <a:cubicBezTo>
                    <a:pt x="27" y="25"/>
                    <a:pt x="27" y="25"/>
                    <a:pt x="27" y="25"/>
                  </a:cubicBezTo>
                  <a:cubicBezTo>
                    <a:pt x="24" y="22"/>
                    <a:pt x="24" y="22"/>
                    <a:pt x="24" y="22"/>
                  </a:cubicBezTo>
                  <a:cubicBezTo>
                    <a:pt x="20" y="19"/>
                    <a:pt x="20" y="19"/>
                    <a:pt x="20" y="19"/>
                  </a:cubicBezTo>
                  <a:cubicBezTo>
                    <a:pt x="20" y="19"/>
                    <a:pt x="17" y="17"/>
                    <a:pt x="15" y="14"/>
                  </a:cubicBezTo>
                  <a:cubicBezTo>
                    <a:pt x="13" y="12"/>
                    <a:pt x="9" y="11"/>
                    <a:pt x="9" y="11"/>
                  </a:cubicBezTo>
                  <a:cubicBezTo>
                    <a:pt x="9" y="11"/>
                    <a:pt x="9" y="11"/>
                    <a:pt x="9" y="13"/>
                  </a:cubicBezTo>
                  <a:cubicBezTo>
                    <a:pt x="9" y="15"/>
                    <a:pt x="6" y="18"/>
                    <a:pt x="6" y="19"/>
                  </a:cubicBezTo>
                  <a:cubicBezTo>
                    <a:pt x="5" y="21"/>
                    <a:pt x="5" y="28"/>
                    <a:pt x="5" y="30"/>
                  </a:cubicBezTo>
                  <a:cubicBezTo>
                    <a:pt x="5" y="33"/>
                    <a:pt x="7" y="32"/>
                    <a:pt x="8" y="37"/>
                  </a:cubicBezTo>
                  <a:cubicBezTo>
                    <a:pt x="9" y="41"/>
                    <a:pt x="9" y="42"/>
                    <a:pt x="9" y="44"/>
                  </a:cubicBezTo>
                  <a:cubicBezTo>
                    <a:pt x="9" y="46"/>
                    <a:pt x="8" y="50"/>
                    <a:pt x="8" y="52"/>
                  </a:cubicBezTo>
                  <a:cubicBezTo>
                    <a:pt x="8" y="55"/>
                    <a:pt x="9" y="62"/>
                    <a:pt x="9" y="63"/>
                  </a:cubicBezTo>
                  <a:cubicBezTo>
                    <a:pt x="9" y="64"/>
                    <a:pt x="8" y="74"/>
                    <a:pt x="8" y="74"/>
                  </a:cubicBezTo>
                  <a:cubicBezTo>
                    <a:pt x="9" y="73"/>
                    <a:pt x="12" y="75"/>
                    <a:pt x="13" y="76"/>
                  </a:cubicBezTo>
                  <a:cubicBezTo>
                    <a:pt x="14" y="77"/>
                    <a:pt x="16" y="79"/>
                    <a:pt x="16" y="79"/>
                  </a:cubicBezTo>
                  <a:cubicBezTo>
                    <a:pt x="14" y="79"/>
                    <a:pt x="9" y="81"/>
                    <a:pt x="8" y="82"/>
                  </a:cubicBezTo>
                  <a:cubicBezTo>
                    <a:pt x="7" y="82"/>
                    <a:pt x="7" y="85"/>
                    <a:pt x="7" y="87"/>
                  </a:cubicBezTo>
                  <a:cubicBezTo>
                    <a:pt x="7" y="88"/>
                    <a:pt x="9" y="89"/>
                    <a:pt x="11" y="89"/>
                  </a:cubicBezTo>
                  <a:cubicBezTo>
                    <a:pt x="13" y="89"/>
                    <a:pt x="15" y="92"/>
                    <a:pt x="15" y="92"/>
                  </a:cubicBezTo>
                  <a:cubicBezTo>
                    <a:pt x="10" y="91"/>
                    <a:pt x="10" y="91"/>
                    <a:pt x="10" y="91"/>
                  </a:cubicBezTo>
                  <a:cubicBezTo>
                    <a:pt x="10" y="91"/>
                    <a:pt x="10" y="95"/>
                    <a:pt x="9" y="96"/>
                  </a:cubicBezTo>
                  <a:cubicBezTo>
                    <a:pt x="9" y="97"/>
                    <a:pt x="9" y="100"/>
                    <a:pt x="9" y="101"/>
                  </a:cubicBezTo>
                  <a:cubicBezTo>
                    <a:pt x="9" y="103"/>
                    <a:pt x="6" y="102"/>
                    <a:pt x="6" y="100"/>
                  </a:cubicBezTo>
                  <a:cubicBezTo>
                    <a:pt x="5" y="97"/>
                    <a:pt x="5" y="94"/>
                    <a:pt x="5" y="94"/>
                  </a:cubicBezTo>
                  <a:cubicBezTo>
                    <a:pt x="4" y="95"/>
                    <a:pt x="3" y="101"/>
                    <a:pt x="3" y="103"/>
                  </a:cubicBezTo>
                  <a:cubicBezTo>
                    <a:pt x="3" y="105"/>
                    <a:pt x="0" y="109"/>
                    <a:pt x="0" y="109"/>
                  </a:cubicBezTo>
                  <a:cubicBezTo>
                    <a:pt x="0" y="109"/>
                    <a:pt x="3" y="108"/>
                    <a:pt x="5" y="108"/>
                  </a:cubicBezTo>
                  <a:cubicBezTo>
                    <a:pt x="6" y="109"/>
                    <a:pt x="8" y="110"/>
                    <a:pt x="9" y="110"/>
                  </a:cubicBezTo>
                  <a:cubicBezTo>
                    <a:pt x="11" y="110"/>
                    <a:pt x="11" y="110"/>
                    <a:pt x="13" y="110"/>
                  </a:cubicBezTo>
                  <a:cubicBezTo>
                    <a:pt x="14" y="110"/>
                    <a:pt x="16" y="112"/>
                    <a:pt x="17" y="113"/>
                  </a:cubicBezTo>
                  <a:cubicBezTo>
                    <a:pt x="18" y="113"/>
                    <a:pt x="22" y="116"/>
                    <a:pt x="22" y="117"/>
                  </a:cubicBezTo>
                  <a:cubicBezTo>
                    <a:pt x="23" y="118"/>
                    <a:pt x="26" y="120"/>
                    <a:pt x="27" y="120"/>
                  </a:cubicBezTo>
                  <a:cubicBezTo>
                    <a:pt x="29" y="121"/>
                    <a:pt x="30" y="122"/>
                    <a:pt x="31" y="124"/>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33" name="Freeform 11">
              <a:extLst>
                <a:ext uri="{FF2B5EF4-FFF2-40B4-BE49-F238E27FC236}">
                  <a16:creationId xmlns:a16="http://schemas.microsoft.com/office/drawing/2014/main" id="{E7F74F14-6E92-411D-A8EA-0E918BB85CAD}"/>
                </a:ext>
              </a:extLst>
            </p:cNvPr>
            <p:cNvSpPr>
              <a:spLocks/>
            </p:cNvSpPr>
            <p:nvPr/>
          </p:nvSpPr>
          <p:spPr bwMode="auto">
            <a:xfrm>
              <a:off x="1152906" y="2222993"/>
              <a:ext cx="18687" cy="18030"/>
            </a:xfrm>
            <a:custGeom>
              <a:avLst/>
              <a:gdLst>
                <a:gd name="T0" fmla="*/ 1 w 6"/>
                <a:gd name="T1" fmla="*/ 5 h 6"/>
                <a:gd name="T2" fmla="*/ 0 w 6"/>
                <a:gd name="T3" fmla="*/ 2 h 6"/>
                <a:gd name="T4" fmla="*/ 1 w 6"/>
                <a:gd name="T5" fmla="*/ 0 h 6"/>
                <a:gd name="T6" fmla="*/ 4 w 6"/>
                <a:gd name="T7" fmla="*/ 2 h 6"/>
                <a:gd name="T8" fmla="*/ 4 w 6"/>
                <a:gd name="T9" fmla="*/ 5 h 6"/>
                <a:gd name="T10" fmla="*/ 1 w 6"/>
                <a:gd name="T11" fmla="*/ 5 h 6"/>
              </a:gdLst>
              <a:ahLst/>
              <a:cxnLst>
                <a:cxn ang="0">
                  <a:pos x="T0" y="T1"/>
                </a:cxn>
                <a:cxn ang="0">
                  <a:pos x="T2" y="T3"/>
                </a:cxn>
                <a:cxn ang="0">
                  <a:pos x="T4" y="T5"/>
                </a:cxn>
                <a:cxn ang="0">
                  <a:pos x="T6" y="T7"/>
                </a:cxn>
                <a:cxn ang="0">
                  <a:pos x="T8" y="T9"/>
                </a:cxn>
                <a:cxn ang="0">
                  <a:pos x="T10" y="T11"/>
                </a:cxn>
              </a:cxnLst>
              <a:rect l="0" t="0" r="r" b="b"/>
              <a:pathLst>
                <a:path w="6" h="6">
                  <a:moveTo>
                    <a:pt x="1" y="5"/>
                  </a:moveTo>
                  <a:cubicBezTo>
                    <a:pt x="0" y="4"/>
                    <a:pt x="0" y="4"/>
                    <a:pt x="0" y="2"/>
                  </a:cubicBezTo>
                  <a:cubicBezTo>
                    <a:pt x="0" y="1"/>
                    <a:pt x="0" y="0"/>
                    <a:pt x="1" y="0"/>
                  </a:cubicBezTo>
                  <a:cubicBezTo>
                    <a:pt x="2" y="0"/>
                    <a:pt x="3" y="2"/>
                    <a:pt x="4" y="2"/>
                  </a:cubicBezTo>
                  <a:cubicBezTo>
                    <a:pt x="5" y="3"/>
                    <a:pt x="6" y="4"/>
                    <a:pt x="4" y="5"/>
                  </a:cubicBezTo>
                  <a:cubicBezTo>
                    <a:pt x="2" y="6"/>
                    <a:pt x="1" y="5"/>
                    <a:pt x="1" y="5"/>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34" name="Freeform 12">
              <a:extLst>
                <a:ext uri="{FF2B5EF4-FFF2-40B4-BE49-F238E27FC236}">
                  <a16:creationId xmlns:a16="http://schemas.microsoft.com/office/drawing/2014/main" id="{BD7AE43D-33A9-4CED-A01E-081F731DEE8E}"/>
                </a:ext>
              </a:extLst>
            </p:cNvPr>
            <p:cNvSpPr>
              <a:spLocks/>
            </p:cNvSpPr>
            <p:nvPr/>
          </p:nvSpPr>
          <p:spPr bwMode="auto">
            <a:xfrm>
              <a:off x="1171593" y="2213157"/>
              <a:ext cx="23783" cy="16394"/>
            </a:xfrm>
            <a:custGeom>
              <a:avLst/>
              <a:gdLst>
                <a:gd name="T0" fmla="*/ 4 w 7"/>
                <a:gd name="T1" fmla="*/ 5 h 5"/>
                <a:gd name="T2" fmla="*/ 1 w 7"/>
                <a:gd name="T3" fmla="*/ 2 h 5"/>
                <a:gd name="T4" fmla="*/ 4 w 7"/>
                <a:gd name="T5" fmla="*/ 0 h 5"/>
                <a:gd name="T6" fmla="*/ 6 w 7"/>
                <a:gd name="T7" fmla="*/ 2 h 5"/>
                <a:gd name="T8" fmla="*/ 6 w 7"/>
                <a:gd name="T9" fmla="*/ 5 h 5"/>
                <a:gd name="T10" fmla="*/ 4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4" y="5"/>
                  </a:moveTo>
                  <a:cubicBezTo>
                    <a:pt x="1" y="3"/>
                    <a:pt x="0" y="3"/>
                    <a:pt x="1" y="2"/>
                  </a:cubicBezTo>
                  <a:cubicBezTo>
                    <a:pt x="2" y="1"/>
                    <a:pt x="3" y="0"/>
                    <a:pt x="4" y="0"/>
                  </a:cubicBezTo>
                  <a:cubicBezTo>
                    <a:pt x="5" y="1"/>
                    <a:pt x="5" y="1"/>
                    <a:pt x="6" y="2"/>
                  </a:cubicBezTo>
                  <a:cubicBezTo>
                    <a:pt x="7" y="3"/>
                    <a:pt x="7" y="5"/>
                    <a:pt x="6" y="5"/>
                  </a:cubicBezTo>
                  <a:cubicBezTo>
                    <a:pt x="5" y="5"/>
                    <a:pt x="4" y="5"/>
                    <a:pt x="4" y="5"/>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35" name="Freeform 13">
              <a:extLst>
                <a:ext uri="{FF2B5EF4-FFF2-40B4-BE49-F238E27FC236}">
                  <a16:creationId xmlns:a16="http://schemas.microsoft.com/office/drawing/2014/main" id="{CDC5D024-4C2D-41B5-9DF0-3B724725A9FC}"/>
                </a:ext>
              </a:extLst>
            </p:cNvPr>
            <p:cNvSpPr>
              <a:spLocks/>
            </p:cNvSpPr>
            <p:nvPr/>
          </p:nvSpPr>
          <p:spPr bwMode="auto">
            <a:xfrm>
              <a:off x="1174989" y="2263970"/>
              <a:ext cx="30578" cy="37700"/>
            </a:xfrm>
            <a:custGeom>
              <a:avLst/>
              <a:gdLst>
                <a:gd name="T0" fmla="*/ 2 w 9"/>
                <a:gd name="T1" fmla="*/ 9 h 12"/>
                <a:gd name="T2" fmla="*/ 3 w 9"/>
                <a:gd name="T3" fmla="*/ 5 h 12"/>
                <a:gd name="T4" fmla="*/ 6 w 9"/>
                <a:gd name="T5" fmla="*/ 1 h 12"/>
                <a:gd name="T6" fmla="*/ 8 w 9"/>
                <a:gd name="T7" fmla="*/ 1 h 12"/>
                <a:gd name="T8" fmla="*/ 8 w 9"/>
                <a:gd name="T9" fmla="*/ 4 h 12"/>
                <a:gd name="T10" fmla="*/ 6 w 9"/>
                <a:gd name="T11" fmla="*/ 5 h 12"/>
                <a:gd name="T12" fmla="*/ 4 w 9"/>
                <a:gd name="T13" fmla="*/ 7 h 12"/>
                <a:gd name="T14" fmla="*/ 5 w 9"/>
                <a:gd name="T15" fmla="*/ 8 h 12"/>
                <a:gd name="T16" fmla="*/ 5 w 9"/>
                <a:gd name="T17" fmla="*/ 11 h 12"/>
                <a:gd name="T18" fmla="*/ 2 w 9"/>
                <a:gd name="T19"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2">
                  <a:moveTo>
                    <a:pt x="2" y="9"/>
                  </a:moveTo>
                  <a:cubicBezTo>
                    <a:pt x="0" y="5"/>
                    <a:pt x="2" y="6"/>
                    <a:pt x="3" y="5"/>
                  </a:cubicBezTo>
                  <a:cubicBezTo>
                    <a:pt x="4" y="3"/>
                    <a:pt x="5" y="2"/>
                    <a:pt x="6" y="1"/>
                  </a:cubicBezTo>
                  <a:cubicBezTo>
                    <a:pt x="7" y="1"/>
                    <a:pt x="8" y="0"/>
                    <a:pt x="8" y="1"/>
                  </a:cubicBezTo>
                  <a:cubicBezTo>
                    <a:pt x="9" y="3"/>
                    <a:pt x="9" y="4"/>
                    <a:pt x="8" y="4"/>
                  </a:cubicBezTo>
                  <a:cubicBezTo>
                    <a:pt x="7" y="5"/>
                    <a:pt x="6" y="5"/>
                    <a:pt x="6" y="5"/>
                  </a:cubicBezTo>
                  <a:cubicBezTo>
                    <a:pt x="5" y="6"/>
                    <a:pt x="4" y="7"/>
                    <a:pt x="4" y="7"/>
                  </a:cubicBezTo>
                  <a:cubicBezTo>
                    <a:pt x="4" y="7"/>
                    <a:pt x="3" y="7"/>
                    <a:pt x="5" y="8"/>
                  </a:cubicBezTo>
                  <a:cubicBezTo>
                    <a:pt x="7" y="10"/>
                    <a:pt x="5" y="11"/>
                    <a:pt x="5" y="11"/>
                  </a:cubicBezTo>
                  <a:cubicBezTo>
                    <a:pt x="4" y="12"/>
                    <a:pt x="3" y="10"/>
                    <a:pt x="2" y="9"/>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36" name="Freeform 14">
              <a:extLst>
                <a:ext uri="{FF2B5EF4-FFF2-40B4-BE49-F238E27FC236}">
                  <a16:creationId xmlns:a16="http://schemas.microsoft.com/office/drawing/2014/main" id="{B0B6C699-7DD4-4B36-AF2B-04AC49A2E054}"/>
                </a:ext>
              </a:extLst>
            </p:cNvPr>
            <p:cNvSpPr>
              <a:spLocks/>
            </p:cNvSpPr>
            <p:nvPr/>
          </p:nvSpPr>
          <p:spPr bwMode="auto">
            <a:xfrm>
              <a:off x="1188581" y="2304951"/>
              <a:ext cx="22085" cy="31145"/>
            </a:xfrm>
            <a:custGeom>
              <a:avLst/>
              <a:gdLst>
                <a:gd name="T0" fmla="*/ 1 w 7"/>
                <a:gd name="T1" fmla="*/ 0 h 10"/>
                <a:gd name="T2" fmla="*/ 0 w 7"/>
                <a:gd name="T3" fmla="*/ 4 h 10"/>
                <a:gd name="T4" fmla="*/ 2 w 7"/>
                <a:gd name="T5" fmla="*/ 6 h 10"/>
                <a:gd name="T6" fmla="*/ 4 w 7"/>
                <a:gd name="T7" fmla="*/ 8 h 10"/>
                <a:gd name="T8" fmla="*/ 6 w 7"/>
                <a:gd name="T9" fmla="*/ 9 h 10"/>
                <a:gd name="T10" fmla="*/ 7 w 7"/>
                <a:gd name="T11" fmla="*/ 6 h 10"/>
                <a:gd name="T12" fmla="*/ 5 w 7"/>
                <a:gd name="T13" fmla="*/ 4 h 10"/>
                <a:gd name="T14" fmla="*/ 3 w 7"/>
                <a:gd name="T15" fmla="*/ 2 h 10"/>
                <a:gd name="T16" fmla="*/ 1 w 7"/>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0">
                  <a:moveTo>
                    <a:pt x="1" y="0"/>
                  </a:moveTo>
                  <a:cubicBezTo>
                    <a:pt x="1" y="0"/>
                    <a:pt x="0" y="3"/>
                    <a:pt x="0" y="4"/>
                  </a:cubicBezTo>
                  <a:cubicBezTo>
                    <a:pt x="1" y="5"/>
                    <a:pt x="2" y="6"/>
                    <a:pt x="2" y="6"/>
                  </a:cubicBezTo>
                  <a:cubicBezTo>
                    <a:pt x="3" y="6"/>
                    <a:pt x="4" y="7"/>
                    <a:pt x="4" y="8"/>
                  </a:cubicBezTo>
                  <a:cubicBezTo>
                    <a:pt x="4" y="9"/>
                    <a:pt x="5" y="10"/>
                    <a:pt x="6" y="9"/>
                  </a:cubicBezTo>
                  <a:cubicBezTo>
                    <a:pt x="7" y="9"/>
                    <a:pt x="7" y="6"/>
                    <a:pt x="7" y="6"/>
                  </a:cubicBezTo>
                  <a:cubicBezTo>
                    <a:pt x="7" y="5"/>
                    <a:pt x="6" y="5"/>
                    <a:pt x="5" y="4"/>
                  </a:cubicBezTo>
                  <a:cubicBezTo>
                    <a:pt x="4" y="2"/>
                    <a:pt x="4" y="3"/>
                    <a:pt x="3" y="2"/>
                  </a:cubicBezTo>
                  <a:cubicBezTo>
                    <a:pt x="2" y="2"/>
                    <a:pt x="1" y="1"/>
                    <a:pt x="1" y="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43" name="Freeform 15">
              <a:extLst>
                <a:ext uri="{FF2B5EF4-FFF2-40B4-BE49-F238E27FC236}">
                  <a16:creationId xmlns:a16="http://schemas.microsoft.com/office/drawing/2014/main" id="{08A2B0A4-9B8C-4F22-BBB2-38BBA1D9E75C}"/>
                </a:ext>
              </a:extLst>
            </p:cNvPr>
            <p:cNvSpPr>
              <a:spLocks/>
            </p:cNvSpPr>
            <p:nvPr/>
          </p:nvSpPr>
          <p:spPr bwMode="auto">
            <a:xfrm>
              <a:off x="1195375" y="2254136"/>
              <a:ext cx="10192" cy="6558"/>
            </a:xfrm>
            <a:custGeom>
              <a:avLst/>
              <a:gdLst>
                <a:gd name="T0" fmla="*/ 3 w 3"/>
                <a:gd name="T1" fmla="*/ 2 h 2"/>
                <a:gd name="T2" fmla="*/ 1 w 3"/>
                <a:gd name="T3" fmla="*/ 1 h 2"/>
                <a:gd name="T4" fmla="*/ 2 w 3"/>
                <a:gd name="T5" fmla="*/ 0 h 2"/>
                <a:gd name="T6" fmla="*/ 3 w 3"/>
                <a:gd name="T7" fmla="*/ 2 h 2"/>
              </a:gdLst>
              <a:ahLst/>
              <a:cxnLst>
                <a:cxn ang="0">
                  <a:pos x="T0" y="T1"/>
                </a:cxn>
                <a:cxn ang="0">
                  <a:pos x="T2" y="T3"/>
                </a:cxn>
                <a:cxn ang="0">
                  <a:pos x="T4" y="T5"/>
                </a:cxn>
                <a:cxn ang="0">
                  <a:pos x="T6" y="T7"/>
                </a:cxn>
              </a:cxnLst>
              <a:rect l="0" t="0" r="r" b="b"/>
              <a:pathLst>
                <a:path w="3" h="2">
                  <a:moveTo>
                    <a:pt x="3" y="2"/>
                  </a:moveTo>
                  <a:cubicBezTo>
                    <a:pt x="1" y="2"/>
                    <a:pt x="0" y="2"/>
                    <a:pt x="1" y="1"/>
                  </a:cubicBezTo>
                  <a:cubicBezTo>
                    <a:pt x="1" y="0"/>
                    <a:pt x="2" y="0"/>
                    <a:pt x="2" y="0"/>
                  </a:cubicBezTo>
                  <a:cubicBezTo>
                    <a:pt x="3" y="0"/>
                    <a:pt x="3" y="2"/>
                    <a:pt x="3" y="2"/>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44" name="Freeform 16">
              <a:extLst>
                <a:ext uri="{FF2B5EF4-FFF2-40B4-BE49-F238E27FC236}">
                  <a16:creationId xmlns:a16="http://schemas.microsoft.com/office/drawing/2014/main" id="{29A8D14C-D87A-421B-A0AD-C74BC1C5E3B6}"/>
                </a:ext>
              </a:extLst>
            </p:cNvPr>
            <p:cNvSpPr>
              <a:spLocks/>
            </p:cNvSpPr>
            <p:nvPr/>
          </p:nvSpPr>
          <p:spPr bwMode="auto">
            <a:xfrm>
              <a:off x="5313324" y="3690047"/>
              <a:ext cx="890183" cy="499946"/>
            </a:xfrm>
            <a:custGeom>
              <a:avLst/>
              <a:gdLst>
                <a:gd name="T0" fmla="*/ 183 w 275"/>
                <a:gd name="T1" fmla="*/ 132 h 159"/>
                <a:gd name="T2" fmla="*/ 271 w 275"/>
                <a:gd name="T3" fmla="*/ 98 h 159"/>
                <a:gd name="T4" fmla="*/ 257 w 275"/>
                <a:gd name="T5" fmla="*/ 101 h 159"/>
                <a:gd name="T6" fmla="*/ 248 w 275"/>
                <a:gd name="T7" fmla="*/ 98 h 159"/>
                <a:gd name="T8" fmla="*/ 238 w 275"/>
                <a:gd name="T9" fmla="*/ 91 h 159"/>
                <a:gd name="T10" fmla="*/ 221 w 275"/>
                <a:gd name="T11" fmla="*/ 87 h 159"/>
                <a:gd name="T12" fmla="*/ 235 w 275"/>
                <a:gd name="T13" fmla="*/ 86 h 159"/>
                <a:gd name="T14" fmla="*/ 246 w 275"/>
                <a:gd name="T15" fmla="*/ 92 h 159"/>
                <a:gd name="T16" fmla="*/ 258 w 275"/>
                <a:gd name="T17" fmla="*/ 93 h 159"/>
                <a:gd name="T18" fmla="*/ 242 w 275"/>
                <a:gd name="T19" fmla="*/ 82 h 159"/>
                <a:gd name="T20" fmla="*/ 249 w 275"/>
                <a:gd name="T21" fmla="*/ 84 h 159"/>
                <a:gd name="T22" fmla="*/ 252 w 275"/>
                <a:gd name="T23" fmla="*/ 79 h 159"/>
                <a:gd name="T24" fmla="*/ 253 w 275"/>
                <a:gd name="T25" fmla="*/ 73 h 159"/>
                <a:gd name="T26" fmla="*/ 244 w 275"/>
                <a:gd name="T27" fmla="*/ 68 h 159"/>
                <a:gd name="T28" fmla="*/ 227 w 275"/>
                <a:gd name="T29" fmla="*/ 54 h 159"/>
                <a:gd name="T30" fmla="*/ 236 w 275"/>
                <a:gd name="T31" fmla="*/ 59 h 159"/>
                <a:gd name="T32" fmla="*/ 251 w 275"/>
                <a:gd name="T33" fmla="*/ 61 h 159"/>
                <a:gd name="T34" fmla="*/ 246 w 275"/>
                <a:gd name="T35" fmla="*/ 52 h 159"/>
                <a:gd name="T36" fmla="*/ 226 w 275"/>
                <a:gd name="T37" fmla="*/ 46 h 159"/>
                <a:gd name="T38" fmla="*/ 214 w 275"/>
                <a:gd name="T39" fmla="*/ 42 h 159"/>
                <a:gd name="T40" fmla="*/ 208 w 275"/>
                <a:gd name="T41" fmla="*/ 31 h 159"/>
                <a:gd name="T42" fmla="*/ 213 w 275"/>
                <a:gd name="T43" fmla="*/ 16 h 159"/>
                <a:gd name="T44" fmla="*/ 200 w 275"/>
                <a:gd name="T45" fmla="*/ 10 h 159"/>
                <a:gd name="T46" fmla="*/ 188 w 275"/>
                <a:gd name="T47" fmla="*/ 1 h 159"/>
                <a:gd name="T48" fmla="*/ 185 w 275"/>
                <a:gd name="T49" fmla="*/ 3 h 159"/>
                <a:gd name="T50" fmla="*/ 173 w 275"/>
                <a:gd name="T51" fmla="*/ 4 h 159"/>
                <a:gd name="T52" fmla="*/ 163 w 275"/>
                <a:gd name="T53" fmla="*/ 14 h 159"/>
                <a:gd name="T54" fmla="*/ 156 w 275"/>
                <a:gd name="T55" fmla="*/ 25 h 159"/>
                <a:gd name="T56" fmla="*/ 148 w 275"/>
                <a:gd name="T57" fmla="*/ 32 h 159"/>
                <a:gd name="T58" fmla="*/ 142 w 275"/>
                <a:gd name="T59" fmla="*/ 48 h 159"/>
                <a:gd name="T60" fmla="*/ 129 w 275"/>
                <a:gd name="T61" fmla="*/ 47 h 159"/>
                <a:gd name="T62" fmla="*/ 123 w 275"/>
                <a:gd name="T63" fmla="*/ 59 h 159"/>
                <a:gd name="T64" fmla="*/ 119 w 275"/>
                <a:gd name="T65" fmla="*/ 72 h 159"/>
                <a:gd name="T66" fmla="*/ 112 w 275"/>
                <a:gd name="T67" fmla="*/ 88 h 159"/>
                <a:gd name="T68" fmla="*/ 111 w 275"/>
                <a:gd name="T69" fmla="*/ 97 h 159"/>
                <a:gd name="T70" fmla="*/ 106 w 275"/>
                <a:gd name="T71" fmla="*/ 104 h 159"/>
                <a:gd name="T72" fmla="*/ 92 w 275"/>
                <a:gd name="T73" fmla="*/ 108 h 159"/>
                <a:gd name="T74" fmla="*/ 82 w 275"/>
                <a:gd name="T75" fmla="*/ 116 h 159"/>
                <a:gd name="T76" fmla="*/ 70 w 275"/>
                <a:gd name="T77" fmla="*/ 120 h 159"/>
                <a:gd name="T78" fmla="*/ 52 w 275"/>
                <a:gd name="T79" fmla="*/ 114 h 159"/>
                <a:gd name="T80" fmla="*/ 48 w 275"/>
                <a:gd name="T81" fmla="*/ 113 h 159"/>
                <a:gd name="T82" fmla="*/ 28 w 275"/>
                <a:gd name="T83" fmla="*/ 132 h 159"/>
                <a:gd name="T84" fmla="*/ 21 w 275"/>
                <a:gd name="T85" fmla="*/ 144 h 159"/>
                <a:gd name="T86" fmla="*/ 11 w 275"/>
                <a:gd name="T87" fmla="*/ 153 h 159"/>
                <a:gd name="T88" fmla="*/ 26 w 275"/>
                <a:gd name="T89" fmla="*/ 15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5" h="159">
                  <a:moveTo>
                    <a:pt x="68" y="150"/>
                  </a:moveTo>
                  <a:cubicBezTo>
                    <a:pt x="69" y="150"/>
                    <a:pt x="69" y="150"/>
                    <a:pt x="70" y="150"/>
                  </a:cubicBezTo>
                  <a:cubicBezTo>
                    <a:pt x="71" y="151"/>
                    <a:pt x="107" y="148"/>
                    <a:pt x="183" y="132"/>
                  </a:cubicBezTo>
                  <a:cubicBezTo>
                    <a:pt x="239" y="121"/>
                    <a:pt x="264" y="116"/>
                    <a:pt x="273" y="114"/>
                  </a:cubicBezTo>
                  <a:cubicBezTo>
                    <a:pt x="274" y="113"/>
                    <a:pt x="275" y="107"/>
                    <a:pt x="274" y="106"/>
                  </a:cubicBezTo>
                  <a:cubicBezTo>
                    <a:pt x="274" y="105"/>
                    <a:pt x="271" y="98"/>
                    <a:pt x="271" y="98"/>
                  </a:cubicBezTo>
                  <a:cubicBezTo>
                    <a:pt x="271" y="98"/>
                    <a:pt x="261" y="98"/>
                    <a:pt x="260" y="98"/>
                  </a:cubicBezTo>
                  <a:cubicBezTo>
                    <a:pt x="260" y="99"/>
                    <a:pt x="259" y="102"/>
                    <a:pt x="259" y="102"/>
                  </a:cubicBezTo>
                  <a:cubicBezTo>
                    <a:pt x="259" y="102"/>
                    <a:pt x="258" y="101"/>
                    <a:pt x="257" y="101"/>
                  </a:cubicBezTo>
                  <a:cubicBezTo>
                    <a:pt x="255" y="100"/>
                    <a:pt x="253" y="104"/>
                    <a:pt x="253" y="104"/>
                  </a:cubicBezTo>
                  <a:cubicBezTo>
                    <a:pt x="253" y="104"/>
                    <a:pt x="253" y="102"/>
                    <a:pt x="252" y="101"/>
                  </a:cubicBezTo>
                  <a:cubicBezTo>
                    <a:pt x="252" y="100"/>
                    <a:pt x="249" y="98"/>
                    <a:pt x="248" y="98"/>
                  </a:cubicBezTo>
                  <a:cubicBezTo>
                    <a:pt x="247" y="97"/>
                    <a:pt x="246" y="96"/>
                    <a:pt x="244" y="95"/>
                  </a:cubicBezTo>
                  <a:cubicBezTo>
                    <a:pt x="243" y="93"/>
                    <a:pt x="242" y="91"/>
                    <a:pt x="241" y="91"/>
                  </a:cubicBezTo>
                  <a:cubicBezTo>
                    <a:pt x="240" y="90"/>
                    <a:pt x="239" y="91"/>
                    <a:pt x="238" y="91"/>
                  </a:cubicBezTo>
                  <a:cubicBezTo>
                    <a:pt x="237" y="91"/>
                    <a:pt x="235" y="89"/>
                    <a:pt x="234" y="90"/>
                  </a:cubicBezTo>
                  <a:cubicBezTo>
                    <a:pt x="234" y="90"/>
                    <a:pt x="232" y="90"/>
                    <a:pt x="230" y="89"/>
                  </a:cubicBezTo>
                  <a:cubicBezTo>
                    <a:pt x="229" y="88"/>
                    <a:pt x="221" y="87"/>
                    <a:pt x="221" y="87"/>
                  </a:cubicBezTo>
                  <a:cubicBezTo>
                    <a:pt x="221" y="87"/>
                    <a:pt x="225" y="87"/>
                    <a:pt x="227" y="86"/>
                  </a:cubicBezTo>
                  <a:cubicBezTo>
                    <a:pt x="229" y="85"/>
                    <a:pt x="231" y="87"/>
                    <a:pt x="232" y="87"/>
                  </a:cubicBezTo>
                  <a:cubicBezTo>
                    <a:pt x="233" y="87"/>
                    <a:pt x="234" y="86"/>
                    <a:pt x="235" y="86"/>
                  </a:cubicBezTo>
                  <a:cubicBezTo>
                    <a:pt x="236" y="87"/>
                    <a:pt x="238" y="89"/>
                    <a:pt x="240" y="89"/>
                  </a:cubicBezTo>
                  <a:cubicBezTo>
                    <a:pt x="241" y="89"/>
                    <a:pt x="242" y="88"/>
                    <a:pt x="243" y="88"/>
                  </a:cubicBezTo>
                  <a:cubicBezTo>
                    <a:pt x="244" y="89"/>
                    <a:pt x="245" y="91"/>
                    <a:pt x="246" y="92"/>
                  </a:cubicBezTo>
                  <a:cubicBezTo>
                    <a:pt x="246" y="93"/>
                    <a:pt x="251" y="97"/>
                    <a:pt x="252" y="97"/>
                  </a:cubicBezTo>
                  <a:cubicBezTo>
                    <a:pt x="253" y="97"/>
                    <a:pt x="255" y="97"/>
                    <a:pt x="256" y="96"/>
                  </a:cubicBezTo>
                  <a:cubicBezTo>
                    <a:pt x="257" y="95"/>
                    <a:pt x="258" y="94"/>
                    <a:pt x="258" y="93"/>
                  </a:cubicBezTo>
                  <a:cubicBezTo>
                    <a:pt x="258" y="92"/>
                    <a:pt x="257" y="90"/>
                    <a:pt x="256" y="89"/>
                  </a:cubicBezTo>
                  <a:cubicBezTo>
                    <a:pt x="255" y="88"/>
                    <a:pt x="253" y="86"/>
                    <a:pt x="250" y="86"/>
                  </a:cubicBezTo>
                  <a:cubicBezTo>
                    <a:pt x="248" y="85"/>
                    <a:pt x="244" y="86"/>
                    <a:pt x="242" y="82"/>
                  </a:cubicBezTo>
                  <a:cubicBezTo>
                    <a:pt x="239" y="78"/>
                    <a:pt x="236" y="77"/>
                    <a:pt x="236" y="77"/>
                  </a:cubicBezTo>
                  <a:cubicBezTo>
                    <a:pt x="239" y="77"/>
                    <a:pt x="244" y="82"/>
                    <a:pt x="244" y="82"/>
                  </a:cubicBezTo>
                  <a:cubicBezTo>
                    <a:pt x="245" y="83"/>
                    <a:pt x="247" y="84"/>
                    <a:pt x="249" y="84"/>
                  </a:cubicBezTo>
                  <a:cubicBezTo>
                    <a:pt x="251" y="84"/>
                    <a:pt x="251" y="82"/>
                    <a:pt x="251" y="82"/>
                  </a:cubicBezTo>
                  <a:cubicBezTo>
                    <a:pt x="251" y="82"/>
                    <a:pt x="249" y="80"/>
                    <a:pt x="249" y="79"/>
                  </a:cubicBezTo>
                  <a:cubicBezTo>
                    <a:pt x="250" y="78"/>
                    <a:pt x="250" y="78"/>
                    <a:pt x="252" y="79"/>
                  </a:cubicBezTo>
                  <a:cubicBezTo>
                    <a:pt x="254" y="80"/>
                    <a:pt x="255" y="81"/>
                    <a:pt x="256" y="80"/>
                  </a:cubicBezTo>
                  <a:cubicBezTo>
                    <a:pt x="257" y="80"/>
                    <a:pt x="256" y="75"/>
                    <a:pt x="256" y="74"/>
                  </a:cubicBezTo>
                  <a:cubicBezTo>
                    <a:pt x="256" y="74"/>
                    <a:pt x="254" y="73"/>
                    <a:pt x="253" y="73"/>
                  </a:cubicBezTo>
                  <a:cubicBezTo>
                    <a:pt x="252" y="73"/>
                    <a:pt x="251" y="73"/>
                    <a:pt x="250" y="72"/>
                  </a:cubicBezTo>
                  <a:cubicBezTo>
                    <a:pt x="250" y="70"/>
                    <a:pt x="249" y="70"/>
                    <a:pt x="248" y="69"/>
                  </a:cubicBezTo>
                  <a:cubicBezTo>
                    <a:pt x="247" y="69"/>
                    <a:pt x="245" y="69"/>
                    <a:pt x="244" y="68"/>
                  </a:cubicBezTo>
                  <a:cubicBezTo>
                    <a:pt x="243" y="67"/>
                    <a:pt x="241" y="66"/>
                    <a:pt x="240" y="65"/>
                  </a:cubicBezTo>
                  <a:cubicBezTo>
                    <a:pt x="239" y="64"/>
                    <a:pt x="236" y="62"/>
                    <a:pt x="234" y="61"/>
                  </a:cubicBezTo>
                  <a:cubicBezTo>
                    <a:pt x="232" y="60"/>
                    <a:pt x="230" y="57"/>
                    <a:pt x="227" y="54"/>
                  </a:cubicBezTo>
                  <a:cubicBezTo>
                    <a:pt x="224" y="51"/>
                    <a:pt x="218" y="50"/>
                    <a:pt x="218" y="50"/>
                  </a:cubicBezTo>
                  <a:cubicBezTo>
                    <a:pt x="222" y="49"/>
                    <a:pt x="227" y="53"/>
                    <a:pt x="229" y="54"/>
                  </a:cubicBezTo>
                  <a:cubicBezTo>
                    <a:pt x="230" y="56"/>
                    <a:pt x="235" y="58"/>
                    <a:pt x="236" y="59"/>
                  </a:cubicBezTo>
                  <a:cubicBezTo>
                    <a:pt x="238" y="60"/>
                    <a:pt x="245" y="65"/>
                    <a:pt x="246" y="66"/>
                  </a:cubicBezTo>
                  <a:cubicBezTo>
                    <a:pt x="246" y="67"/>
                    <a:pt x="249" y="66"/>
                    <a:pt x="249" y="66"/>
                  </a:cubicBezTo>
                  <a:cubicBezTo>
                    <a:pt x="249" y="66"/>
                    <a:pt x="252" y="62"/>
                    <a:pt x="251" y="61"/>
                  </a:cubicBezTo>
                  <a:cubicBezTo>
                    <a:pt x="250" y="59"/>
                    <a:pt x="249" y="58"/>
                    <a:pt x="250" y="58"/>
                  </a:cubicBezTo>
                  <a:cubicBezTo>
                    <a:pt x="251" y="57"/>
                    <a:pt x="251" y="55"/>
                    <a:pt x="251" y="54"/>
                  </a:cubicBezTo>
                  <a:cubicBezTo>
                    <a:pt x="251" y="54"/>
                    <a:pt x="247" y="53"/>
                    <a:pt x="246" y="52"/>
                  </a:cubicBezTo>
                  <a:cubicBezTo>
                    <a:pt x="245" y="52"/>
                    <a:pt x="240" y="50"/>
                    <a:pt x="239" y="49"/>
                  </a:cubicBezTo>
                  <a:cubicBezTo>
                    <a:pt x="238" y="48"/>
                    <a:pt x="234" y="47"/>
                    <a:pt x="232" y="47"/>
                  </a:cubicBezTo>
                  <a:cubicBezTo>
                    <a:pt x="231" y="47"/>
                    <a:pt x="226" y="47"/>
                    <a:pt x="226" y="46"/>
                  </a:cubicBezTo>
                  <a:cubicBezTo>
                    <a:pt x="225" y="45"/>
                    <a:pt x="223" y="44"/>
                    <a:pt x="222" y="43"/>
                  </a:cubicBezTo>
                  <a:cubicBezTo>
                    <a:pt x="220" y="42"/>
                    <a:pt x="218" y="40"/>
                    <a:pt x="217" y="40"/>
                  </a:cubicBezTo>
                  <a:cubicBezTo>
                    <a:pt x="216" y="40"/>
                    <a:pt x="214" y="41"/>
                    <a:pt x="214" y="42"/>
                  </a:cubicBezTo>
                  <a:cubicBezTo>
                    <a:pt x="213" y="42"/>
                    <a:pt x="211" y="42"/>
                    <a:pt x="210" y="41"/>
                  </a:cubicBezTo>
                  <a:cubicBezTo>
                    <a:pt x="208" y="41"/>
                    <a:pt x="208" y="39"/>
                    <a:pt x="208" y="38"/>
                  </a:cubicBezTo>
                  <a:cubicBezTo>
                    <a:pt x="208" y="37"/>
                    <a:pt x="208" y="33"/>
                    <a:pt x="208" y="31"/>
                  </a:cubicBezTo>
                  <a:cubicBezTo>
                    <a:pt x="209" y="30"/>
                    <a:pt x="210" y="29"/>
                    <a:pt x="211" y="27"/>
                  </a:cubicBezTo>
                  <a:cubicBezTo>
                    <a:pt x="211" y="26"/>
                    <a:pt x="214" y="24"/>
                    <a:pt x="215" y="23"/>
                  </a:cubicBezTo>
                  <a:cubicBezTo>
                    <a:pt x="215" y="21"/>
                    <a:pt x="214" y="17"/>
                    <a:pt x="213" y="16"/>
                  </a:cubicBezTo>
                  <a:cubicBezTo>
                    <a:pt x="213" y="15"/>
                    <a:pt x="211" y="15"/>
                    <a:pt x="209" y="13"/>
                  </a:cubicBezTo>
                  <a:cubicBezTo>
                    <a:pt x="207" y="12"/>
                    <a:pt x="206" y="11"/>
                    <a:pt x="205" y="11"/>
                  </a:cubicBezTo>
                  <a:cubicBezTo>
                    <a:pt x="203" y="10"/>
                    <a:pt x="201" y="10"/>
                    <a:pt x="200" y="10"/>
                  </a:cubicBezTo>
                  <a:cubicBezTo>
                    <a:pt x="198" y="11"/>
                    <a:pt x="196" y="8"/>
                    <a:pt x="196" y="7"/>
                  </a:cubicBezTo>
                  <a:cubicBezTo>
                    <a:pt x="196" y="6"/>
                    <a:pt x="194" y="2"/>
                    <a:pt x="194" y="2"/>
                  </a:cubicBezTo>
                  <a:cubicBezTo>
                    <a:pt x="194" y="2"/>
                    <a:pt x="189" y="1"/>
                    <a:pt x="188" y="1"/>
                  </a:cubicBezTo>
                  <a:cubicBezTo>
                    <a:pt x="187" y="1"/>
                    <a:pt x="187" y="1"/>
                    <a:pt x="187" y="1"/>
                  </a:cubicBezTo>
                  <a:cubicBezTo>
                    <a:pt x="187" y="1"/>
                    <a:pt x="187" y="1"/>
                    <a:pt x="187" y="1"/>
                  </a:cubicBezTo>
                  <a:cubicBezTo>
                    <a:pt x="186" y="1"/>
                    <a:pt x="185" y="2"/>
                    <a:pt x="185" y="3"/>
                  </a:cubicBezTo>
                  <a:cubicBezTo>
                    <a:pt x="185" y="5"/>
                    <a:pt x="183" y="9"/>
                    <a:pt x="183" y="9"/>
                  </a:cubicBezTo>
                  <a:cubicBezTo>
                    <a:pt x="183" y="9"/>
                    <a:pt x="181" y="8"/>
                    <a:pt x="180" y="7"/>
                  </a:cubicBezTo>
                  <a:cubicBezTo>
                    <a:pt x="179" y="6"/>
                    <a:pt x="175" y="5"/>
                    <a:pt x="173" y="4"/>
                  </a:cubicBezTo>
                  <a:cubicBezTo>
                    <a:pt x="170" y="2"/>
                    <a:pt x="167" y="0"/>
                    <a:pt x="165" y="1"/>
                  </a:cubicBezTo>
                  <a:cubicBezTo>
                    <a:pt x="164" y="1"/>
                    <a:pt x="163" y="5"/>
                    <a:pt x="163" y="5"/>
                  </a:cubicBezTo>
                  <a:cubicBezTo>
                    <a:pt x="163" y="5"/>
                    <a:pt x="163" y="13"/>
                    <a:pt x="163" y="14"/>
                  </a:cubicBezTo>
                  <a:cubicBezTo>
                    <a:pt x="163" y="15"/>
                    <a:pt x="160" y="17"/>
                    <a:pt x="160" y="17"/>
                  </a:cubicBezTo>
                  <a:cubicBezTo>
                    <a:pt x="160" y="17"/>
                    <a:pt x="160" y="20"/>
                    <a:pt x="159" y="21"/>
                  </a:cubicBezTo>
                  <a:cubicBezTo>
                    <a:pt x="159" y="23"/>
                    <a:pt x="158" y="24"/>
                    <a:pt x="156" y="25"/>
                  </a:cubicBezTo>
                  <a:cubicBezTo>
                    <a:pt x="154" y="26"/>
                    <a:pt x="154" y="26"/>
                    <a:pt x="153" y="27"/>
                  </a:cubicBezTo>
                  <a:cubicBezTo>
                    <a:pt x="152" y="29"/>
                    <a:pt x="151" y="29"/>
                    <a:pt x="151" y="31"/>
                  </a:cubicBezTo>
                  <a:cubicBezTo>
                    <a:pt x="151" y="32"/>
                    <a:pt x="149" y="31"/>
                    <a:pt x="148" y="32"/>
                  </a:cubicBezTo>
                  <a:cubicBezTo>
                    <a:pt x="146" y="32"/>
                    <a:pt x="145" y="32"/>
                    <a:pt x="145" y="34"/>
                  </a:cubicBezTo>
                  <a:cubicBezTo>
                    <a:pt x="144" y="35"/>
                    <a:pt x="143" y="42"/>
                    <a:pt x="143" y="42"/>
                  </a:cubicBezTo>
                  <a:cubicBezTo>
                    <a:pt x="143" y="42"/>
                    <a:pt x="142" y="46"/>
                    <a:pt x="142" y="48"/>
                  </a:cubicBezTo>
                  <a:cubicBezTo>
                    <a:pt x="141" y="49"/>
                    <a:pt x="139" y="51"/>
                    <a:pt x="137" y="52"/>
                  </a:cubicBezTo>
                  <a:cubicBezTo>
                    <a:pt x="135" y="53"/>
                    <a:pt x="133" y="51"/>
                    <a:pt x="132" y="51"/>
                  </a:cubicBezTo>
                  <a:cubicBezTo>
                    <a:pt x="131" y="51"/>
                    <a:pt x="130" y="48"/>
                    <a:pt x="129" y="47"/>
                  </a:cubicBezTo>
                  <a:cubicBezTo>
                    <a:pt x="127" y="47"/>
                    <a:pt x="125" y="48"/>
                    <a:pt x="125" y="48"/>
                  </a:cubicBezTo>
                  <a:cubicBezTo>
                    <a:pt x="125" y="48"/>
                    <a:pt x="125" y="53"/>
                    <a:pt x="125" y="55"/>
                  </a:cubicBezTo>
                  <a:cubicBezTo>
                    <a:pt x="125" y="57"/>
                    <a:pt x="124" y="58"/>
                    <a:pt x="123" y="59"/>
                  </a:cubicBezTo>
                  <a:cubicBezTo>
                    <a:pt x="122" y="60"/>
                    <a:pt x="122" y="61"/>
                    <a:pt x="122" y="62"/>
                  </a:cubicBezTo>
                  <a:cubicBezTo>
                    <a:pt x="122" y="64"/>
                    <a:pt x="120" y="66"/>
                    <a:pt x="119" y="67"/>
                  </a:cubicBezTo>
                  <a:cubicBezTo>
                    <a:pt x="119" y="68"/>
                    <a:pt x="119" y="71"/>
                    <a:pt x="119" y="72"/>
                  </a:cubicBezTo>
                  <a:cubicBezTo>
                    <a:pt x="119" y="73"/>
                    <a:pt x="118" y="76"/>
                    <a:pt x="117" y="77"/>
                  </a:cubicBezTo>
                  <a:cubicBezTo>
                    <a:pt x="117" y="78"/>
                    <a:pt x="114" y="82"/>
                    <a:pt x="113" y="83"/>
                  </a:cubicBezTo>
                  <a:cubicBezTo>
                    <a:pt x="112" y="84"/>
                    <a:pt x="112" y="86"/>
                    <a:pt x="112" y="88"/>
                  </a:cubicBezTo>
                  <a:cubicBezTo>
                    <a:pt x="112" y="91"/>
                    <a:pt x="110" y="90"/>
                    <a:pt x="110" y="91"/>
                  </a:cubicBezTo>
                  <a:cubicBezTo>
                    <a:pt x="110" y="92"/>
                    <a:pt x="113" y="94"/>
                    <a:pt x="113" y="94"/>
                  </a:cubicBezTo>
                  <a:cubicBezTo>
                    <a:pt x="112" y="95"/>
                    <a:pt x="111" y="97"/>
                    <a:pt x="111" y="97"/>
                  </a:cubicBezTo>
                  <a:cubicBezTo>
                    <a:pt x="111" y="97"/>
                    <a:pt x="111" y="99"/>
                    <a:pt x="112" y="100"/>
                  </a:cubicBezTo>
                  <a:cubicBezTo>
                    <a:pt x="112" y="101"/>
                    <a:pt x="110" y="102"/>
                    <a:pt x="109" y="102"/>
                  </a:cubicBezTo>
                  <a:cubicBezTo>
                    <a:pt x="109" y="103"/>
                    <a:pt x="107" y="104"/>
                    <a:pt x="106" y="104"/>
                  </a:cubicBezTo>
                  <a:cubicBezTo>
                    <a:pt x="104" y="105"/>
                    <a:pt x="102" y="104"/>
                    <a:pt x="100" y="105"/>
                  </a:cubicBezTo>
                  <a:cubicBezTo>
                    <a:pt x="99" y="105"/>
                    <a:pt x="99" y="107"/>
                    <a:pt x="97" y="108"/>
                  </a:cubicBezTo>
                  <a:cubicBezTo>
                    <a:pt x="95" y="110"/>
                    <a:pt x="92" y="108"/>
                    <a:pt x="92" y="108"/>
                  </a:cubicBezTo>
                  <a:cubicBezTo>
                    <a:pt x="92" y="108"/>
                    <a:pt x="92" y="110"/>
                    <a:pt x="92" y="111"/>
                  </a:cubicBezTo>
                  <a:cubicBezTo>
                    <a:pt x="92" y="112"/>
                    <a:pt x="89" y="113"/>
                    <a:pt x="87" y="114"/>
                  </a:cubicBezTo>
                  <a:cubicBezTo>
                    <a:pt x="86" y="115"/>
                    <a:pt x="83" y="116"/>
                    <a:pt x="82" y="116"/>
                  </a:cubicBezTo>
                  <a:cubicBezTo>
                    <a:pt x="81" y="117"/>
                    <a:pt x="79" y="117"/>
                    <a:pt x="78" y="116"/>
                  </a:cubicBezTo>
                  <a:cubicBezTo>
                    <a:pt x="77" y="115"/>
                    <a:pt x="74" y="115"/>
                    <a:pt x="74" y="115"/>
                  </a:cubicBezTo>
                  <a:cubicBezTo>
                    <a:pt x="74" y="115"/>
                    <a:pt x="71" y="119"/>
                    <a:pt x="70" y="120"/>
                  </a:cubicBezTo>
                  <a:cubicBezTo>
                    <a:pt x="69" y="121"/>
                    <a:pt x="65" y="121"/>
                    <a:pt x="64" y="122"/>
                  </a:cubicBezTo>
                  <a:cubicBezTo>
                    <a:pt x="63" y="122"/>
                    <a:pt x="61" y="121"/>
                    <a:pt x="58" y="119"/>
                  </a:cubicBezTo>
                  <a:cubicBezTo>
                    <a:pt x="56" y="117"/>
                    <a:pt x="53" y="114"/>
                    <a:pt x="52" y="114"/>
                  </a:cubicBezTo>
                  <a:cubicBezTo>
                    <a:pt x="52" y="113"/>
                    <a:pt x="52" y="109"/>
                    <a:pt x="52" y="109"/>
                  </a:cubicBezTo>
                  <a:cubicBezTo>
                    <a:pt x="52" y="109"/>
                    <a:pt x="52" y="109"/>
                    <a:pt x="52" y="109"/>
                  </a:cubicBezTo>
                  <a:cubicBezTo>
                    <a:pt x="51" y="110"/>
                    <a:pt x="49" y="111"/>
                    <a:pt x="48" y="113"/>
                  </a:cubicBezTo>
                  <a:cubicBezTo>
                    <a:pt x="46" y="114"/>
                    <a:pt x="43" y="117"/>
                    <a:pt x="42" y="120"/>
                  </a:cubicBezTo>
                  <a:cubicBezTo>
                    <a:pt x="40" y="123"/>
                    <a:pt x="37" y="126"/>
                    <a:pt x="33" y="127"/>
                  </a:cubicBezTo>
                  <a:cubicBezTo>
                    <a:pt x="29" y="128"/>
                    <a:pt x="28" y="132"/>
                    <a:pt x="28" y="132"/>
                  </a:cubicBezTo>
                  <a:cubicBezTo>
                    <a:pt x="28" y="136"/>
                    <a:pt x="28" y="136"/>
                    <a:pt x="28" y="136"/>
                  </a:cubicBezTo>
                  <a:cubicBezTo>
                    <a:pt x="25" y="138"/>
                    <a:pt x="25" y="138"/>
                    <a:pt x="25" y="138"/>
                  </a:cubicBezTo>
                  <a:cubicBezTo>
                    <a:pt x="25" y="138"/>
                    <a:pt x="24" y="142"/>
                    <a:pt x="21" y="144"/>
                  </a:cubicBezTo>
                  <a:cubicBezTo>
                    <a:pt x="17" y="145"/>
                    <a:pt x="16" y="147"/>
                    <a:pt x="16" y="147"/>
                  </a:cubicBezTo>
                  <a:cubicBezTo>
                    <a:pt x="16" y="152"/>
                    <a:pt x="16" y="152"/>
                    <a:pt x="16" y="152"/>
                  </a:cubicBezTo>
                  <a:cubicBezTo>
                    <a:pt x="11" y="153"/>
                    <a:pt x="11" y="153"/>
                    <a:pt x="11" y="153"/>
                  </a:cubicBezTo>
                  <a:cubicBezTo>
                    <a:pt x="11" y="153"/>
                    <a:pt x="8" y="154"/>
                    <a:pt x="4" y="155"/>
                  </a:cubicBezTo>
                  <a:cubicBezTo>
                    <a:pt x="2" y="156"/>
                    <a:pt x="1" y="158"/>
                    <a:pt x="0" y="159"/>
                  </a:cubicBezTo>
                  <a:cubicBezTo>
                    <a:pt x="6" y="158"/>
                    <a:pt x="21" y="157"/>
                    <a:pt x="26" y="157"/>
                  </a:cubicBezTo>
                  <a:cubicBezTo>
                    <a:pt x="32" y="156"/>
                    <a:pt x="49" y="154"/>
                    <a:pt x="56" y="153"/>
                  </a:cubicBezTo>
                  <a:cubicBezTo>
                    <a:pt x="61" y="152"/>
                    <a:pt x="66" y="150"/>
                    <a:pt x="68" y="15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45" name="Freeform 17">
              <a:extLst>
                <a:ext uri="{FF2B5EF4-FFF2-40B4-BE49-F238E27FC236}">
                  <a16:creationId xmlns:a16="http://schemas.microsoft.com/office/drawing/2014/main" id="{545CC3C9-879D-4D20-B1AE-9BEA81E0CB67}"/>
                </a:ext>
              </a:extLst>
            </p:cNvPr>
            <p:cNvSpPr>
              <a:spLocks/>
            </p:cNvSpPr>
            <p:nvPr/>
          </p:nvSpPr>
          <p:spPr bwMode="auto">
            <a:xfrm>
              <a:off x="6196712" y="2737689"/>
              <a:ext cx="197064" cy="367173"/>
            </a:xfrm>
            <a:custGeom>
              <a:avLst/>
              <a:gdLst>
                <a:gd name="T0" fmla="*/ 2 w 61"/>
                <a:gd name="T1" fmla="*/ 25 h 117"/>
                <a:gd name="T2" fmla="*/ 2 w 61"/>
                <a:gd name="T3" fmla="*/ 32 h 117"/>
                <a:gd name="T4" fmla="*/ 6 w 61"/>
                <a:gd name="T5" fmla="*/ 37 h 117"/>
                <a:gd name="T6" fmla="*/ 6 w 61"/>
                <a:gd name="T7" fmla="*/ 43 h 117"/>
                <a:gd name="T8" fmla="*/ 8 w 61"/>
                <a:gd name="T9" fmla="*/ 54 h 117"/>
                <a:gd name="T10" fmla="*/ 10 w 61"/>
                <a:gd name="T11" fmla="*/ 64 h 117"/>
                <a:gd name="T12" fmla="*/ 12 w 61"/>
                <a:gd name="T13" fmla="*/ 74 h 117"/>
                <a:gd name="T14" fmla="*/ 13 w 61"/>
                <a:gd name="T15" fmla="*/ 80 h 117"/>
                <a:gd name="T16" fmla="*/ 17 w 61"/>
                <a:gd name="T17" fmla="*/ 79 h 117"/>
                <a:gd name="T18" fmla="*/ 20 w 61"/>
                <a:gd name="T19" fmla="*/ 86 h 117"/>
                <a:gd name="T20" fmla="*/ 23 w 61"/>
                <a:gd name="T21" fmla="*/ 97 h 117"/>
                <a:gd name="T22" fmla="*/ 26 w 61"/>
                <a:gd name="T23" fmla="*/ 109 h 117"/>
                <a:gd name="T24" fmla="*/ 27 w 61"/>
                <a:gd name="T25" fmla="*/ 116 h 117"/>
                <a:gd name="T26" fmla="*/ 27 w 61"/>
                <a:gd name="T27" fmla="*/ 117 h 117"/>
                <a:gd name="T28" fmla="*/ 53 w 61"/>
                <a:gd name="T29" fmla="*/ 111 h 117"/>
                <a:gd name="T30" fmla="*/ 50 w 61"/>
                <a:gd name="T31" fmla="*/ 107 h 117"/>
                <a:gd name="T32" fmla="*/ 49 w 61"/>
                <a:gd name="T33" fmla="*/ 102 h 117"/>
                <a:gd name="T34" fmla="*/ 50 w 61"/>
                <a:gd name="T35" fmla="*/ 96 h 117"/>
                <a:gd name="T36" fmla="*/ 48 w 61"/>
                <a:gd name="T37" fmla="*/ 91 h 117"/>
                <a:gd name="T38" fmla="*/ 48 w 61"/>
                <a:gd name="T39" fmla="*/ 85 h 117"/>
                <a:gd name="T40" fmla="*/ 48 w 61"/>
                <a:gd name="T41" fmla="*/ 81 h 117"/>
                <a:gd name="T42" fmla="*/ 47 w 61"/>
                <a:gd name="T43" fmla="*/ 76 h 117"/>
                <a:gd name="T44" fmla="*/ 47 w 61"/>
                <a:gd name="T45" fmla="*/ 71 h 117"/>
                <a:gd name="T46" fmla="*/ 47 w 61"/>
                <a:gd name="T47" fmla="*/ 65 h 117"/>
                <a:gd name="T48" fmla="*/ 49 w 61"/>
                <a:gd name="T49" fmla="*/ 62 h 117"/>
                <a:gd name="T50" fmla="*/ 50 w 61"/>
                <a:gd name="T51" fmla="*/ 55 h 117"/>
                <a:gd name="T52" fmla="*/ 50 w 61"/>
                <a:gd name="T53" fmla="*/ 49 h 117"/>
                <a:gd name="T54" fmla="*/ 51 w 61"/>
                <a:gd name="T55" fmla="*/ 46 h 117"/>
                <a:gd name="T56" fmla="*/ 49 w 61"/>
                <a:gd name="T57" fmla="*/ 41 h 117"/>
                <a:gd name="T58" fmla="*/ 49 w 61"/>
                <a:gd name="T59" fmla="*/ 37 h 117"/>
                <a:gd name="T60" fmla="*/ 53 w 61"/>
                <a:gd name="T61" fmla="*/ 33 h 117"/>
                <a:gd name="T62" fmla="*/ 60 w 61"/>
                <a:gd name="T63" fmla="*/ 25 h 117"/>
                <a:gd name="T64" fmla="*/ 60 w 61"/>
                <a:gd name="T65" fmla="*/ 19 h 117"/>
                <a:gd name="T66" fmla="*/ 57 w 61"/>
                <a:gd name="T67" fmla="*/ 16 h 117"/>
                <a:gd name="T68" fmla="*/ 57 w 61"/>
                <a:gd name="T69" fmla="*/ 13 h 117"/>
                <a:gd name="T70" fmla="*/ 58 w 61"/>
                <a:gd name="T71" fmla="*/ 8 h 117"/>
                <a:gd name="T72" fmla="*/ 58 w 61"/>
                <a:gd name="T73" fmla="*/ 3 h 117"/>
                <a:gd name="T74" fmla="*/ 56 w 61"/>
                <a:gd name="T75" fmla="*/ 0 h 117"/>
                <a:gd name="T76" fmla="*/ 0 w 61"/>
                <a:gd name="T77" fmla="*/ 16 h 117"/>
                <a:gd name="T78" fmla="*/ 0 w 61"/>
                <a:gd name="T79" fmla="*/ 23 h 117"/>
                <a:gd name="T80" fmla="*/ 2 w 61"/>
                <a:gd name="T81" fmla="*/ 2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1" h="117">
                  <a:moveTo>
                    <a:pt x="2" y="25"/>
                  </a:moveTo>
                  <a:cubicBezTo>
                    <a:pt x="3" y="26"/>
                    <a:pt x="2" y="29"/>
                    <a:pt x="2" y="32"/>
                  </a:cubicBezTo>
                  <a:cubicBezTo>
                    <a:pt x="2" y="34"/>
                    <a:pt x="5" y="36"/>
                    <a:pt x="6" y="37"/>
                  </a:cubicBezTo>
                  <a:cubicBezTo>
                    <a:pt x="7" y="39"/>
                    <a:pt x="7" y="41"/>
                    <a:pt x="6" y="43"/>
                  </a:cubicBezTo>
                  <a:cubicBezTo>
                    <a:pt x="5" y="45"/>
                    <a:pt x="8" y="51"/>
                    <a:pt x="8" y="54"/>
                  </a:cubicBezTo>
                  <a:cubicBezTo>
                    <a:pt x="8" y="58"/>
                    <a:pt x="8" y="62"/>
                    <a:pt x="10" y="64"/>
                  </a:cubicBezTo>
                  <a:cubicBezTo>
                    <a:pt x="12" y="66"/>
                    <a:pt x="12" y="71"/>
                    <a:pt x="12" y="74"/>
                  </a:cubicBezTo>
                  <a:cubicBezTo>
                    <a:pt x="12" y="77"/>
                    <a:pt x="12" y="80"/>
                    <a:pt x="13" y="80"/>
                  </a:cubicBezTo>
                  <a:cubicBezTo>
                    <a:pt x="14" y="79"/>
                    <a:pt x="15" y="78"/>
                    <a:pt x="17" y="79"/>
                  </a:cubicBezTo>
                  <a:cubicBezTo>
                    <a:pt x="19" y="80"/>
                    <a:pt x="19" y="84"/>
                    <a:pt x="20" y="86"/>
                  </a:cubicBezTo>
                  <a:cubicBezTo>
                    <a:pt x="21" y="88"/>
                    <a:pt x="21" y="94"/>
                    <a:pt x="23" y="97"/>
                  </a:cubicBezTo>
                  <a:cubicBezTo>
                    <a:pt x="24" y="99"/>
                    <a:pt x="25" y="106"/>
                    <a:pt x="26" y="109"/>
                  </a:cubicBezTo>
                  <a:cubicBezTo>
                    <a:pt x="26" y="113"/>
                    <a:pt x="27" y="116"/>
                    <a:pt x="27" y="116"/>
                  </a:cubicBezTo>
                  <a:cubicBezTo>
                    <a:pt x="27" y="117"/>
                    <a:pt x="27" y="117"/>
                    <a:pt x="27" y="117"/>
                  </a:cubicBezTo>
                  <a:cubicBezTo>
                    <a:pt x="31" y="116"/>
                    <a:pt x="42" y="113"/>
                    <a:pt x="53" y="111"/>
                  </a:cubicBezTo>
                  <a:cubicBezTo>
                    <a:pt x="52" y="109"/>
                    <a:pt x="50" y="107"/>
                    <a:pt x="50" y="107"/>
                  </a:cubicBezTo>
                  <a:cubicBezTo>
                    <a:pt x="49" y="105"/>
                    <a:pt x="48" y="103"/>
                    <a:pt x="49" y="102"/>
                  </a:cubicBezTo>
                  <a:cubicBezTo>
                    <a:pt x="49" y="100"/>
                    <a:pt x="51" y="97"/>
                    <a:pt x="50" y="96"/>
                  </a:cubicBezTo>
                  <a:cubicBezTo>
                    <a:pt x="50" y="95"/>
                    <a:pt x="49" y="92"/>
                    <a:pt x="48" y="91"/>
                  </a:cubicBezTo>
                  <a:cubicBezTo>
                    <a:pt x="48" y="90"/>
                    <a:pt x="48" y="87"/>
                    <a:pt x="48" y="85"/>
                  </a:cubicBezTo>
                  <a:cubicBezTo>
                    <a:pt x="48" y="83"/>
                    <a:pt x="49" y="81"/>
                    <a:pt x="48" y="81"/>
                  </a:cubicBezTo>
                  <a:cubicBezTo>
                    <a:pt x="47" y="80"/>
                    <a:pt x="47" y="78"/>
                    <a:pt x="47" y="76"/>
                  </a:cubicBezTo>
                  <a:cubicBezTo>
                    <a:pt x="47" y="75"/>
                    <a:pt x="47" y="73"/>
                    <a:pt x="47" y="71"/>
                  </a:cubicBezTo>
                  <a:cubicBezTo>
                    <a:pt x="47" y="68"/>
                    <a:pt x="47" y="65"/>
                    <a:pt x="47" y="65"/>
                  </a:cubicBezTo>
                  <a:cubicBezTo>
                    <a:pt x="47" y="65"/>
                    <a:pt x="49" y="63"/>
                    <a:pt x="49" y="62"/>
                  </a:cubicBezTo>
                  <a:cubicBezTo>
                    <a:pt x="49" y="60"/>
                    <a:pt x="49" y="57"/>
                    <a:pt x="50" y="55"/>
                  </a:cubicBezTo>
                  <a:cubicBezTo>
                    <a:pt x="50" y="53"/>
                    <a:pt x="50" y="49"/>
                    <a:pt x="50" y="49"/>
                  </a:cubicBezTo>
                  <a:cubicBezTo>
                    <a:pt x="50" y="49"/>
                    <a:pt x="52" y="48"/>
                    <a:pt x="51" y="46"/>
                  </a:cubicBezTo>
                  <a:cubicBezTo>
                    <a:pt x="50" y="43"/>
                    <a:pt x="50" y="43"/>
                    <a:pt x="49" y="41"/>
                  </a:cubicBezTo>
                  <a:cubicBezTo>
                    <a:pt x="49" y="39"/>
                    <a:pt x="49" y="39"/>
                    <a:pt x="49" y="37"/>
                  </a:cubicBezTo>
                  <a:cubicBezTo>
                    <a:pt x="49" y="36"/>
                    <a:pt x="52" y="34"/>
                    <a:pt x="53" y="33"/>
                  </a:cubicBezTo>
                  <a:cubicBezTo>
                    <a:pt x="54" y="31"/>
                    <a:pt x="59" y="27"/>
                    <a:pt x="60" y="25"/>
                  </a:cubicBezTo>
                  <a:cubicBezTo>
                    <a:pt x="60" y="23"/>
                    <a:pt x="61" y="20"/>
                    <a:pt x="60" y="19"/>
                  </a:cubicBezTo>
                  <a:cubicBezTo>
                    <a:pt x="60" y="18"/>
                    <a:pt x="58" y="17"/>
                    <a:pt x="57" y="16"/>
                  </a:cubicBezTo>
                  <a:cubicBezTo>
                    <a:pt x="57" y="15"/>
                    <a:pt x="57" y="15"/>
                    <a:pt x="57" y="13"/>
                  </a:cubicBezTo>
                  <a:cubicBezTo>
                    <a:pt x="57" y="11"/>
                    <a:pt x="58" y="10"/>
                    <a:pt x="58" y="8"/>
                  </a:cubicBezTo>
                  <a:cubicBezTo>
                    <a:pt x="58" y="6"/>
                    <a:pt x="58" y="3"/>
                    <a:pt x="58" y="3"/>
                  </a:cubicBezTo>
                  <a:cubicBezTo>
                    <a:pt x="57" y="3"/>
                    <a:pt x="56" y="2"/>
                    <a:pt x="56" y="0"/>
                  </a:cubicBezTo>
                  <a:cubicBezTo>
                    <a:pt x="50" y="2"/>
                    <a:pt x="20" y="10"/>
                    <a:pt x="0" y="16"/>
                  </a:cubicBezTo>
                  <a:cubicBezTo>
                    <a:pt x="0" y="23"/>
                    <a:pt x="0" y="23"/>
                    <a:pt x="0" y="23"/>
                  </a:cubicBezTo>
                  <a:cubicBezTo>
                    <a:pt x="0" y="23"/>
                    <a:pt x="1" y="24"/>
                    <a:pt x="2" y="25"/>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46" name="Freeform 18">
              <a:extLst>
                <a:ext uri="{FF2B5EF4-FFF2-40B4-BE49-F238E27FC236}">
                  <a16:creationId xmlns:a16="http://schemas.microsoft.com/office/drawing/2014/main" id="{17F6F173-F0A9-4F71-97ED-DF8464D61552}"/>
                </a:ext>
              </a:extLst>
            </p:cNvPr>
            <p:cNvSpPr>
              <a:spLocks/>
            </p:cNvSpPr>
            <p:nvPr/>
          </p:nvSpPr>
          <p:spPr bwMode="auto">
            <a:xfrm>
              <a:off x="1735601" y="3358934"/>
              <a:ext cx="654045" cy="796634"/>
            </a:xfrm>
            <a:custGeom>
              <a:avLst/>
              <a:gdLst>
                <a:gd name="T0" fmla="*/ 137 w 202"/>
                <a:gd name="T1" fmla="*/ 62 h 254"/>
                <a:gd name="T2" fmla="*/ 135 w 202"/>
                <a:gd name="T3" fmla="*/ 55 h 254"/>
                <a:gd name="T4" fmla="*/ 141 w 202"/>
                <a:gd name="T5" fmla="*/ 16 h 254"/>
                <a:gd name="T6" fmla="*/ 41 w 202"/>
                <a:gd name="T7" fmla="*/ 0 h 254"/>
                <a:gd name="T8" fmla="*/ 1 w 202"/>
                <a:gd name="T9" fmla="*/ 223 h 254"/>
                <a:gd name="T10" fmla="*/ 0 w 202"/>
                <a:gd name="T11" fmla="*/ 227 h 254"/>
                <a:gd name="T12" fmla="*/ 180 w 202"/>
                <a:gd name="T13" fmla="*/ 254 h 254"/>
                <a:gd name="T14" fmla="*/ 202 w 202"/>
                <a:gd name="T15" fmla="*/ 71 h 254"/>
                <a:gd name="T16" fmla="*/ 137 w 202"/>
                <a:gd name="T17" fmla="*/ 62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54">
                  <a:moveTo>
                    <a:pt x="137" y="62"/>
                  </a:moveTo>
                  <a:cubicBezTo>
                    <a:pt x="134" y="61"/>
                    <a:pt x="135" y="60"/>
                    <a:pt x="135" y="55"/>
                  </a:cubicBezTo>
                  <a:cubicBezTo>
                    <a:pt x="135" y="51"/>
                    <a:pt x="141" y="16"/>
                    <a:pt x="141" y="16"/>
                  </a:cubicBezTo>
                  <a:cubicBezTo>
                    <a:pt x="107" y="11"/>
                    <a:pt x="74" y="6"/>
                    <a:pt x="41" y="0"/>
                  </a:cubicBezTo>
                  <a:cubicBezTo>
                    <a:pt x="36" y="29"/>
                    <a:pt x="2" y="218"/>
                    <a:pt x="1" y="223"/>
                  </a:cubicBezTo>
                  <a:cubicBezTo>
                    <a:pt x="1" y="224"/>
                    <a:pt x="1" y="226"/>
                    <a:pt x="0" y="227"/>
                  </a:cubicBezTo>
                  <a:cubicBezTo>
                    <a:pt x="15" y="230"/>
                    <a:pt x="81" y="242"/>
                    <a:pt x="180" y="254"/>
                  </a:cubicBezTo>
                  <a:cubicBezTo>
                    <a:pt x="202" y="71"/>
                    <a:pt x="202" y="71"/>
                    <a:pt x="202" y="71"/>
                  </a:cubicBezTo>
                  <a:cubicBezTo>
                    <a:pt x="169" y="67"/>
                    <a:pt x="142" y="63"/>
                    <a:pt x="137" y="62"/>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54" name="Freeform 19">
              <a:extLst>
                <a:ext uri="{FF2B5EF4-FFF2-40B4-BE49-F238E27FC236}">
                  <a16:creationId xmlns:a16="http://schemas.microsoft.com/office/drawing/2014/main" id="{80674431-0ECC-4DE3-B9E6-97677E631D8F}"/>
                </a:ext>
              </a:extLst>
            </p:cNvPr>
            <p:cNvSpPr>
              <a:spLocks/>
            </p:cNvSpPr>
            <p:nvPr/>
          </p:nvSpPr>
          <p:spPr bwMode="auto">
            <a:xfrm>
              <a:off x="2524127" y="4293260"/>
              <a:ext cx="1651257" cy="1562128"/>
            </a:xfrm>
            <a:custGeom>
              <a:avLst/>
              <a:gdLst>
                <a:gd name="T0" fmla="*/ 6 w 510"/>
                <a:gd name="T1" fmla="*/ 197 h 498"/>
                <a:gd name="T2" fmla="*/ 21 w 510"/>
                <a:gd name="T3" fmla="*/ 226 h 498"/>
                <a:gd name="T4" fmla="*/ 48 w 510"/>
                <a:gd name="T5" fmla="*/ 255 h 498"/>
                <a:gd name="T6" fmla="*/ 67 w 510"/>
                <a:gd name="T7" fmla="*/ 281 h 498"/>
                <a:gd name="T8" fmla="*/ 82 w 510"/>
                <a:gd name="T9" fmla="*/ 319 h 498"/>
                <a:gd name="T10" fmla="*/ 107 w 510"/>
                <a:gd name="T11" fmla="*/ 336 h 498"/>
                <a:gd name="T12" fmla="*/ 134 w 510"/>
                <a:gd name="T13" fmla="*/ 339 h 498"/>
                <a:gd name="T14" fmla="*/ 156 w 510"/>
                <a:gd name="T15" fmla="*/ 311 h 498"/>
                <a:gd name="T16" fmla="*/ 191 w 510"/>
                <a:gd name="T17" fmla="*/ 313 h 498"/>
                <a:gd name="T18" fmla="*/ 218 w 510"/>
                <a:gd name="T19" fmla="*/ 336 h 498"/>
                <a:gd name="T20" fmla="*/ 240 w 510"/>
                <a:gd name="T21" fmla="*/ 381 h 498"/>
                <a:gd name="T22" fmla="*/ 261 w 510"/>
                <a:gd name="T23" fmla="*/ 410 h 498"/>
                <a:gd name="T24" fmla="*/ 273 w 510"/>
                <a:gd name="T25" fmla="*/ 441 h 498"/>
                <a:gd name="T26" fmla="*/ 303 w 510"/>
                <a:gd name="T27" fmla="*/ 477 h 498"/>
                <a:gd name="T28" fmla="*/ 357 w 510"/>
                <a:gd name="T29" fmla="*/ 498 h 498"/>
                <a:gd name="T30" fmla="*/ 362 w 510"/>
                <a:gd name="T31" fmla="*/ 486 h 498"/>
                <a:gd name="T32" fmla="*/ 356 w 510"/>
                <a:gd name="T33" fmla="*/ 468 h 498"/>
                <a:gd name="T34" fmla="*/ 354 w 510"/>
                <a:gd name="T35" fmla="*/ 450 h 498"/>
                <a:gd name="T36" fmla="*/ 352 w 510"/>
                <a:gd name="T37" fmla="*/ 433 h 498"/>
                <a:gd name="T38" fmla="*/ 351 w 510"/>
                <a:gd name="T39" fmla="*/ 428 h 498"/>
                <a:gd name="T40" fmla="*/ 367 w 510"/>
                <a:gd name="T41" fmla="*/ 413 h 498"/>
                <a:gd name="T42" fmla="*/ 359 w 510"/>
                <a:gd name="T43" fmla="*/ 409 h 498"/>
                <a:gd name="T44" fmla="*/ 369 w 510"/>
                <a:gd name="T45" fmla="*/ 402 h 498"/>
                <a:gd name="T46" fmla="*/ 366 w 510"/>
                <a:gd name="T47" fmla="*/ 394 h 498"/>
                <a:gd name="T48" fmla="*/ 380 w 510"/>
                <a:gd name="T49" fmla="*/ 390 h 498"/>
                <a:gd name="T50" fmla="*/ 387 w 510"/>
                <a:gd name="T51" fmla="*/ 383 h 498"/>
                <a:gd name="T52" fmla="*/ 393 w 510"/>
                <a:gd name="T53" fmla="*/ 374 h 498"/>
                <a:gd name="T54" fmla="*/ 397 w 510"/>
                <a:gd name="T55" fmla="*/ 372 h 498"/>
                <a:gd name="T56" fmla="*/ 405 w 510"/>
                <a:gd name="T57" fmla="*/ 371 h 498"/>
                <a:gd name="T58" fmla="*/ 409 w 510"/>
                <a:gd name="T59" fmla="*/ 376 h 498"/>
                <a:gd name="T60" fmla="*/ 421 w 510"/>
                <a:gd name="T61" fmla="*/ 367 h 498"/>
                <a:gd name="T62" fmla="*/ 429 w 510"/>
                <a:gd name="T63" fmla="*/ 364 h 498"/>
                <a:gd name="T64" fmla="*/ 447 w 510"/>
                <a:gd name="T65" fmla="*/ 351 h 498"/>
                <a:gd name="T66" fmla="*/ 458 w 510"/>
                <a:gd name="T67" fmla="*/ 334 h 498"/>
                <a:gd name="T68" fmla="*/ 452 w 510"/>
                <a:gd name="T69" fmla="*/ 322 h 498"/>
                <a:gd name="T70" fmla="*/ 461 w 510"/>
                <a:gd name="T71" fmla="*/ 317 h 498"/>
                <a:gd name="T72" fmla="*/ 466 w 510"/>
                <a:gd name="T73" fmla="*/ 327 h 498"/>
                <a:gd name="T74" fmla="*/ 473 w 510"/>
                <a:gd name="T75" fmla="*/ 329 h 498"/>
                <a:gd name="T76" fmla="*/ 498 w 510"/>
                <a:gd name="T77" fmla="*/ 319 h 498"/>
                <a:gd name="T78" fmla="*/ 504 w 510"/>
                <a:gd name="T79" fmla="*/ 297 h 498"/>
                <a:gd name="T80" fmla="*/ 505 w 510"/>
                <a:gd name="T81" fmla="*/ 274 h 498"/>
                <a:gd name="T82" fmla="*/ 509 w 510"/>
                <a:gd name="T83" fmla="*/ 254 h 498"/>
                <a:gd name="T84" fmla="*/ 498 w 510"/>
                <a:gd name="T85" fmla="*/ 233 h 498"/>
                <a:gd name="T86" fmla="*/ 487 w 510"/>
                <a:gd name="T87" fmla="*/ 167 h 498"/>
                <a:gd name="T88" fmla="*/ 476 w 510"/>
                <a:gd name="T89" fmla="*/ 140 h 498"/>
                <a:gd name="T90" fmla="*/ 469 w 510"/>
                <a:gd name="T91" fmla="*/ 138 h 498"/>
                <a:gd name="T92" fmla="*/ 443 w 510"/>
                <a:gd name="T93" fmla="*/ 125 h 498"/>
                <a:gd name="T94" fmla="*/ 427 w 510"/>
                <a:gd name="T95" fmla="*/ 125 h 498"/>
                <a:gd name="T96" fmla="*/ 411 w 510"/>
                <a:gd name="T97" fmla="*/ 130 h 498"/>
                <a:gd name="T98" fmla="*/ 396 w 510"/>
                <a:gd name="T99" fmla="*/ 134 h 498"/>
                <a:gd name="T100" fmla="*/ 381 w 510"/>
                <a:gd name="T101" fmla="*/ 129 h 498"/>
                <a:gd name="T102" fmla="*/ 366 w 510"/>
                <a:gd name="T103" fmla="*/ 129 h 498"/>
                <a:gd name="T104" fmla="*/ 338 w 510"/>
                <a:gd name="T105" fmla="*/ 124 h 498"/>
                <a:gd name="T106" fmla="*/ 315 w 510"/>
                <a:gd name="T107" fmla="*/ 116 h 498"/>
                <a:gd name="T108" fmla="*/ 287 w 510"/>
                <a:gd name="T109" fmla="*/ 100 h 498"/>
                <a:gd name="T110" fmla="*/ 264 w 510"/>
                <a:gd name="T111" fmla="*/ 1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0" h="498">
                  <a:moveTo>
                    <a:pt x="154" y="1"/>
                  </a:moveTo>
                  <a:cubicBezTo>
                    <a:pt x="153" y="1"/>
                    <a:pt x="152" y="1"/>
                    <a:pt x="152" y="2"/>
                  </a:cubicBezTo>
                  <a:cubicBezTo>
                    <a:pt x="152" y="4"/>
                    <a:pt x="139" y="195"/>
                    <a:pt x="139" y="201"/>
                  </a:cubicBezTo>
                  <a:cubicBezTo>
                    <a:pt x="139" y="207"/>
                    <a:pt x="135" y="208"/>
                    <a:pt x="133" y="208"/>
                  </a:cubicBezTo>
                  <a:cubicBezTo>
                    <a:pt x="130" y="208"/>
                    <a:pt x="11" y="198"/>
                    <a:pt x="6" y="197"/>
                  </a:cubicBezTo>
                  <a:cubicBezTo>
                    <a:pt x="1" y="197"/>
                    <a:pt x="0" y="196"/>
                    <a:pt x="0" y="198"/>
                  </a:cubicBezTo>
                  <a:cubicBezTo>
                    <a:pt x="0" y="199"/>
                    <a:pt x="1" y="203"/>
                    <a:pt x="3" y="207"/>
                  </a:cubicBezTo>
                  <a:cubicBezTo>
                    <a:pt x="9" y="208"/>
                    <a:pt x="11" y="210"/>
                    <a:pt x="11" y="213"/>
                  </a:cubicBezTo>
                  <a:cubicBezTo>
                    <a:pt x="12" y="216"/>
                    <a:pt x="14" y="218"/>
                    <a:pt x="14" y="220"/>
                  </a:cubicBezTo>
                  <a:cubicBezTo>
                    <a:pt x="15" y="222"/>
                    <a:pt x="17" y="225"/>
                    <a:pt x="21" y="226"/>
                  </a:cubicBezTo>
                  <a:cubicBezTo>
                    <a:pt x="25" y="227"/>
                    <a:pt x="25" y="230"/>
                    <a:pt x="26" y="231"/>
                  </a:cubicBezTo>
                  <a:cubicBezTo>
                    <a:pt x="28" y="233"/>
                    <a:pt x="32" y="238"/>
                    <a:pt x="33" y="240"/>
                  </a:cubicBezTo>
                  <a:cubicBezTo>
                    <a:pt x="34" y="242"/>
                    <a:pt x="38" y="245"/>
                    <a:pt x="38" y="245"/>
                  </a:cubicBezTo>
                  <a:cubicBezTo>
                    <a:pt x="39" y="247"/>
                    <a:pt x="41" y="249"/>
                    <a:pt x="43" y="252"/>
                  </a:cubicBezTo>
                  <a:cubicBezTo>
                    <a:pt x="45" y="254"/>
                    <a:pt x="46" y="255"/>
                    <a:pt x="48" y="255"/>
                  </a:cubicBezTo>
                  <a:cubicBezTo>
                    <a:pt x="50" y="255"/>
                    <a:pt x="54" y="260"/>
                    <a:pt x="54" y="261"/>
                  </a:cubicBezTo>
                  <a:cubicBezTo>
                    <a:pt x="55" y="261"/>
                    <a:pt x="58" y="263"/>
                    <a:pt x="59" y="264"/>
                  </a:cubicBezTo>
                  <a:cubicBezTo>
                    <a:pt x="60" y="265"/>
                    <a:pt x="61" y="267"/>
                    <a:pt x="62" y="267"/>
                  </a:cubicBezTo>
                  <a:cubicBezTo>
                    <a:pt x="63" y="268"/>
                    <a:pt x="63" y="272"/>
                    <a:pt x="63" y="274"/>
                  </a:cubicBezTo>
                  <a:cubicBezTo>
                    <a:pt x="63" y="276"/>
                    <a:pt x="66" y="281"/>
                    <a:pt x="67" y="281"/>
                  </a:cubicBezTo>
                  <a:cubicBezTo>
                    <a:pt x="68" y="282"/>
                    <a:pt x="69" y="286"/>
                    <a:pt x="69" y="287"/>
                  </a:cubicBezTo>
                  <a:cubicBezTo>
                    <a:pt x="69" y="288"/>
                    <a:pt x="68" y="291"/>
                    <a:pt x="68" y="293"/>
                  </a:cubicBezTo>
                  <a:cubicBezTo>
                    <a:pt x="68" y="296"/>
                    <a:pt x="69" y="300"/>
                    <a:pt x="70" y="302"/>
                  </a:cubicBezTo>
                  <a:cubicBezTo>
                    <a:pt x="71" y="304"/>
                    <a:pt x="74" y="310"/>
                    <a:pt x="75" y="312"/>
                  </a:cubicBezTo>
                  <a:cubicBezTo>
                    <a:pt x="76" y="315"/>
                    <a:pt x="81" y="318"/>
                    <a:pt x="82" y="319"/>
                  </a:cubicBezTo>
                  <a:cubicBezTo>
                    <a:pt x="84" y="319"/>
                    <a:pt x="87" y="321"/>
                    <a:pt x="89" y="324"/>
                  </a:cubicBezTo>
                  <a:cubicBezTo>
                    <a:pt x="90" y="326"/>
                    <a:pt x="92" y="327"/>
                    <a:pt x="94" y="329"/>
                  </a:cubicBezTo>
                  <a:cubicBezTo>
                    <a:pt x="95" y="331"/>
                    <a:pt x="98" y="331"/>
                    <a:pt x="99" y="331"/>
                  </a:cubicBezTo>
                  <a:cubicBezTo>
                    <a:pt x="101" y="331"/>
                    <a:pt x="103" y="332"/>
                    <a:pt x="103" y="334"/>
                  </a:cubicBezTo>
                  <a:cubicBezTo>
                    <a:pt x="104" y="335"/>
                    <a:pt x="106" y="336"/>
                    <a:pt x="107" y="336"/>
                  </a:cubicBezTo>
                  <a:cubicBezTo>
                    <a:pt x="109" y="336"/>
                    <a:pt x="111" y="338"/>
                    <a:pt x="112" y="339"/>
                  </a:cubicBezTo>
                  <a:cubicBezTo>
                    <a:pt x="113" y="340"/>
                    <a:pt x="116" y="342"/>
                    <a:pt x="117" y="343"/>
                  </a:cubicBezTo>
                  <a:cubicBezTo>
                    <a:pt x="118" y="344"/>
                    <a:pt x="121" y="346"/>
                    <a:pt x="124" y="346"/>
                  </a:cubicBezTo>
                  <a:cubicBezTo>
                    <a:pt x="126" y="346"/>
                    <a:pt x="128" y="345"/>
                    <a:pt x="128" y="344"/>
                  </a:cubicBezTo>
                  <a:cubicBezTo>
                    <a:pt x="129" y="343"/>
                    <a:pt x="132" y="340"/>
                    <a:pt x="134" y="339"/>
                  </a:cubicBezTo>
                  <a:cubicBezTo>
                    <a:pt x="135" y="338"/>
                    <a:pt x="137" y="336"/>
                    <a:pt x="137" y="335"/>
                  </a:cubicBezTo>
                  <a:cubicBezTo>
                    <a:pt x="138" y="334"/>
                    <a:pt x="139" y="330"/>
                    <a:pt x="140" y="328"/>
                  </a:cubicBezTo>
                  <a:cubicBezTo>
                    <a:pt x="141" y="326"/>
                    <a:pt x="144" y="320"/>
                    <a:pt x="145" y="319"/>
                  </a:cubicBezTo>
                  <a:cubicBezTo>
                    <a:pt x="147" y="317"/>
                    <a:pt x="147" y="314"/>
                    <a:pt x="149" y="314"/>
                  </a:cubicBezTo>
                  <a:cubicBezTo>
                    <a:pt x="150" y="313"/>
                    <a:pt x="154" y="311"/>
                    <a:pt x="156" y="311"/>
                  </a:cubicBezTo>
                  <a:cubicBezTo>
                    <a:pt x="159" y="311"/>
                    <a:pt x="160" y="311"/>
                    <a:pt x="162" y="309"/>
                  </a:cubicBezTo>
                  <a:cubicBezTo>
                    <a:pt x="163" y="306"/>
                    <a:pt x="167" y="308"/>
                    <a:pt x="168" y="310"/>
                  </a:cubicBezTo>
                  <a:cubicBezTo>
                    <a:pt x="169" y="311"/>
                    <a:pt x="172" y="311"/>
                    <a:pt x="175" y="311"/>
                  </a:cubicBezTo>
                  <a:cubicBezTo>
                    <a:pt x="178" y="311"/>
                    <a:pt x="182" y="311"/>
                    <a:pt x="184" y="312"/>
                  </a:cubicBezTo>
                  <a:cubicBezTo>
                    <a:pt x="185" y="314"/>
                    <a:pt x="188" y="314"/>
                    <a:pt x="191" y="313"/>
                  </a:cubicBezTo>
                  <a:cubicBezTo>
                    <a:pt x="194" y="312"/>
                    <a:pt x="196" y="313"/>
                    <a:pt x="196" y="313"/>
                  </a:cubicBezTo>
                  <a:cubicBezTo>
                    <a:pt x="197" y="314"/>
                    <a:pt x="199" y="318"/>
                    <a:pt x="201" y="319"/>
                  </a:cubicBezTo>
                  <a:cubicBezTo>
                    <a:pt x="202" y="321"/>
                    <a:pt x="202" y="321"/>
                    <a:pt x="205" y="324"/>
                  </a:cubicBezTo>
                  <a:cubicBezTo>
                    <a:pt x="209" y="327"/>
                    <a:pt x="210" y="327"/>
                    <a:pt x="211" y="329"/>
                  </a:cubicBezTo>
                  <a:cubicBezTo>
                    <a:pt x="212" y="331"/>
                    <a:pt x="215" y="334"/>
                    <a:pt x="218" y="336"/>
                  </a:cubicBezTo>
                  <a:cubicBezTo>
                    <a:pt x="221" y="338"/>
                    <a:pt x="224" y="343"/>
                    <a:pt x="225" y="344"/>
                  </a:cubicBezTo>
                  <a:cubicBezTo>
                    <a:pt x="227" y="345"/>
                    <a:pt x="228" y="348"/>
                    <a:pt x="228" y="351"/>
                  </a:cubicBezTo>
                  <a:cubicBezTo>
                    <a:pt x="228" y="353"/>
                    <a:pt x="231" y="357"/>
                    <a:pt x="231" y="360"/>
                  </a:cubicBezTo>
                  <a:cubicBezTo>
                    <a:pt x="231" y="363"/>
                    <a:pt x="237" y="371"/>
                    <a:pt x="238" y="372"/>
                  </a:cubicBezTo>
                  <a:cubicBezTo>
                    <a:pt x="240" y="374"/>
                    <a:pt x="239" y="377"/>
                    <a:pt x="240" y="381"/>
                  </a:cubicBezTo>
                  <a:cubicBezTo>
                    <a:pt x="241" y="385"/>
                    <a:pt x="245" y="388"/>
                    <a:pt x="247" y="389"/>
                  </a:cubicBezTo>
                  <a:cubicBezTo>
                    <a:pt x="248" y="390"/>
                    <a:pt x="249" y="391"/>
                    <a:pt x="250" y="393"/>
                  </a:cubicBezTo>
                  <a:cubicBezTo>
                    <a:pt x="250" y="395"/>
                    <a:pt x="251" y="396"/>
                    <a:pt x="254" y="398"/>
                  </a:cubicBezTo>
                  <a:cubicBezTo>
                    <a:pt x="256" y="401"/>
                    <a:pt x="256" y="400"/>
                    <a:pt x="257" y="404"/>
                  </a:cubicBezTo>
                  <a:cubicBezTo>
                    <a:pt x="258" y="408"/>
                    <a:pt x="260" y="408"/>
                    <a:pt x="261" y="410"/>
                  </a:cubicBezTo>
                  <a:cubicBezTo>
                    <a:pt x="263" y="413"/>
                    <a:pt x="263" y="413"/>
                    <a:pt x="266" y="414"/>
                  </a:cubicBezTo>
                  <a:cubicBezTo>
                    <a:pt x="269" y="415"/>
                    <a:pt x="271" y="417"/>
                    <a:pt x="271" y="419"/>
                  </a:cubicBezTo>
                  <a:cubicBezTo>
                    <a:pt x="272" y="420"/>
                    <a:pt x="271" y="429"/>
                    <a:pt x="271" y="429"/>
                  </a:cubicBezTo>
                  <a:cubicBezTo>
                    <a:pt x="271" y="429"/>
                    <a:pt x="272" y="430"/>
                    <a:pt x="272" y="432"/>
                  </a:cubicBezTo>
                  <a:cubicBezTo>
                    <a:pt x="273" y="433"/>
                    <a:pt x="273" y="439"/>
                    <a:pt x="273" y="441"/>
                  </a:cubicBezTo>
                  <a:cubicBezTo>
                    <a:pt x="273" y="443"/>
                    <a:pt x="277" y="448"/>
                    <a:pt x="280" y="452"/>
                  </a:cubicBezTo>
                  <a:cubicBezTo>
                    <a:pt x="283" y="456"/>
                    <a:pt x="284" y="464"/>
                    <a:pt x="284" y="464"/>
                  </a:cubicBezTo>
                  <a:cubicBezTo>
                    <a:pt x="285" y="465"/>
                    <a:pt x="288" y="471"/>
                    <a:pt x="288" y="471"/>
                  </a:cubicBezTo>
                  <a:cubicBezTo>
                    <a:pt x="288" y="471"/>
                    <a:pt x="291" y="472"/>
                    <a:pt x="294" y="472"/>
                  </a:cubicBezTo>
                  <a:cubicBezTo>
                    <a:pt x="297" y="472"/>
                    <a:pt x="301" y="474"/>
                    <a:pt x="303" y="477"/>
                  </a:cubicBezTo>
                  <a:cubicBezTo>
                    <a:pt x="304" y="480"/>
                    <a:pt x="309" y="479"/>
                    <a:pt x="311" y="479"/>
                  </a:cubicBezTo>
                  <a:cubicBezTo>
                    <a:pt x="313" y="479"/>
                    <a:pt x="316" y="482"/>
                    <a:pt x="318" y="484"/>
                  </a:cubicBezTo>
                  <a:cubicBezTo>
                    <a:pt x="321" y="487"/>
                    <a:pt x="324" y="487"/>
                    <a:pt x="330" y="487"/>
                  </a:cubicBezTo>
                  <a:cubicBezTo>
                    <a:pt x="335" y="487"/>
                    <a:pt x="343" y="487"/>
                    <a:pt x="346" y="489"/>
                  </a:cubicBezTo>
                  <a:cubicBezTo>
                    <a:pt x="349" y="490"/>
                    <a:pt x="354" y="498"/>
                    <a:pt x="357" y="498"/>
                  </a:cubicBezTo>
                  <a:cubicBezTo>
                    <a:pt x="359" y="498"/>
                    <a:pt x="361" y="494"/>
                    <a:pt x="361" y="494"/>
                  </a:cubicBezTo>
                  <a:cubicBezTo>
                    <a:pt x="366" y="493"/>
                    <a:pt x="367" y="491"/>
                    <a:pt x="367" y="491"/>
                  </a:cubicBezTo>
                  <a:cubicBezTo>
                    <a:pt x="366" y="488"/>
                    <a:pt x="365" y="491"/>
                    <a:pt x="364" y="491"/>
                  </a:cubicBezTo>
                  <a:cubicBezTo>
                    <a:pt x="363" y="491"/>
                    <a:pt x="362" y="489"/>
                    <a:pt x="361" y="489"/>
                  </a:cubicBezTo>
                  <a:cubicBezTo>
                    <a:pt x="360" y="488"/>
                    <a:pt x="361" y="487"/>
                    <a:pt x="362" y="486"/>
                  </a:cubicBezTo>
                  <a:cubicBezTo>
                    <a:pt x="362" y="485"/>
                    <a:pt x="362" y="484"/>
                    <a:pt x="361" y="483"/>
                  </a:cubicBezTo>
                  <a:cubicBezTo>
                    <a:pt x="361" y="483"/>
                    <a:pt x="361" y="482"/>
                    <a:pt x="361" y="481"/>
                  </a:cubicBezTo>
                  <a:cubicBezTo>
                    <a:pt x="361" y="481"/>
                    <a:pt x="361" y="478"/>
                    <a:pt x="360" y="477"/>
                  </a:cubicBezTo>
                  <a:cubicBezTo>
                    <a:pt x="359" y="477"/>
                    <a:pt x="359" y="474"/>
                    <a:pt x="358" y="473"/>
                  </a:cubicBezTo>
                  <a:cubicBezTo>
                    <a:pt x="357" y="472"/>
                    <a:pt x="356" y="471"/>
                    <a:pt x="356" y="468"/>
                  </a:cubicBezTo>
                  <a:cubicBezTo>
                    <a:pt x="357" y="465"/>
                    <a:pt x="355" y="463"/>
                    <a:pt x="355" y="463"/>
                  </a:cubicBezTo>
                  <a:cubicBezTo>
                    <a:pt x="354" y="462"/>
                    <a:pt x="354" y="458"/>
                    <a:pt x="354" y="456"/>
                  </a:cubicBezTo>
                  <a:cubicBezTo>
                    <a:pt x="354" y="455"/>
                    <a:pt x="352" y="453"/>
                    <a:pt x="351" y="453"/>
                  </a:cubicBezTo>
                  <a:cubicBezTo>
                    <a:pt x="350" y="453"/>
                    <a:pt x="350" y="451"/>
                    <a:pt x="352" y="451"/>
                  </a:cubicBezTo>
                  <a:cubicBezTo>
                    <a:pt x="353" y="451"/>
                    <a:pt x="353" y="451"/>
                    <a:pt x="354" y="450"/>
                  </a:cubicBezTo>
                  <a:cubicBezTo>
                    <a:pt x="354" y="450"/>
                    <a:pt x="352" y="449"/>
                    <a:pt x="351" y="448"/>
                  </a:cubicBezTo>
                  <a:cubicBezTo>
                    <a:pt x="350" y="446"/>
                    <a:pt x="351" y="445"/>
                    <a:pt x="352" y="445"/>
                  </a:cubicBezTo>
                  <a:cubicBezTo>
                    <a:pt x="353" y="445"/>
                    <a:pt x="353" y="443"/>
                    <a:pt x="353" y="442"/>
                  </a:cubicBezTo>
                  <a:cubicBezTo>
                    <a:pt x="353" y="440"/>
                    <a:pt x="355" y="438"/>
                    <a:pt x="355" y="436"/>
                  </a:cubicBezTo>
                  <a:cubicBezTo>
                    <a:pt x="356" y="435"/>
                    <a:pt x="355" y="433"/>
                    <a:pt x="352" y="433"/>
                  </a:cubicBezTo>
                  <a:cubicBezTo>
                    <a:pt x="349" y="433"/>
                    <a:pt x="347" y="433"/>
                    <a:pt x="346" y="433"/>
                  </a:cubicBezTo>
                  <a:cubicBezTo>
                    <a:pt x="344" y="432"/>
                    <a:pt x="344" y="429"/>
                    <a:pt x="344" y="428"/>
                  </a:cubicBezTo>
                  <a:cubicBezTo>
                    <a:pt x="343" y="427"/>
                    <a:pt x="342" y="425"/>
                    <a:pt x="343" y="425"/>
                  </a:cubicBezTo>
                  <a:cubicBezTo>
                    <a:pt x="344" y="425"/>
                    <a:pt x="345" y="426"/>
                    <a:pt x="346" y="428"/>
                  </a:cubicBezTo>
                  <a:cubicBezTo>
                    <a:pt x="347" y="429"/>
                    <a:pt x="349" y="428"/>
                    <a:pt x="351" y="428"/>
                  </a:cubicBezTo>
                  <a:cubicBezTo>
                    <a:pt x="353" y="428"/>
                    <a:pt x="354" y="430"/>
                    <a:pt x="355" y="429"/>
                  </a:cubicBezTo>
                  <a:cubicBezTo>
                    <a:pt x="356" y="429"/>
                    <a:pt x="357" y="429"/>
                    <a:pt x="357" y="431"/>
                  </a:cubicBezTo>
                  <a:cubicBezTo>
                    <a:pt x="356" y="432"/>
                    <a:pt x="358" y="436"/>
                    <a:pt x="358" y="434"/>
                  </a:cubicBezTo>
                  <a:cubicBezTo>
                    <a:pt x="359" y="433"/>
                    <a:pt x="360" y="426"/>
                    <a:pt x="361" y="424"/>
                  </a:cubicBezTo>
                  <a:cubicBezTo>
                    <a:pt x="362" y="423"/>
                    <a:pt x="366" y="415"/>
                    <a:pt x="367" y="413"/>
                  </a:cubicBezTo>
                  <a:cubicBezTo>
                    <a:pt x="369" y="411"/>
                    <a:pt x="370" y="407"/>
                    <a:pt x="369" y="407"/>
                  </a:cubicBezTo>
                  <a:cubicBezTo>
                    <a:pt x="367" y="407"/>
                    <a:pt x="367" y="410"/>
                    <a:pt x="365" y="412"/>
                  </a:cubicBezTo>
                  <a:cubicBezTo>
                    <a:pt x="363" y="414"/>
                    <a:pt x="361" y="418"/>
                    <a:pt x="361" y="417"/>
                  </a:cubicBezTo>
                  <a:cubicBezTo>
                    <a:pt x="361" y="415"/>
                    <a:pt x="361" y="414"/>
                    <a:pt x="361" y="413"/>
                  </a:cubicBezTo>
                  <a:cubicBezTo>
                    <a:pt x="361" y="412"/>
                    <a:pt x="359" y="410"/>
                    <a:pt x="359" y="409"/>
                  </a:cubicBezTo>
                  <a:cubicBezTo>
                    <a:pt x="358" y="409"/>
                    <a:pt x="358" y="408"/>
                    <a:pt x="356" y="407"/>
                  </a:cubicBezTo>
                  <a:cubicBezTo>
                    <a:pt x="355" y="407"/>
                    <a:pt x="355" y="407"/>
                    <a:pt x="355" y="406"/>
                  </a:cubicBezTo>
                  <a:cubicBezTo>
                    <a:pt x="356" y="405"/>
                    <a:pt x="360" y="404"/>
                    <a:pt x="361" y="405"/>
                  </a:cubicBezTo>
                  <a:cubicBezTo>
                    <a:pt x="363" y="405"/>
                    <a:pt x="363" y="406"/>
                    <a:pt x="365" y="407"/>
                  </a:cubicBezTo>
                  <a:cubicBezTo>
                    <a:pt x="366" y="407"/>
                    <a:pt x="368" y="403"/>
                    <a:pt x="369" y="402"/>
                  </a:cubicBezTo>
                  <a:cubicBezTo>
                    <a:pt x="369" y="401"/>
                    <a:pt x="370" y="400"/>
                    <a:pt x="371" y="398"/>
                  </a:cubicBezTo>
                  <a:cubicBezTo>
                    <a:pt x="372" y="397"/>
                    <a:pt x="372" y="396"/>
                    <a:pt x="372" y="395"/>
                  </a:cubicBezTo>
                  <a:cubicBezTo>
                    <a:pt x="371" y="394"/>
                    <a:pt x="370" y="394"/>
                    <a:pt x="369" y="395"/>
                  </a:cubicBezTo>
                  <a:cubicBezTo>
                    <a:pt x="369" y="396"/>
                    <a:pt x="368" y="397"/>
                    <a:pt x="367" y="397"/>
                  </a:cubicBezTo>
                  <a:cubicBezTo>
                    <a:pt x="366" y="397"/>
                    <a:pt x="366" y="396"/>
                    <a:pt x="366" y="394"/>
                  </a:cubicBezTo>
                  <a:cubicBezTo>
                    <a:pt x="367" y="392"/>
                    <a:pt x="369" y="392"/>
                    <a:pt x="371" y="392"/>
                  </a:cubicBezTo>
                  <a:cubicBezTo>
                    <a:pt x="372" y="391"/>
                    <a:pt x="373" y="392"/>
                    <a:pt x="374" y="392"/>
                  </a:cubicBezTo>
                  <a:cubicBezTo>
                    <a:pt x="374" y="392"/>
                    <a:pt x="375" y="391"/>
                    <a:pt x="376" y="390"/>
                  </a:cubicBezTo>
                  <a:cubicBezTo>
                    <a:pt x="377" y="389"/>
                    <a:pt x="376" y="390"/>
                    <a:pt x="377" y="391"/>
                  </a:cubicBezTo>
                  <a:cubicBezTo>
                    <a:pt x="378" y="393"/>
                    <a:pt x="379" y="391"/>
                    <a:pt x="380" y="390"/>
                  </a:cubicBezTo>
                  <a:cubicBezTo>
                    <a:pt x="380" y="390"/>
                    <a:pt x="381" y="388"/>
                    <a:pt x="382" y="387"/>
                  </a:cubicBezTo>
                  <a:cubicBezTo>
                    <a:pt x="383" y="385"/>
                    <a:pt x="382" y="385"/>
                    <a:pt x="381" y="383"/>
                  </a:cubicBezTo>
                  <a:cubicBezTo>
                    <a:pt x="380" y="381"/>
                    <a:pt x="381" y="380"/>
                    <a:pt x="381" y="379"/>
                  </a:cubicBezTo>
                  <a:cubicBezTo>
                    <a:pt x="382" y="378"/>
                    <a:pt x="383" y="379"/>
                    <a:pt x="384" y="380"/>
                  </a:cubicBezTo>
                  <a:cubicBezTo>
                    <a:pt x="384" y="381"/>
                    <a:pt x="386" y="383"/>
                    <a:pt x="387" y="383"/>
                  </a:cubicBezTo>
                  <a:cubicBezTo>
                    <a:pt x="388" y="384"/>
                    <a:pt x="389" y="383"/>
                    <a:pt x="390" y="382"/>
                  </a:cubicBezTo>
                  <a:cubicBezTo>
                    <a:pt x="391" y="381"/>
                    <a:pt x="394" y="381"/>
                    <a:pt x="395" y="380"/>
                  </a:cubicBezTo>
                  <a:cubicBezTo>
                    <a:pt x="396" y="379"/>
                    <a:pt x="397" y="378"/>
                    <a:pt x="397" y="378"/>
                  </a:cubicBezTo>
                  <a:cubicBezTo>
                    <a:pt x="397" y="377"/>
                    <a:pt x="395" y="377"/>
                    <a:pt x="394" y="376"/>
                  </a:cubicBezTo>
                  <a:cubicBezTo>
                    <a:pt x="392" y="376"/>
                    <a:pt x="394" y="375"/>
                    <a:pt x="393" y="374"/>
                  </a:cubicBezTo>
                  <a:cubicBezTo>
                    <a:pt x="391" y="373"/>
                    <a:pt x="391" y="372"/>
                    <a:pt x="390" y="371"/>
                  </a:cubicBezTo>
                  <a:cubicBezTo>
                    <a:pt x="389" y="370"/>
                    <a:pt x="389" y="369"/>
                    <a:pt x="388" y="368"/>
                  </a:cubicBezTo>
                  <a:cubicBezTo>
                    <a:pt x="387" y="367"/>
                    <a:pt x="389" y="366"/>
                    <a:pt x="390" y="367"/>
                  </a:cubicBezTo>
                  <a:cubicBezTo>
                    <a:pt x="391" y="367"/>
                    <a:pt x="393" y="369"/>
                    <a:pt x="394" y="370"/>
                  </a:cubicBezTo>
                  <a:cubicBezTo>
                    <a:pt x="394" y="371"/>
                    <a:pt x="396" y="372"/>
                    <a:pt x="397" y="372"/>
                  </a:cubicBezTo>
                  <a:cubicBezTo>
                    <a:pt x="399" y="372"/>
                    <a:pt x="400" y="370"/>
                    <a:pt x="397" y="368"/>
                  </a:cubicBezTo>
                  <a:cubicBezTo>
                    <a:pt x="395" y="367"/>
                    <a:pt x="395" y="366"/>
                    <a:pt x="396" y="366"/>
                  </a:cubicBezTo>
                  <a:cubicBezTo>
                    <a:pt x="397" y="366"/>
                    <a:pt x="399" y="368"/>
                    <a:pt x="400" y="369"/>
                  </a:cubicBezTo>
                  <a:cubicBezTo>
                    <a:pt x="401" y="369"/>
                    <a:pt x="402" y="369"/>
                    <a:pt x="403" y="368"/>
                  </a:cubicBezTo>
                  <a:cubicBezTo>
                    <a:pt x="405" y="368"/>
                    <a:pt x="404" y="370"/>
                    <a:pt x="405" y="371"/>
                  </a:cubicBezTo>
                  <a:cubicBezTo>
                    <a:pt x="406" y="372"/>
                    <a:pt x="407" y="371"/>
                    <a:pt x="408" y="371"/>
                  </a:cubicBezTo>
                  <a:cubicBezTo>
                    <a:pt x="409" y="371"/>
                    <a:pt x="411" y="370"/>
                    <a:pt x="411" y="371"/>
                  </a:cubicBezTo>
                  <a:cubicBezTo>
                    <a:pt x="412" y="371"/>
                    <a:pt x="410" y="372"/>
                    <a:pt x="409" y="373"/>
                  </a:cubicBezTo>
                  <a:cubicBezTo>
                    <a:pt x="408" y="373"/>
                    <a:pt x="405" y="375"/>
                    <a:pt x="405" y="376"/>
                  </a:cubicBezTo>
                  <a:cubicBezTo>
                    <a:pt x="406" y="377"/>
                    <a:pt x="408" y="376"/>
                    <a:pt x="409" y="376"/>
                  </a:cubicBezTo>
                  <a:cubicBezTo>
                    <a:pt x="409" y="375"/>
                    <a:pt x="411" y="374"/>
                    <a:pt x="412" y="373"/>
                  </a:cubicBezTo>
                  <a:cubicBezTo>
                    <a:pt x="413" y="372"/>
                    <a:pt x="414" y="372"/>
                    <a:pt x="415" y="371"/>
                  </a:cubicBezTo>
                  <a:cubicBezTo>
                    <a:pt x="415" y="371"/>
                    <a:pt x="416" y="372"/>
                    <a:pt x="417" y="371"/>
                  </a:cubicBezTo>
                  <a:cubicBezTo>
                    <a:pt x="418" y="370"/>
                    <a:pt x="420" y="369"/>
                    <a:pt x="421" y="369"/>
                  </a:cubicBezTo>
                  <a:cubicBezTo>
                    <a:pt x="423" y="368"/>
                    <a:pt x="423" y="367"/>
                    <a:pt x="421" y="367"/>
                  </a:cubicBezTo>
                  <a:cubicBezTo>
                    <a:pt x="420" y="367"/>
                    <a:pt x="419" y="368"/>
                    <a:pt x="418" y="368"/>
                  </a:cubicBezTo>
                  <a:cubicBezTo>
                    <a:pt x="417" y="368"/>
                    <a:pt x="417" y="367"/>
                    <a:pt x="418" y="367"/>
                  </a:cubicBezTo>
                  <a:cubicBezTo>
                    <a:pt x="418" y="366"/>
                    <a:pt x="420" y="366"/>
                    <a:pt x="421" y="366"/>
                  </a:cubicBezTo>
                  <a:cubicBezTo>
                    <a:pt x="421" y="365"/>
                    <a:pt x="424" y="365"/>
                    <a:pt x="426" y="365"/>
                  </a:cubicBezTo>
                  <a:cubicBezTo>
                    <a:pt x="428" y="365"/>
                    <a:pt x="428" y="364"/>
                    <a:pt x="429" y="364"/>
                  </a:cubicBezTo>
                  <a:cubicBezTo>
                    <a:pt x="430" y="364"/>
                    <a:pt x="430" y="363"/>
                    <a:pt x="432" y="362"/>
                  </a:cubicBezTo>
                  <a:cubicBezTo>
                    <a:pt x="433" y="362"/>
                    <a:pt x="434" y="361"/>
                    <a:pt x="434" y="360"/>
                  </a:cubicBezTo>
                  <a:cubicBezTo>
                    <a:pt x="435" y="359"/>
                    <a:pt x="436" y="359"/>
                    <a:pt x="437" y="359"/>
                  </a:cubicBezTo>
                  <a:cubicBezTo>
                    <a:pt x="438" y="359"/>
                    <a:pt x="439" y="358"/>
                    <a:pt x="440" y="356"/>
                  </a:cubicBezTo>
                  <a:cubicBezTo>
                    <a:pt x="442" y="355"/>
                    <a:pt x="447" y="351"/>
                    <a:pt x="447" y="351"/>
                  </a:cubicBezTo>
                  <a:cubicBezTo>
                    <a:pt x="447" y="346"/>
                    <a:pt x="447" y="346"/>
                    <a:pt x="447" y="346"/>
                  </a:cubicBezTo>
                  <a:cubicBezTo>
                    <a:pt x="447" y="346"/>
                    <a:pt x="449" y="344"/>
                    <a:pt x="450" y="344"/>
                  </a:cubicBezTo>
                  <a:cubicBezTo>
                    <a:pt x="452" y="344"/>
                    <a:pt x="454" y="340"/>
                    <a:pt x="455" y="339"/>
                  </a:cubicBezTo>
                  <a:cubicBezTo>
                    <a:pt x="456" y="339"/>
                    <a:pt x="457" y="337"/>
                    <a:pt x="457" y="337"/>
                  </a:cubicBezTo>
                  <a:cubicBezTo>
                    <a:pt x="457" y="337"/>
                    <a:pt x="458" y="335"/>
                    <a:pt x="458" y="334"/>
                  </a:cubicBezTo>
                  <a:cubicBezTo>
                    <a:pt x="458" y="334"/>
                    <a:pt x="457" y="334"/>
                    <a:pt x="456" y="333"/>
                  </a:cubicBezTo>
                  <a:cubicBezTo>
                    <a:pt x="455" y="333"/>
                    <a:pt x="455" y="331"/>
                    <a:pt x="455" y="330"/>
                  </a:cubicBezTo>
                  <a:cubicBezTo>
                    <a:pt x="455" y="329"/>
                    <a:pt x="455" y="329"/>
                    <a:pt x="453" y="328"/>
                  </a:cubicBezTo>
                  <a:cubicBezTo>
                    <a:pt x="451" y="327"/>
                    <a:pt x="453" y="325"/>
                    <a:pt x="453" y="325"/>
                  </a:cubicBezTo>
                  <a:cubicBezTo>
                    <a:pt x="452" y="324"/>
                    <a:pt x="452" y="323"/>
                    <a:pt x="452" y="322"/>
                  </a:cubicBezTo>
                  <a:cubicBezTo>
                    <a:pt x="451" y="321"/>
                    <a:pt x="452" y="320"/>
                    <a:pt x="452" y="320"/>
                  </a:cubicBezTo>
                  <a:cubicBezTo>
                    <a:pt x="453" y="319"/>
                    <a:pt x="454" y="320"/>
                    <a:pt x="455" y="320"/>
                  </a:cubicBezTo>
                  <a:cubicBezTo>
                    <a:pt x="455" y="320"/>
                    <a:pt x="456" y="321"/>
                    <a:pt x="456" y="322"/>
                  </a:cubicBezTo>
                  <a:cubicBezTo>
                    <a:pt x="457" y="323"/>
                    <a:pt x="457" y="321"/>
                    <a:pt x="458" y="320"/>
                  </a:cubicBezTo>
                  <a:cubicBezTo>
                    <a:pt x="459" y="319"/>
                    <a:pt x="460" y="317"/>
                    <a:pt x="461" y="317"/>
                  </a:cubicBezTo>
                  <a:cubicBezTo>
                    <a:pt x="461" y="317"/>
                    <a:pt x="464" y="317"/>
                    <a:pt x="464" y="318"/>
                  </a:cubicBezTo>
                  <a:cubicBezTo>
                    <a:pt x="465" y="318"/>
                    <a:pt x="465" y="321"/>
                    <a:pt x="464" y="322"/>
                  </a:cubicBezTo>
                  <a:cubicBezTo>
                    <a:pt x="464" y="322"/>
                    <a:pt x="463" y="324"/>
                    <a:pt x="462" y="325"/>
                  </a:cubicBezTo>
                  <a:cubicBezTo>
                    <a:pt x="462" y="325"/>
                    <a:pt x="462" y="327"/>
                    <a:pt x="463" y="327"/>
                  </a:cubicBezTo>
                  <a:cubicBezTo>
                    <a:pt x="463" y="328"/>
                    <a:pt x="465" y="328"/>
                    <a:pt x="466" y="327"/>
                  </a:cubicBezTo>
                  <a:cubicBezTo>
                    <a:pt x="468" y="327"/>
                    <a:pt x="470" y="327"/>
                    <a:pt x="470" y="327"/>
                  </a:cubicBezTo>
                  <a:cubicBezTo>
                    <a:pt x="470" y="327"/>
                    <a:pt x="465" y="331"/>
                    <a:pt x="464" y="332"/>
                  </a:cubicBezTo>
                  <a:cubicBezTo>
                    <a:pt x="463" y="333"/>
                    <a:pt x="461" y="338"/>
                    <a:pt x="461" y="338"/>
                  </a:cubicBezTo>
                  <a:cubicBezTo>
                    <a:pt x="461" y="338"/>
                    <a:pt x="464" y="334"/>
                    <a:pt x="466" y="333"/>
                  </a:cubicBezTo>
                  <a:cubicBezTo>
                    <a:pt x="467" y="332"/>
                    <a:pt x="471" y="330"/>
                    <a:pt x="473" y="329"/>
                  </a:cubicBezTo>
                  <a:cubicBezTo>
                    <a:pt x="475" y="329"/>
                    <a:pt x="475" y="328"/>
                    <a:pt x="476" y="327"/>
                  </a:cubicBezTo>
                  <a:cubicBezTo>
                    <a:pt x="478" y="326"/>
                    <a:pt x="482" y="325"/>
                    <a:pt x="483" y="324"/>
                  </a:cubicBezTo>
                  <a:cubicBezTo>
                    <a:pt x="484" y="323"/>
                    <a:pt x="487" y="322"/>
                    <a:pt x="489" y="321"/>
                  </a:cubicBezTo>
                  <a:cubicBezTo>
                    <a:pt x="491" y="321"/>
                    <a:pt x="493" y="320"/>
                    <a:pt x="495" y="320"/>
                  </a:cubicBezTo>
                  <a:cubicBezTo>
                    <a:pt x="496" y="320"/>
                    <a:pt x="497" y="320"/>
                    <a:pt x="498" y="319"/>
                  </a:cubicBezTo>
                  <a:cubicBezTo>
                    <a:pt x="498" y="319"/>
                    <a:pt x="497" y="317"/>
                    <a:pt x="496" y="316"/>
                  </a:cubicBezTo>
                  <a:cubicBezTo>
                    <a:pt x="496" y="315"/>
                    <a:pt x="494" y="314"/>
                    <a:pt x="495" y="313"/>
                  </a:cubicBezTo>
                  <a:cubicBezTo>
                    <a:pt x="495" y="312"/>
                    <a:pt x="496" y="311"/>
                    <a:pt x="499" y="307"/>
                  </a:cubicBezTo>
                  <a:cubicBezTo>
                    <a:pt x="501" y="303"/>
                    <a:pt x="502" y="303"/>
                    <a:pt x="502" y="303"/>
                  </a:cubicBezTo>
                  <a:cubicBezTo>
                    <a:pt x="504" y="301"/>
                    <a:pt x="505" y="298"/>
                    <a:pt x="504" y="297"/>
                  </a:cubicBezTo>
                  <a:cubicBezTo>
                    <a:pt x="504" y="296"/>
                    <a:pt x="504" y="294"/>
                    <a:pt x="503" y="291"/>
                  </a:cubicBezTo>
                  <a:cubicBezTo>
                    <a:pt x="501" y="288"/>
                    <a:pt x="501" y="288"/>
                    <a:pt x="502" y="287"/>
                  </a:cubicBezTo>
                  <a:cubicBezTo>
                    <a:pt x="503" y="286"/>
                    <a:pt x="503" y="284"/>
                    <a:pt x="503" y="283"/>
                  </a:cubicBezTo>
                  <a:cubicBezTo>
                    <a:pt x="503" y="281"/>
                    <a:pt x="503" y="278"/>
                    <a:pt x="503" y="278"/>
                  </a:cubicBezTo>
                  <a:cubicBezTo>
                    <a:pt x="503" y="278"/>
                    <a:pt x="504" y="276"/>
                    <a:pt x="505" y="274"/>
                  </a:cubicBezTo>
                  <a:cubicBezTo>
                    <a:pt x="506" y="273"/>
                    <a:pt x="506" y="270"/>
                    <a:pt x="507" y="269"/>
                  </a:cubicBezTo>
                  <a:cubicBezTo>
                    <a:pt x="508" y="268"/>
                    <a:pt x="508" y="266"/>
                    <a:pt x="508" y="266"/>
                  </a:cubicBezTo>
                  <a:cubicBezTo>
                    <a:pt x="508" y="266"/>
                    <a:pt x="507" y="263"/>
                    <a:pt x="508" y="263"/>
                  </a:cubicBezTo>
                  <a:cubicBezTo>
                    <a:pt x="510" y="262"/>
                    <a:pt x="508" y="260"/>
                    <a:pt x="508" y="259"/>
                  </a:cubicBezTo>
                  <a:cubicBezTo>
                    <a:pt x="508" y="258"/>
                    <a:pt x="509" y="255"/>
                    <a:pt x="509" y="254"/>
                  </a:cubicBezTo>
                  <a:cubicBezTo>
                    <a:pt x="509" y="253"/>
                    <a:pt x="508" y="250"/>
                    <a:pt x="508" y="249"/>
                  </a:cubicBezTo>
                  <a:cubicBezTo>
                    <a:pt x="507" y="248"/>
                    <a:pt x="505" y="246"/>
                    <a:pt x="504" y="245"/>
                  </a:cubicBezTo>
                  <a:cubicBezTo>
                    <a:pt x="502" y="244"/>
                    <a:pt x="503" y="241"/>
                    <a:pt x="503" y="241"/>
                  </a:cubicBezTo>
                  <a:cubicBezTo>
                    <a:pt x="503" y="241"/>
                    <a:pt x="502" y="238"/>
                    <a:pt x="501" y="237"/>
                  </a:cubicBezTo>
                  <a:cubicBezTo>
                    <a:pt x="500" y="236"/>
                    <a:pt x="499" y="234"/>
                    <a:pt x="498" y="233"/>
                  </a:cubicBezTo>
                  <a:cubicBezTo>
                    <a:pt x="497" y="233"/>
                    <a:pt x="497" y="230"/>
                    <a:pt x="497" y="230"/>
                  </a:cubicBezTo>
                  <a:cubicBezTo>
                    <a:pt x="497" y="229"/>
                    <a:pt x="497" y="225"/>
                    <a:pt x="496" y="223"/>
                  </a:cubicBezTo>
                  <a:cubicBezTo>
                    <a:pt x="495" y="222"/>
                    <a:pt x="493" y="218"/>
                    <a:pt x="492" y="218"/>
                  </a:cubicBezTo>
                  <a:cubicBezTo>
                    <a:pt x="491" y="217"/>
                    <a:pt x="488" y="213"/>
                    <a:pt x="488" y="213"/>
                  </a:cubicBezTo>
                  <a:cubicBezTo>
                    <a:pt x="487" y="167"/>
                    <a:pt x="487" y="167"/>
                    <a:pt x="487" y="167"/>
                  </a:cubicBezTo>
                  <a:cubicBezTo>
                    <a:pt x="487" y="167"/>
                    <a:pt x="487" y="167"/>
                    <a:pt x="487" y="167"/>
                  </a:cubicBezTo>
                  <a:cubicBezTo>
                    <a:pt x="487" y="167"/>
                    <a:pt x="487" y="167"/>
                    <a:pt x="487" y="167"/>
                  </a:cubicBezTo>
                  <a:cubicBezTo>
                    <a:pt x="486" y="143"/>
                    <a:pt x="486" y="143"/>
                    <a:pt x="486" y="143"/>
                  </a:cubicBezTo>
                  <a:cubicBezTo>
                    <a:pt x="486" y="143"/>
                    <a:pt x="484" y="141"/>
                    <a:pt x="483" y="141"/>
                  </a:cubicBezTo>
                  <a:cubicBezTo>
                    <a:pt x="482" y="141"/>
                    <a:pt x="477" y="140"/>
                    <a:pt x="476" y="140"/>
                  </a:cubicBezTo>
                  <a:cubicBezTo>
                    <a:pt x="475" y="140"/>
                    <a:pt x="475" y="142"/>
                    <a:pt x="473" y="142"/>
                  </a:cubicBezTo>
                  <a:cubicBezTo>
                    <a:pt x="472" y="143"/>
                    <a:pt x="472" y="142"/>
                    <a:pt x="472" y="141"/>
                  </a:cubicBezTo>
                  <a:cubicBezTo>
                    <a:pt x="471" y="141"/>
                    <a:pt x="470" y="140"/>
                    <a:pt x="469" y="139"/>
                  </a:cubicBezTo>
                  <a:cubicBezTo>
                    <a:pt x="469" y="139"/>
                    <a:pt x="469" y="139"/>
                    <a:pt x="469" y="139"/>
                  </a:cubicBezTo>
                  <a:cubicBezTo>
                    <a:pt x="469" y="139"/>
                    <a:pt x="469" y="138"/>
                    <a:pt x="469" y="138"/>
                  </a:cubicBezTo>
                  <a:cubicBezTo>
                    <a:pt x="468" y="138"/>
                    <a:pt x="468" y="138"/>
                    <a:pt x="468" y="138"/>
                  </a:cubicBezTo>
                  <a:cubicBezTo>
                    <a:pt x="467" y="137"/>
                    <a:pt x="464" y="137"/>
                    <a:pt x="462" y="137"/>
                  </a:cubicBezTo>
                  <a:cubicBezTo>
                    <a:pt x="461" y="137"/>
                    <a:pt x="459" y="135"/>
                    <a:pt x="456" y="134"/>
                  </a:cubicBezTo>
                  <a:cubicBezTo>
                    <a:pt x="454" y="133"/>
                    <a:pt x="450" y="129"/>
                    <a:pt x="449" y="129"/>
                  </a:cubicBezTo>
                  <a:cubicBezTo>
                    <a:pt x="448" y="129"/>
                    <a:pt x="444" y="126"/>
                    <a:pt x="443" y="125"/>
                  </a:cubicBezTo>
                  <a:cubicBezTo>
                    <a:pt x="442" y="124"/>
                    <a:pt x="439" y="125"/>
                    <a:pt x="439" y="125"/>
                  </a:cubicBezTo>
                  <a:cubicBezTo>
                    <a:pt x="439" y="126"/>
                    <a:pt x="437" y="127"/>
                    <a:pt x="436" y="128"/>
                  </a:cubicBezTo>
                  <a:cubicBezTo>
                    <a:pt x="436" y="129"/>
                    <a:pt x="433" y="129"/>
                    <a:pt x="432" y="129"/>
                  </a:cubicBezTo>
                  <a:cubicBezTo>
                    <a:pt x="431" y="129"/>
                    <a:pt x="431" y="127"/>
                    <a:pt x="430" y="127"/>
                  </a:cubicBezTo>
                  <a:cubicBezTo>
                    <a:pt x="429" y="127"/>
                    <a:pt x="428" y="125"/>
                    <a:pt x="427" y="125"/>
                  </a:cubicBezTo>
                  <a:cubicBezTo>
                    <a:pt x="426" y="125"/>
                    <a:pt x="424" y="127"/>
                    <a:pt x="423" y="127"/>
                  </a:cubicBezTo>
                  <a:cubicBezTo>
                    <a:pt x="421" y="127"/>
                    <a:pt x="421" y="129"/>
                    <a:pt x="420" y="129"/>
                  </a:cubicBezTo>
                  <a:cubicBezTo>
                    <a:pt x="419" y="129"/>
                    <a:pt x="417" y="130"/>
                    <a:pt x="416" y="129"/>
                  </a:cubicBezTo>
                  <a:cubicBezTo>
                    <a:pt x="415" y="129"/>
                    <a:pt x="414" y="128"/>
                    <a:pt x="413" y="128"/>
                  </a:cubicBezTo>
                  <a:cubicBezTo>
                    <a:pt x="413" y="128"/>
                    <a:pt x="412" y="129"/>
                    <a:pt x="411" y="130"/>
                  </a:cubicBezTo>
                  <a:cubicBezTo>
                    <a:pt x="410" y="130"/>
                    <a:pt x="408" y="130"/>
                    <a:pt x="407" y="130"/>
                  </a:cubicBezTo>
                  <a:cubicBezTo>
                    <a:pt x="407" y="131"/>
                    <a:pt x="406" y="133"/>
                    <a:pt x="405" y="133"/>
                  </a:cubicBezTo>
                  <a:cubicBezTo>
                    <a:pt x="403" y="134"/>
                    <a:pt x="402" y="134"/>
                    <a:pt x="401" y="135"/>
                  </a:cubicBezTo>
                  <a:cubicBezTo>
                    <a:pt x="400" y="136"/>
                    <a:pt x="399" y="136"/>
                    <a:pt x="399" y="136"/>
                  </a:cubicBezTo>
                  <a:cubicBezTo>
                    <a:pt x="399" y="136"/>
                    <a:pt x="397" y="135"/>
                    <a:pt x="396" y="134"/>
                  </a:cubicBezTo>
                  <a:cubicBezTo>
                    <a:pt x="396" y="133"/>
                    <a:pt x="394" y="133"/>
                    <a:pt x="394" y="133"/>
                  </a:cubicBezTo>
                  <a:cubicBezTo>
                    <a:pt x="393" y="133"/>
                    <a:pt x="390" y="131"/>
                    <a:pt x="389" y="130"/>
                  </a:cubicBezTo>
                  <a:cubicBezTo>
                    <a:pt x="388" y="129"/>
                    <a:pt x="387" y="128"/>
                    <a:pt x="386" y="128"/>
                  </a:cubicBezTo>
                  <a:cubicBezTo>
                    <a:pt x="385" y="128"/>
                    <a:pt x="384" y="129"/>
                    <a:pt x="383" y="130"/>
                  </a:cubicBezTo>
                  <a:cubicBezTo>
                    <a:pt x="382" y="131"/>
                    <a:pt x="382" y="129"/>
                    <a:pt x="381" y="129"/>
                  </a:cubicBezTo>
                  <a:cubicBezTo>
                    <a:pt x="380" y="129"/>
                    <a:pt x="379" y="128"/>
                    <a:pt x="378" y="127"/>
                  </a:cubicBezTo>
                  <a:cubicBezTo>
                    <a:pt x="376" y="125"/>
                    <a:pt x="375" y="126"/>
                    <a:pt x="374" y="127"/>
                  </a:cubicBezTo>
                  <a:cubicBezTo>
                    <a:pt x="373" y="128"/>
                    <a:pt x="371" y="130"/>
                    <a:pt x="371" y="131"/>
                  </a:cubicBezTo>
                  <a:cubicBezTo>
                    <a:pt x="370" y="133"/>
                    <a:pt x="369" y="137"/>
                    <a:pt x="367" y="134"/>
                  </a:cubicBezTo>
                  <a:cubicBezTo>
                    <a:pt x="365" y="132"/>
                    <a:pt x="367" y="129"/>
                    <a:pt x="366" y="129"/>
                  </a:cubicBezTo>
                  <a:cubicBezTo>
                    <a:pt x="364" y="129"/>
                    <a:pt x="359" y="132"/>
                    <a:pt x="358" y="130"/>
                  </a:cubicBezTo>
                  <a:cubicBezTo>
                    <a:pt x="356" y="128"/>
                    <a:pt x="353" y="127"/>
                    <a:pt x="352" y="125"/>
                  </a:cubicBezTo>
                  <a:cubicBezTo>
                    <a:pt x="351" y="122"/>
                    <a:pt x="347" y="123"/>
                    <a:pt x="346" y="126"/>
                  </a:cubicBezTo>
                  <a:cubicBezTo>
                    <a:pt x="345" y="128"/>
                    <a:pt x="340" y="129"/>
                    <a:pt x="338" y="129"/>
                  </a:cubicBezTo>
                  <a:cubicBezTo>
                    <a:pt x="337" y="128"/>
                    <a:pt x="338" y="124"/>
                    <a:pt x="338" y="124"/>
                  </a:cubicBezTo>
                  <a:cubicBezTo>
                    <a:pt x="334" y="121"/>
                    <a:pt x="334" y="121"/>
                    <a:pt x="334" y="121"/>
                  </a:cubicBezTo>
                  <a:cubicBezTo>
                    <a:pt x="334" y="121"/>
                    <a:pt x="333" y="119"/>
                    <a:pt x="332" y="117"/>
                  </a:cubicBezTo>
                  <a:cubicBezTo>
                    <a:pt x="331" y="115"/>
                    <a:pt x="325" y="115"/>
                    <a:pt x="323" y="115"/>
                  </a:cubicBezTo>
                  <a:cubicBezTo>
                    <a:pt x="322" y="116"/>
                    <a:pt x="320" y="119"/>
                    <a:pt x="317" y="119"/>
                  </a:cubicBezTo>
                  <a:cubicBezTo>
                    <a:pt x="315" y="119"/>
                    <a:pt x="315" y="116"/>
                    <a:pt x="315" y="116"/>
                  </a:cubicBezTo>
                  <a:cubicBezTo>
                    <a:pt x="315" y="116"/>
                    <a:pt x="309" y="115"/>
                    <a:pt x="306" y="115"/>
                  </a:cubicBezTo>
                  <a:cubicBezTo>
                    <a:pt x="303" y="115"/>
                    <a:pt x="299" y="112"/>
                    <a:pt x="299" y="112"/>
                  </a:cubicBezTo>
                  <a:cubicBezTo>
                    <a:pt x="299" y="112"/>
                    <a:pt x="292" y="113"/>
                    <a:pt x="291" y="112"/>
                  </a:cubicBezTo>
                  <a:cubicBezTo>
                    <a:pt x="289" y="111"/>
                    <a:pt x="291" y="106"/>
                    <a:pt x="289" y="104"/>
                  </a:cubicBezTo>
                  <a:cubicBezTo>
                    <a:pt x="287" y="103"/>
                    <a:pt x="287" y="100"/>
                    <a:pt x="287" y="100"/>
                  </a:cubicBezTo>
                  <a:cubicBezTo>
                    <a:pt x="287" y="100"/>
                    <a:pt x="284" y="103"/>
                    <a:pt x="282" y="103"/>
                  </a:cubicBezTo>
                  <a:cubicBezTo>
                    <a:pt x="280" y="103"/>
                    <a:pt x="279" y="102"/>
                    <a:pt x="276" y="103"/>
                  </a:cubicBezTo>
                  <a:cubicBezTo>
                    <a:pt x="273" y="105"/>
                    <a:pt x="271" y="102"/>
                    <a:pt x="269" y="100"/>
                  </a:cubicBezTo>
                  <a:cubicBezTo>
                    <a:pt x="268" y="97"/>
                    <a:pt x="261" y="93"/>
                    <a:pt x="261" y="93"/>
                  </a:cubicBezTo>
                  <a:cubicBezTo>
                    <a:pt x="261" y="93"/>
                    <a:pt x="264" y="13"/>
                    <a:pt x="264" y="11"/>
                  </a:cubicBezTo>
                  <a:cubicBezTo>
                    <a:pt x="263" y="8"/>
                    <a:pt x="261" y="5"/>
                    <a:pt x="259" y="5"/>
                  </a:cubicBezTo>
                  <a:cubicBezTo>
                    <a:pt x="257" y="5"/>
                    <a:pt x="187" y="2"/>
                    <a:pt x="173" y="2"/>
                  </a:cubicBezTo>
                  <a:cubicBezTo>
                    <a:pt x="164" y="1"/>
                    <a:pt x="157" y="0"/>
                    <a:pt x="154" y="1"/>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55" name="Freeform 23">
              <a:extLst>
                <a:ext uri="{FF2B5EF4-FFF2-40B4-BE49-F238E27FC236}">
                  <a16:creationId xmlns:a16="http://schemas.microsoft.com/office/drawing/2014/main" id="{C67179DF-50FB-4B0A-9FDD-C8D7894F6D76}"/>
                </a:ext>
              </a:extLst>
            </p:cNvPr>
            <p:cNvSpPr>
              <a:spLocks/>
            </p:cNvSpPr>
            <p:nvPr/>
          </p:nvSpPr>
          <p:spPr bwMode="auto">
            <a:xfrm>
              <a:off x="3813262" y="5471823"/>
              <a:ext cx="13590" cy="9835"/>
            </a:xfrm>
            <a:custGeom>
              <a:avLst/>
              <a:gdLst>
                <a:gd name="T0" fmla="*/ 0 w 4"/>
                <a:gd name="T1" fmla="*/ 3 h 3"/>
                <a:gd name="T2" fmla="*/ 3 w 4"/>
                <a:gd name="T3" fmla="*/ 1 h 3"/>
                <a:gd name="T4" fmla="*/ 2 w 4"/>
                <a:gd name="T5" fmla="*/ 3 h 3"/>
                <a:gd name="T6" fmla="*/ 0 w 4"/>
                <a:gd name="T7" fmla="*/ 3 h 3"/>
              </a:gdLst>
              <a:ahLst/>
              <a:cxnLst>
                <a:cxn ang="0">
                  <a:pos x="T0" y="T1"/>
                </a:cxn>
                <a:cxn ang="0">
                  <a:pos x="T2" y="T3"/>
                </a:cxn>
                <a:cxn ang="0">
                  <a:pos x="T4" y="T5"/>
                </a:cxn>
                <a:cxn ang="0">
                  <a:pos x="T6" y="T7"/>
                </a:cxn>
              </a:cxnLst>
              <a:rect l="0" t="0" r="r" b="b"/>
              <a:pathLst>
                <a:path w="4" h="3">
                  <a:moveTo>
                    <a:pt x="0" y="3"/>
                  </a:moveTo>
                  <a:cubicBezTo>
                    <a:pt x="0" y="2"/>
                    <a:pt x="2" y="1"/>
                    <a:pt x="3" y="1"/>
                  </a:cubicBezTo>
                  <a:cubicBezTo>
                    <a:pt x="4" y="0"/>
                    <a:pt x="4" y="2"/>
                    <a:pt x="2" y="3"/>
                  </a:cubicBezTo>
                  <a:cubicBezTo>
                    <a:pt x="0" y="3"/>
                    <a:pt x="0" y="3"/>
                    <a:pt x="0"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56" name="Freeform 24">
              <a:extLst>
                <a:ext uri="{FF2B5EF4-FFF2-40B4-BE49-F238E27FC236}">
                  <a16:creationId xmlns:a16="http://schemas.microsoft.com/office/drawing/2014/main" id="{34380988-C4D7-4E47-8066-0C8B7C3AB6C7}"/>
                </a:ext>
              </a:extLst>
            </p:cNvPr>
            <p:cNvSpPr>
              <a:spLocks/>
            </p:cNvSpPr>
            <p:nvPr/>
          </p:nvSpPr>
          <p:spPr bwMode="auto">
            <a:xfrm>
              <a:off x="4538661" y="4160488"/>
              <a:ext cx="993812" cy="342585"/>
            </a:xfrm>
            <a:custGeom>
              <a:avLst/>
              <a:gdLst>
                <a:gd name="T0" fmla="*/ 239 w 307"/>
                <a:gd name="T1" fmla="*/ 9 h 109"/>
                <a:gd name="T2" fmla="*/ 236 w 307"/>
                <a:gd name="T3" fmla="*/ 10 h 109"/>
                <a:gd name="T4" fmla="*/ 225 w 307"/>
                <a:gd name="T5" fmla="*/ 13 h 109"/>
                <a:gd name="T6" fmla="*/ 212 w 307"/>
                <a:gd name="T7" fmla="*/ 14 h 109"/>
                <a:gd name="T8" fmla="*/ 178 w 307"/>
                <a:gd name="T9" fmla="*/ 16 h 109"/>
                <a:gd name="T10" fmla="*/ 143 w 307"/>
                <a:gd name="T11" fmla="*/ 21 h 109"/>
                <a:gd name="T12" fmla="*/ 112 w 307"/>
                <a:gd name="T13" fmla="*/ 24 h 109"/>
                <a:gd name="T14" fmla="*/ 84 w 307"/>
                <a:gd name="T15" fmla="*/ 26 h 109"/>
                <a:gd name="T16" fmla="*/ 75 w 307"/>
                <a:gd name="T17" fmla="*/ 25 h 109"/>
                <a:gd name="T18" fmla="*/ 77 w 307"/>
                <a:gd name="T19" fmla="*/ 35 h 109"/>
                <a:gd name="T20" fmla="*/ 27 w 307"/>
                <a:gd name="T21" fmla="*/ 38 h 109"/>
                <a:gd name="T22" fmla="*/ 27 w 307"/>
                <a:gd name="T23" fmla="*/ 38 h 109"/>
                <a:gd name="T24" fmla="*/ 25 w 307"/>
                <a:gd name="T25" fmla="*/ 38 h 109"/>
                <a:gd name="T26" fmla="*/ 23 w 307"/>
                <a:gd name="T27" fmla="*/ 38 h 109"/>
                <a:gd name="T28" fmla="*/ 23 w 307"/>
                <a:gd name="T29" fmla="*/ 40 h 109"/>
                <a:gd name="T30" fmla="*/ 24 w 307"/>
                <a:gd name="T31" fmla="*/ 44 h 109"/>
                <a:gd name="T32" fmla="*/ 21 w 307"/>
                <a:gd name="T33" fmla="*/ 46 h 109"/>
                <a:gd name="T34" fmla="*/ 21 w 307"/>
                <a:gd name="T35" fmla="*/ 49 h 109"/>
                <a:gd name="T36" fmla="*/ 18 w 307"/>
                <a:gd name="T37" fmla="*/ 52 h 109"/>
                <a:gd name="T38" fmla="*/ 21 w 307"/>
                <a:gd name="T39" fmla="*/ 55 h 109"/>
                <a:gd name="T40" fmla="*/ 18 w 307"/>
                <a:gd name="T41" fmla="*/ 59 h 109"/>
                <a:gd name="T42" fmla="*/ 19 w 307"/>
                <a:gd name="T43" fmla="*/ 62 h 109"/>
                <a:gd name="T44" fmla="*/ 19 w 307"/>
                <a:gd name="T45" fmla="*/ 62 h 109"/>
                <a:gd name="T46" fmla="*/ 20 w 307"/>
                <a:gd name="T47" fmla="*/ 65 h 109"/>
                <a:gd name="T48" fmla="*/ 17 w 307"/>
                <a:gd name="T49" fmla="*/ 67 h 109"/>
                <a:gd name="T50" fmla="*/ 17 w 307"/>
                <a:gd name="T51" fmla="*/ 71 h 109"/>
                <a:gd name="T52" fmla="*/ 13 w 307"/>
                <a:gd name="T53" fmla="*/ 74 h 109"/>
                <a:gd name="T54" fmla="*/ 10 w 307"/>
                <a:gd name="T55" fmla="*/ 77 h 109"/>
                <a:gd name="T56" fmla="*/ 12 w 307"/>
                <a:gd name="T57" fmla="*/ 80 h 109"/>
                <a:gd name="T58" fmla="*/ 9 w 307"/>
                <a:gd name="T59" fmla="*/ 83 h 109"/>
                <a:gd name="T60" fmla="*/ 8 w 307"/>
                <a:gd name="T61" fmla="*/ 86 h 109"/>
                <a:gd name="T62" fmla="*/ 5 w 307"/>
                <a:gd name="T63" fmla="*/ 89 h 109"/>
                <a:gd name="T64" fmla="*/ 5 w 307"/>
                <a:gd name="T65" fmla="*/ 92 h 109"/>
                <a:gd name="T66" fmla="*/ 5 w 307"/>
                <a:gd name="T67" fmla="*/ 95 h 109"/>
                <a:gd name="T68" fmla="*/ 7 w 307"/>
                <a:gd name="T69" fmla="*/ 100 h 109"/>
                <a:gd name="T70" fmla="*/ 4 w 307"/>
                <a:gd name="T71" fmla="*/ 104 h 109"/>
                <a:gd name="T72" fmla="*/ 0 w 307"/>
                <a:gd name="T73" fmla="*/ 109 h 109"/>
                <a:gd name="T74" fmla="*/ 1 w 307"/>
                <a:gd name="T75" fmla="*/ 109 h 109"/>
                <a:gd name="T76" fmla="*/ 79 w 307"/>
                <a:gd name="T77" fmla="*/ 103 h 109"/>
                <a:gd name="T78" fmla="*/ 172 w 307"/>
                <a:gd name="T79" fmla="*/ 93 h 109"/>
                <a:gd name="T80" fmla="*/ 221 w 307"/>
                <a:gd name="T81" fmla="*/ 87 h 109"/>
                <a:gd name="T82" fmla="*/ 222 w 307"/>
                <a:gd name="T83" fmla="*/ 78 h 109"/>
                <a:gd name="T84" fmla="*/ 227 w 307"/>
                <a:gd name="T85" fmla="*/ 75 h 109"/>
                <a:gd name="T86" fmla="*/ 231 w 307"/>
                <a:gd name="T87" fmla="*/ 69 h 109"/>
                <a:gd name="T88" fmla="*/ 236 w 307"/>
                <a:gd name="T89" fmla="*/ 60 h 109"/>
                <a:gd name="T90" fmla="*/ 245 w 307"/>
                <a:gd name="T91" fmla="*/ 58 h 109"/>
                <a:gd name="T92" fmla="*/ 250 w 307"/>
                <a:gd name="T93" fmla="*/ 54 h 109"/>
                <a:gd name="T94" fmla="*/ 257 w 307"/>
                <a:gd name="T95" fmla="*/ 49 h 109"/>
                <a:gd name="T96" fmla="*/ 266 w 307"/>
                <a:gd name="T97" fmla="*/ 46 h 109"/>
                <a:gd name="T98" fmla="*/ 269 w 307"/>
                <a:gd name="T99" fmla="*/ 36 h 109"/>
                <a:gd name="T100" fmla="*/ 271 w 307"/>
                <a:gd name="T101" fmla="*/ 36 h 109"/>
                <a:gd name="T102" fmla="*/ 275 w 307"/>
                <a:gd name="T103" fmla="*/ 31 h 109"/>
                <a:gd name="T104" fmla="*/ 279 w 307"/>
                <a:gd name="T105" fmla="*/ 33 h 109"/>
                <a:gd name="T106" fmla="*/ 286 w 307"/>
                <a:gd name="T107" fmla="*/ 27 h 109"/>
                <a:gd name="T108" fmla="*/ 292 w 307"/>
                <a:gd name="T109" fmla="*/ 24 h 109"/>
                <a:gd name="T110" fmla="*/ 297 w 307"/>
                <a:gd name="T111" fmla="*/ 24 h 109"/>
                <a:gd name="T112" fmla="*/ 301 w 307"/>
                <a:gd name="T113" fmla="*/ 18 h 109"/>
                <a:gd name="T114" fmla="*/ 305 w 307"/>
                <a:gd name="T115" fmla="*/ 13 h 109"/>
                <a:gd name="T116" fmla="*/ 307 w 307"/>
                <a:gd name="T117" fmla="*/ 0 h 109"/>
                <a:gd name="T118" fmla="*/ 295 w 307"/>
                <a:gd name="T119" fmla="*/ 3 h 109"/>
                <a:gd name="T120" fmla="*/ 265 w 307"/>
                <a:gd name="T121" fmla="*/ 7 h 109"/>
                <a:gd name="T122" fmla="*/ 239 w 307"/>
                <a:gd name="T123" fmla="*/ 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7" h="109">
                  <a:moveTo>
                    <a:pt x="239" y="9"/>
                  </a:moveTo>
                  <a:cubicBezTo>
                    <a:pt x="237" y="9"/>
                    <a:pt x="236" y="10"/>
                    <a:pt x="236" y="10"/>
                  </a:cubicBezTo>
                  <a:cubicBezTo>
                    <a:pt x="234" y="11"/>
                    <a:pt x="229" y="13"/>
                    <a:pt x="225" y="13"/>
                  </a:cubicBezTo>
                  <a:cubicBezTo>
                    <a:pt x="221" y="13"/>
                    <a:pt x="215" y="13"/>
                    <a:pt x="212" y="14"/>
                  </a:cubicBezTo>
                  <a:cubicBezTo>
                    <a:pt x="210" y="15"/>
                    <a:pt x="193" y="15"/>
                    <a:pt x="178" y="16"/>
                  </a:cubicBezTo>
                  <a:cubicBezTo>
                    <a:pt x="163" y="18"/>
                    <a:pt x="148" y="21"/>
                    <a:pt x="143" y="21"/>
                  </a:cubicBezTo>
                  <a:cubicBezTo>
                    <a:pt x="139" y="21"/>
                    <a:pt x="119" y="23"/>
                    <a:pt x="112" y="24"/>
                  </a:cubicBezTo>
                  <a:cubicBezTo>
                    <a:pt x="106" y="25"/>
                    <a:pt x="87" y="27"/>
                    <a:pt x="84" y="26"/>
                  </a:cubicBezTo>
                  <a:cubicBezTo>
                    <a:pt x="82" y="25"/>
                    <a:pt x="75" y="25"/>
                    <a:pt x="75" y="25"/>
                  </a:cubicBezTo>
                  <a:cubicBezTo>
                    <a:pt x="75" y="25"/>
                    <a:pt x="79" y="34"/>
                    <a:pt x="77" y="35"/>
                  </a:cubicBezTo>
                  <a:cubicBezTo>
                    <a:pt x="76" y="35"/>
                    <a:pt x="43" y="37"/>
                    <a:pt x="27" y="38"/>
                  </a:cubicBezTo>
                  <a:cubicBezTo>
                    <a:pt x="27" y="38"/>
                    <a:pt x="27" y="38"/>
                    <a:pt x="27" y="38"/>
                  </a:cubicBezTo>
                  <a:cubicBezTo>
                    <a:pt x="26" y="38"/>
                    <a:pt x="26" y="38"/>
                    <a:pt x="25" y="38"/>
                  </a:cubicBezTo>
                  <a:cubicBezTo>
                    <a:pt x="24" y="38"/>
                    <a:pt x="24" y="38"/>
                    <a:pt x="23" y="38"/>
                  </a:cubicBezTo>
                  <a:cubicBezTo>
                    <a:pt x="23" y="40"/>
                    <a:pt x="23" y="40"/>
                    <a:pt x="23" y="40"/>
                  </a:cubicBezTo>
                  <a:cubicBezTo>
                    <a:pt x="24" y="44"/>
                    <a:pt x="24" y="44"/>
                    <a:pt x="24" y="44"/>
                  </a:cubicBezTo>
                  <a:cubicBezTo>
                    <a:pt x="21" y="46"/>
                    <a:pt x="21" y="46"/>
                    <a:pt x="21" y="46"/>
                  </a:cubicBezTo>
                  <a:cubicBezTo>
                    <a:pt x="21" y="49"/>
                    <a:pt x="21" y="49"/>
                    <a:pt x="21" y="49"/>
                  </a:cubicBezTo>
                  <a:cubicBezTo>
                    <a:pt x="18" y="52"/>
                    <a:pt x="18" y="52"/>
                    <a:pt x="18" y="52"/>
                  </a:cubicBezTo>
                  <a:cubicBezTo>
                    <a:pt x="21" y="55"/>
                    <a:pt x="21" y="55"/>
                    <a:pt x="21" y="55"/>
                  </a:cubicBezTo>
                  <a:cubicBezTo>
                    <a:pt x="21" y="55"/>
                    <a:pt x="20" y="57"/>
                    <a:pt x="18" y="59"/>
                  </a:cubicBezTo>
                  <a:cubicBezTo>
                    <a:pt x="18" y="60"/>
                    <a:pt x="18" y="61"/>
                    <a:pt x="19" y="62"/>
                  </a:cubicBezTo>
                  <a:cubicBezTo>
                    <a:pt x="19" y="62"/>
                    <a:pt x="19" y="62"/>
                    <a:pt x="19" y="62"/>
                  </a:cubicBezTo>
                  <a:cubicBezTo>
                    <a:pt x="20" y="63"/>
                    <a:pt x="20" y="65"/>
                    <a:pt x="20" y="65"/>
                  </a:cubicBezTo>
                  <a:cubicBezTo>
                    <a:pt x="17" y="67"/>
                    <a:pt x="17" y="67"/>
                    <a:pt x="17" y="67"/>
                  </a:cubicBezTo>
                  <a:cubicBezTo>
                    <a:pt x="17" y="67"/>
                    <a:pt x="17" y="70"/>
                    <a:pt x="17" y="71"/>
                  </a:cubicBezTo>
                  <a:cubicBezTo>
                    <a:pt x="17" y="73"/>
                    <a:pt x="13" y="74"/>
                    <a:pt x="13" y="74"/>
                  </a:cubicBezTo>
                  <a:cubicBezTo>
                    <a:pt x="10" y="77"/>
                    <a:pt x="10" y="77"/>
                    <a:pt x="10" y="77"/>
                  </a:cubicBezTo>
                  <a:cubicBezTo>
                    <a:pt x="12" y="80"/>
                    <a:pt x="12" y="80"/>
                    <a:pt x="12" y="80"/>
                  </a:cubicBezTo>
                  <a:cubicBezTo>
                    <a:pt x="12" y="80"/>
                    <a:pt x="11" y="82"/>
                    <a:pt x="9" y="83"/>
                  </a:cubicBezTo>
                  <a:cubicBezTo>
                    <a:pt x="7" y="84"/>
                    <a:pt x="8" y="86"/>
                    <a:pt x="8" y="86"/>
                  </a:cubicBezTo>
                  <a:cubicBezTo>
                    <a:pt x="8" y="86"/>
                    <a:pt x="6" y="88"/>
                    <a:pt x="5" y="89"/>
                  </a:cubicBezTo>
                  <a:cubicBezTo>
                    <a:pt x="3" y="89"/>
                    <a:pt x="3" y="91"/>
                    <a:pt x="5" y="92"/>
                  </a:cubicBezTo>
                  <a:cubicBezTo>
                    <a:pt x="6" y="92"/>
                    <a:pt x="6" y="94"/>
                    <a:pt x="5" y="95"/>
                  </a:cubicBezTo>
                  <a:cubicBezTo>
                    <a:pt x="4" y="97"/>
                    <a:pt x="7" y="99"/>
                    <a:pt x="7" y="100"/>
                  </a:cubicBezTo>
                  <a:cubicBezTo>
                    <a:pt x="7" y="102"/>
                    <a:pt x="7" y="103"/>
                    <a:pt x="4" y="104"/>
                  </a:cubicBezTo>
                  <a:cubicBezTo>
                    <a:pt x="1" y="106"/>
                    <a:pt x="0" y="109"/>
                    <a:pt x="0" y="109"/>
                  </a:cubicBezTo>
                  <a:cubicBezTo>
                    <a:pt x="0" y="109"/>
                    <a:pt x="0" y="109"/>
                    <a:pt x="1" y="109"/>
                  </a:cubicBezTo>
                  <a:cubicBezTo>
                    <a:pt x="10" y="109"/>
                    <a:pt x="40" y="107"/>
                    <a:pt x="79" y="103"/>
                  </a:cubicBezTo>
                  <a:cubicBezTo>
                    <a:pt x="172" y="93"/>
                    <a:pt x="172" y="93"/>
                    <a:pt x="172" y="93"/>
                  </a:cubicBezTo>
                  <a:cubicBezTo>
                    <a:pt x="192" y="91"/>
                    <a:pt x="208" y="89"/>
                    <a:pt x="221" y="87"/>
                  </a:cubicBezTo>
                  <a:cubicBezTo>
                    <a:pt x="221" y="84"/>
                    <a:pt x="221" y="80"/>
                    <a:pt x="222" y="78"/>
                  </a:cubicBezTo>
                  <a:cubicBezTo>
                    <a:pt x="223" y="75"/>
                    <a:pt x="227" y="75"/>
                    <a:pt x="227" y="75"/>
                  </a:cubicBezTo>
                  <a:cubicBezTo>
                    <a:pt x="227" y="75"/>
                    <a:pt x="231" y="71"/>
                    <a:pt x="231" y="69"/>
                  </a:cubicBezTo>
                  <a:cubicBezTo>
                    <a:pt x="231" y="67"/>
                    <a:pt x="231" y="64"/>
                    <a:pt x="236" y="60"/>
                  </a:cubicBezTo>
                  <a:cubicBezTo>
                    <a:pt x="240" y="57"/>
                    <a:pt x="243" y="58"/>
                    <a:pt x="245" y="58"/>
                  </a:cubicBezTo>
                  <a:cubicBezTo>
                    <a:pt x="247" y="58"/>
                    <a:pt x="249" y="56"/>
                    <a:pt x="250" y="54"/>
                  </a:cubicBezTo>
                  <a:cubicBezTo>
                    <a:pt x="252" y="52"/>
                    <a:pt x="254" y="52"/>
                    <a:pt x="257" y="49"/>
                  </a:cubicBezTo>
                  <a:cubicBezTo>
                    <a:pt x="260" y="46"/>
                    <a:pt x="264" y="48"/>
                    <a:pt x="266" y="46"/>
                  </a:cubicBezTo>
                  <a:cubicBezTo>
                    <a:pt x="267" y="43"/>
                    <a:pt x="269" y="36"/>
                    <a:pt x="269" y="36"/>
                  </a:cubicBezTo>
                  <a:cubicBezTo>
                    <a:pt x="271" y="36"/>
                    <a:pt x="271" y="36"/>
                    <a:pt x="271" y="36"/>
                  </a:cubicBezTo>
                  <a:cubicBezTo>
                    <a:pt x="275" y="31"/>
                    <a:pt x="275" y="31"/>
                    <a:pt x="275" y="31"/>
                  </a:cubicBezTo>
                  <a:cubicBezTo>
                    <a:pt x="275" y="31"/>
                    <a:pt x="277" y="31"/>
                    <a:pt x="279" y="33"/>
                  </a:cubicBezTo>
                  <a:cubicBezTo>
                    <a:pt x="281" y="35"/>
                    <a:pt x="284" y="29"/>
                    <a:pt x="286" y="27"/>
                  </a:cubicBezTo>
                  <a:cubicBezTo>
                    <a:pt x="288" y="26"/>
                    <a:pt x="290" y="24"/>
                    <a:pt x="292" y="24"/>
                  </a:cubicBezTo>
                  <a:cubicBezTo>
                    <a:pt x="294" y="24"/>
                    <a:pt x="297" y="24"/>
                    <a:pt x="297" y="24"/>
                  </a:cubicBezTo>
                  <a:cubicBezTo>
                    <a:pt x="297" y="24"/>
                    <a:pt x="300" y="21"/>
                    <a:pt x="301" y="18"/>
                  </a:cubicBezTo>
                  <a:cubicBezTo>
                    <a:pt x="301" y="14"/>
                    <a:pt x="304" y="14"/>
                    <a:pt x="305" y="13"/>
                  </a:cubicBezTo>
                  <a:cubicBezTo>
                    <a:pt x="307" y="11"/>
                    <a:pt x="307" y="8"/>
                    <a:pt x="307" y="0"/>
                  </a:cubicBezTo>
                  <a:cubicBezTo>
                    <a:pt x="305" y="0"/>
                    <a:pt x="300" y="2"/>
                    <a:pt x="295" y="3"/>
                  </a:cubicBezTo>
                  <a:cubicBezTo>
                    <a:pt x="288" y="4"/>
                    <a:pt x="271" y="6"/>
                    <a:pt x="265" y="7"/>
                  </a:cubicBezTo>
                  <a:cubicBezTo>
                    <a:pt x="260" y="7"/>
                    <a:pt x="245" y="8"/>
                    <a:pt x="239" y="9"/>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57" name="Freeform 25">
              <a:extLst>
                <a:ext uri="{FF2B5EF4-FFF2-40B4-BE49-F238E27FC236}">
                  <a16:creationId xmlns:a16="http://schemas.microsoft.com/office/drawing/2014/main" id="{0AD38D5C-0BDB-4BF2-9285-24036C9C9FE6}"/>
                </a:ext>
              </a:extLst>
            </p:cNvPr>
            <p:cNvSpPr>
              <a:spLocks/>
            </p:cNvSpPr>
            <p:nvPr/>
          </p:nvSpPr>
          <p:spPr bwMode="auto">
            <a:xfrm>
              <a:off x="2972345" y="2922916"/>
              <a:ext cx="818833" cy="522894"/>
            </a:xfrm>
            <a:custGeom>
              <a:avLst/>
              <a:gdLst>
                <a:gd name="T0" fmla="*/ 185 w 253"/>
                <a:gd name="T1" fmla="*/ 143 h 167"/>
                <a:gd name="T2" fmla="*/ 190 w 253"/>
                <a:gd name="T3" fmla="*/ 147 h 167"/>
                <a:gd name="T4" fmla="*/ 196 w 253"/>
                <a:gd name="T5" fmla="*/ 150 h 167"/>
                <a:gd name="T6" fmla="*/ 200 w 253"/>
                <a:gd name="T7" fmla="*/ 153 h 167"/>
                <a:gd name="T8" fmla="*/ 204 w 253"/>
                <a:gd name="T9" fmla="*/ 152 h 167"/>
                <a:gd name="T10" fmla="*/ 208 w 253"/>
                <a:gd name="T11" fmla="*/ 149 h 167"/>
                <a:gd name="T12" fmla="*/ 224 w 253"/>
                <a:gd name="T13" fmla="*/ 149 h 167"/>
                <a:gd name="T14" fmla="*/ 229 w 253"/>
                <a:gd name="T15" fmla="*/ 152 h 167"/>
                <a:gd name="T16" fmla="*/ 233 w 253"/>
                <a:gd name="T17" fmla="*/ 154 h 167"/>
                <a:gd name="T18" fmla="*/ 239 w 253"/>
                <a:gd name="T19" fmla="*/ 157 h 167"/>
                <a:gd name="T20" fmla="*/ 243 w 253"/>
                <a:gd name="T21" fmla="*/ 159 h 167"/>
                <a:gd name="T22" fmla="*/ 246 w 253"/>
                <a:gd name="T23" fmla="*/ 162 h 167"/>
                <a:gd name="T24" fmla="*/ 253 w 253"/>
                <a:gd name="T25" fmla="*/ 166 h 167"/>
                <a:gd name="T26" fmla="*/ 251 w 253"/>
                <a:gd name="T27" fmla="*/ 165 h 167"/>
                <a:gd name="T28" fmla="*/ 248 w 253"/>
                <a:gd name="T29" fmla="*/ 158 h 167"/>
                <a:gd name="T30" fmla="*/ 247 w 253"/>
                <a:gd name="T31" fmla="*/ 153 h 167"/>
                <a:gd name="T32" fmla="*/ 250 w 253"/>
                <a:gd name="T33" fmla="*/ 148 h 167"/>
                <a:gd name="T34" fmla="*/ 251 w 253"/>
                <a:gd name="T35" fmla="*/ 141 h 167"/>
                <a:gd name="T36" fmla="*/ 253 w 253"/>
                <a:gd name="T37" fmla="*/ 136 h 167"/>
                <a:gd name="T38" fmla="*/ 248 w 253"/>
                <a:gd name="T39" fmla="*/ 132 h 167"/>
                <a:gd name="T40" fmla="*/ 250 w 253"/>
                <a:gd name="T41" fmla="*/ 128 h 167"/>
                <a:gd name="T42" fmla="*/ 249 w 253"/>
                <a:gd name="T43" fmla="*/ 124 h 167"/>
                <a:gd name="T44" fmla="*/ 248 w 253"/>
                <a:gd name="T45" fmla="*/ 120 h 167"/>
                <a:gd name="T46" fmla="*/ 253 w 253"/>
                <a:gd name="T47" fmla="*/ 120 h 167"/>
                <a:gd name="T48" fmla="*/ 253 w 253"/>
                <a:gd name="T49" fmla="*/ 120 h 167"/>
                <a:gd name="T50" fmla="*/ 251 w 253"/>
                <a:gd name="T51" fmla="*/ 120 h 167"/>
                <a:gd name="T52" fmla="*/ 253 w 253"/>
                <a:gd name="T53" fmla="*/ 120 h 167"/>
                <a:gd name="T54" fmla="*/ 252 w 253"/>
                <a:gd name="T55" fmla="*/ 38 h 167"/>
                <a:gd name="T56" fmla="*/ 247 w 253"/>
                <a:gd name="T57" fmla="*/ 34 h 167"/>
                <a:gd name="T58" fmla="*/ 242 w 253"/>
                <a:gd name="T59" fmla="*/ 30 h 167"/>
                <a:gd name="T60" fmla="*/ 239 w 253"/>
                <a:gd name="T61" fmla="*/ 24 h 167"/>
                <a:gd name="T62" fmla="*/ 241 w 253"/>
                <a:gd name="T63" fmla="*/ 20 h 167"/>
                <a:gd name="T64" fmla="*/ 245 w 253"/>
                <a:gd name="T65" fmla="*/ 17 h 167"/>
                <a:gd name="T66" fmla="*/ 248 w 253"/>
                <a:gd name="T67" fmla="*/ 11 h 167"/>
                <a:gd name="T68" fmla="*/ 248 w 253"/>
                <a:gd name="T69" fmla="*/ 8 h 167"/>
                <a:gd name="T70" fmla="*/ 10 w 253"/>
                <a:gd name="T71" fmla="*/ 0 h 167"/>
                <a:gd name="T72" fmla="*/ 7 w 253"/>
                <a:gd name="T73" fmla="*/ 38 h 167"/>
                <a:gd name="T74" fmla="*/ 6 w 253"/>
                <a:gd name="T75" fmla="*/ 42 h 167"/>
                <a:gd name="T76" fmla="*/ 0 w 253"/>
                <a:gd name="T77" fmla="*/ 134 h 167"/>
                <a:gd name="T78" fmla="*/ 185 w 253"/>
                <a:gd name="T79" fmla="*/ 14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3" h="167">
                  <a:moveTo>
                    <a:pt x="185" y="143"/>
                  </a:moveTo>
                  <a:cubicBezTo>
                    <a:pt x="185" y="143"/>
                    <a:pt x="187" y="146"/>
                    <a:pt x="190" y="147"/>
                  </a:cubicBezTo>
                  <a:cubicBezTo>
                    <a:pt x="192" y="148"/>
                    <a:pt x="195" y="150"/>
                    <a:pt x="196" y="150"/>
                  </a:cubicBezTo>
                  <a:cubicBezTo>
                    <a:pt x="197" y="151"/>
                    <a:pt x="199" y="153"/>
                    <a:pt x="200" y="153"/>
                  </a:cubicBezTo>
                  <a:cubicBezTo>
                    <a:pt x="202" y="153"/>
                    <a:pt x="203" y="153"/>
                    <a:pt x="204" y="152"/>
                  </a:cubicBezTo>
                  <a:cubicBezTo>
                    <a:pt x="205" y="150"/>
                    <a:pt x="208" y="149"/>
                    <a:pt x="208" y="149"/>
                  </a:cubicBezTo>
                  <a:cubicBezTo>
                    <a:pt x="208" y="149"/>
                    <a:pt x="220" y="150"/>
                    <a:pt x="224" y="149"/>
                  </a:cubicBezTo>
                  <a:cubicBezTo>
                    <a:pt x="229" y="152"/>
                    <a:pt x="229" y="152"/>
                    <a:pt x="229" y="152"/>
                  </a:cubicBezTo>
                  <a:cubicBezTo>
                    <a:pt x="229" y="152"/>
                    <a:pt x="231" y="154"/>
                    <a:pt x="233" y="154"/>
                  </a:cubicBezTo>
                  <a:cubicBezTo>
                    <a:pt x="235" y="154"/>
                    <a:pt x="237" y="157"/>
                    <a:pt x="239" y="157"/>
                  </a:cubicBezTo>
                  <a:cubicBezTo>
                    <a:pt x="242" y="156"/>
                    <a:pt x="242" y="159"/>
                    <a:pt x="243" y="159"/>
                  </a:cubicBezTo>
                  <a:cubicBezTo>
                    <a:pt x="245" y="159"/>
                    <a:pt x="244" y="161"/>
                    <a:pt x="246" y="162"/>
                  </a:cubicBezTo>
                  <a:cubicBezTo>
                    <a:pt x="248" y="163"/>
                    <a:pt x="246" y="167"/>
                    <a:pt x="253" y="166"/>
                  </a:cubicBezTo>
                  <a:cubicBezTo>
                    <a:pt x="251" y="165"/>
                    <a:pt x="251" y="165"/>
                    <a:pt x="251" y="165"/>
                  </a:cubicBezTo>
                  <a:cubicBezTo>
                    <a:pt x="251" y="165"/>
                    <a:pt x="250" y="159"/>
                    <a:pt x="248" y="158"/>
                  </a:cubicBezTo>
                  <a:cubicBezTo>
                    <a:pt x="246" y="156"/>
                    <a:pt x="246" y="154"/>
                    <a:pt x="247" y="153"/>
                  </a:cubicBezTo>
                  <a:cubicBezTo>
                    <a:pt x="249" y="151"/>
                    <a:pt x="250" y="149"/>
                    <a:pt x="250" y="148"/>
                  </a:cubicBezTo>
                  <a:cubicBezTo>
                    <a:pt x="250" y="146"/>
                    <a:pt x="250" y="142"/>
                    <a:pt x="251" y="141"/>
                  </a:cubicBezTo>
                  <a:cubicBezTo>
                    <a:pt x="252" y="140"/>
                    <a:pt x="253" y="137"/>
                    <a:pt x="253" y="136"/>
                  </a:cubicBezTo>
                  <a:cubicBezTo>
                    <a:pt x="252" y="136"/>
                    <a:pt x="249" y="135"/>
                    <a:pt x="248" y="132"/>
                  </a:cubicBezTo>
                  <a:cubicBezTo>
                    <a:pt x="248" y="130"/>
                    <a:pt x="249" y="130"/>
                    <a:pt x="250" y="128"/>
                  </a:cubicBezTo>
                  <a:cubicBezTo>
                    <a:pt x="250" y="126"/>
                    <a:pt x="250" y="126"/>
                    <a:pt x="249" y="124"/>
                  </a:cubicBezTo>
                  <a:cubicBezTo>
                    <a:pt x="248" y="123"/>
                    <a:pt x="248" y="120"/>
                    <a:pt x="248" y="120"/>
                  </a:cubicBezTo>
                  <a:cubicBezTo>
                    <a:pt x="253" y="120"/>
                    <a:pt x="253" y="120"/>
                    <a:pt x="253" y="120"/>
                  </a:cubicBezTo>
                  <a:cubicBezTo>
                    <a:pt x="253" y="120"/>
                    <a:pt x="253" y="120"/>
                    <a:pt x="253" y="120"/>
                  </a:cubicBezTo>
                  <a:cubicBezTo>
                    <a:pt x="252" y="120"/>
                    <a:pt x="251" y="120"/>
                    <a:pt x="251" y="120"/>
                  </a:cubicBezTo>
                  <a:cubicBezTo>
                    <a:pt x="251" y="120"/>
                    <a:pt x="252" y="120"/>
                    <a:pt x="253" y="120"/>
                  </a:cubicBezTo>
                  <a:cubicBezTo>
                    <a:pt x="252" y="38"/>
                    <a:pt x="252" y="38"/>
                    <a:pt x="252" y="38"/>
                  </a:cubicBezTo>
                  <a:cubicBezTo>
                    <a:pt x="252" y="38"/>
                    <a:pt x="251" y="34"/>
                    <a:pt x="247" y="34"/>
                  </a:cubicBezTo>
                  <a:cubicBezTo>
                    <a:pt x="243" y="33"/>
                    <a:pt x="243" y="32"/>
                    <a:pt x="242" y="30"/>
                  </a:cubicBezTo>
                  <a:cubicBezTo>
                    <a:pt x="242" y="29"/>
                    <a:pt x="240" y="24"/>
                    <a:pt x="239" y="24"/>
                  </a:cubicBezTo>
                  <a:cubicBezTo>
                    <a:pt x="238" y="24"/>
                    <a:pt x="239" y="21"/>
                    <a:pt x="241" y="20"/>
                  </a:cubicBezTo>
                  <a:cubicBezTo>
                    <a:pt x="242" y="19"/>
                    <a:pt x="245" y="18"/>
                    <a:pt x="245" y="17"/>
                  </a:cubicBezTo>
                  <a:cubicBezTo>
                    <a:pt x="246" y="16"/>
                    <a:pt x="248" y="12"/>
                    <a:pt x="248" y="11"/>
                  </a:cubicBezTo>
                  <a:cubicBezTo>
                    <a:pt x="248" y="10"/>
                    <a:pt x="248" y="9"/>
                    <a:pt x="248" y="8"/>
                  </a:cubicBezTo>
                  <a:cubicBezTo>
                    <a:pt x="113" y="9"/>
                    <a:pt x="10" y="0"/>
                    <a:pt x="10" y="0"/>
                  </a:cubicBezTo>
                  <a:cubicBezTo>
                    <a:pt x="10" y="0"/>
                    <a:pt x="8" y="32"/>
                    <a:pt x="7" y="38"/>
                  </a:cubicBezTo>
                  <a:cubicBezTo>
                    <a:pt x="7" y="41"/>
                    <a:pt x="7" y="42"/>
                    <a:pt x="6" y="42"/>
                  </a:cubicBezTo>
                  <a:cubicBezTo>
                    <a:pt x="0" y="134"/>
                    <a:pt x="0" y="134"/>
                    <a:pt x="0" y="134"/>
                  </a:cubicBezTo>
                  <a:cubicBezTo>
                    <a:pt x="8" y="136"/>
                    <a:pt x="44" y="139"/>
                    <a:pt x="185" y="14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58" name="Freeform 26">
              <a:extLst>
                <a:ext uri="{FF2B5EF4-FFF2-40B4-BE49-F238E27FC236}">
                  <a16:creationId xmlns:a16="http://schemas.microsoft.com/office/drawing/2014/main" id="{596DEA55-7F49-4179-B07D-DCD3453A6225}"/>
                </a:ext>
              </a:extLst>
            </p:cNvPr>
            <p:cNvSpPr>
              <a:spLocks/>
            </p:cNvSpPr>
            <p:nvPr/>
          </p:nvSpPr>
          <p:spPr bwMode="auto">
            <a:xfrm>
              <a:off x="5377878" y="4355549"/>
              <a:ext cx="597986" cy="442575"/>
            </a:xfrm>
            <a:custGeom>
              <a:avLst/>
              <a:gdLst>
                <a:gd name="T0" fmla="*/ 95 w 185"/>
                <a:gd name="T1" fmla="*/ 11 h 141"/>
                <a:gd name="T2" fmla="*/ 85 w 185"/>
                <a:gd name="T3" fmla="*/ 3 h 141"/>
                <a:gd name="T4" fmla="*/ 37 w 185"/>
                <a:gd name="T5" fmla="*/ 4 h 141"/>
                <a:gd name="T6" fmla="*/ 26 w 185"/>
                <a:gd name="T7" fmla="*/ 9 h 141"/>
                <a:gd name="T8" fmla="*/ 9 w 185"/>
                <a:gd name="T9" fmla="*/ 19 h 141"/>
                <a:gd name="T10" fmla="*/ 2 w 185"/>
                <a:gd name="T11" fmla="*/ 30 h 141"/>
                <a:gd name="T12" fmla="*/ 8 w 185"/>
                <a:gd name="T13" fmla="*/ 37 h 141"/>
                <a:gd name="T14" fmla="*/ 19 w 185"/>
                <a:gd name="T15" fmla="*/ 42 h 141"/>
                <a:gd name="T16" fmla="*/ 28 w 185"/>
                <a:gd name="T17" fmla="*/ 55 h 141"/>
                <a:gd name="T18" fmla="*/ 43 w 185"/>
                <a:gd name="T19" fmla="*/ 68 h 141"/>
                <a:gd name="T20" fmla="*/ 52 w 185"/>
                <a:gd name="T21" fmla="*/ 78 h 141"/>
                <a:gd name="T22" fmla="*/ 60 w 185"/>
                <a:gd name="T23" fmla="*/ 82 h 141"/>
                <a:gd name="T24" fmla="*/ 66 w 185"/>
                <a:gd name="T25" fmla="*/ 90 h 141"/>
                <a:gd name="T26" fmla="*/ 75 w 185"/>
                <a:gd name="T27" fmla="*/ 98 h 141"/>
                <a:gd name="T28" fmla="*/ 83 w 185"/>
                <a:gd name="T29" fmla="*/ 105 h 141"/>
                <a:gd name="T30" fmla="*/ 88 w 185"/>
                <a:gd name="T31" fmla="*/ 116 h 141"/>
                <a:gd name="T32" fmla="*/ 97 w 185"/>
                <a:gd name="T33" fmla="*/ 125 h 141"/>
                <a:gd name="T34" fmla="*/ 102 w 185"/>
                <a:gd name="T35" fmla="*/ 138 h 141"/>
                <a:gd name="T36" fmla="*/ 112 w 185"/>
                <a:gd name="T37" fmla="*/ 141 h 141"/>
                <a:gd name="T38" fmla="*/ 115 w 185"/>
                <a:gd name="T39" fmla="*/ 135 h 141"/>
                <a:gd name="T40" fmla="*/ 119 w 185"/>
                <a:gd name="T41" fmla="*/ 133 h 141"/>
                <a:gd name="T42" fmla="*/ 113 w 185"/>
                <a:gd name="T43" fmla="*/ 126 h 141"/>
                <a:gd name="T44" fmla="*/ 113 w 185"/>
                <a:gd name="T45" fmla="*/ 122 h 141"/>
                <a:gd name="T46" fmla="*/ 117 w 185"/>
                <a:gd name="T47" fmla="*/ 122 h 141"/>
                <a:gd name="T48" fmla="*/ 121 w 185"/>
                <a:gd name="T49" fmla="*/ 128 h 141"/>
                <a:gd name="T50" fmla="*/ 125 w 185"/>
                <a:gd name="T51" fmla="*/ 124 h 141"/>
                <a:gd name="T52" fmla="*/ 122 w 185"/>
                <a:gd name="T53" fmla="*/ 120 h 141"/>
                <a:gd name="T54" fmla="*/ 121 w 185"/>
                <a:gd name="T55" fmla="*/ 117 h 141"/>
                <a:gd name="T56" fmla="*/ 132 w 185"/>
                <a:gd name="T57" fmla="*/ 114 h 141"/>
                <a:gd name="T58" fmla="*/ 137 w 185"/>
                <a:gd name="T59" fmla="*/ 111 h 141"/>
                <a:gd name="T60" fmla="*/ 144 w 185"/>
                <a:gd name="T61" fmla="*/ 105 h 141"/>
                <a:gd name="T62" fmla="*/ 142 w 185"/>
                <a:gd name="T63" fmla="*/ 99 h 141"/>
                <a:gd name="T64" fmla="*/ 149 w 185"/>
                <a:gd name="T65" fmla="*/ 101 h 141"/>
                <a:gd name="T66" fmla="*/ 153 w 185"/>
                <a:gd name="T67" fmla="*/ 94 h 141"/>
                <a:gd name="T68" fmla="*/ 155 w 185"/>
                <a:gd name="T69" fmla="*/ 88 h 141"/>
                <a:gd name="T70" fmla="*/ 161 w 185"/>
                <a:gd name="T71" fmla="*/ 87 h 141"/>
                <a:gd name="T72" fmla="*/ 162 w 185"/>
                <a:gd name="T73" fmla="*/ 81 h 141"/>
                <a:gd name="T74" fmla="*/ 163 w 185"/>
                <a:gd name="T75" fmla="*/ 74 h 141"/>
                <a:gd name="T76" fmla="*/ 164 w 185"/>
                <a:gd name="T77" fmla="*/ 72 h 141"/>
                <a:gd name="T78" fmla="*/ 168 w 185"/>
                <a:gd name="T79" fmla="*/ 65 h 141"/>
                <a:gd name="T80" fmla="*/ 180 w 185"/>
                <a:gd name="T81" fmla="*/ 47 h 141"/>
                <a:gd name="T82" fmla="*/ 135 w 185"/>
                <a:gd name="T8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5" h="141">
                  <a:moveTo>
                    <a:pt x="95" y="13"/>
                  </a:moveTo>
                  <a:cubicBezTo>
                    <a:pt x="92" y="11"/>
                    <a:pt x="95" y="13"/>
                    <a:pt x="95" y="11"/>
                  </a:cubicBezTo>
                  <a:cubicBezTo>
                    <a:pt x="95" y="9"/>
                    <a:pt x="92" y="6"/>
                    <a:pt x="90" y="3"/>
                  </a:cubicBezTo>
                  <a:cubicBezTo>
                    <a:pt x="87" y="0"/>
                    <a:pt x="85" y="3"/>
                    <a:pt x="85" y="3"/>
                  </a:cubicBezTo>
                  <a:cubicBezTo>
                    <a:pt x="85" y="3"/>
                    <a:pt x="83" y="0"/>
                    <a:pt x="81" y="0"/>
                  </a:cubicBezTo>
                  <a:cubicBezTo>
                    <a:pt x="80" y="0"/>
                    <a:pt x="40" y="4"/>
                    <a:pt x="37" y="4"/>
                  </a:cubicBezTo>
                  <a:cubicBezTo>
                    <a:pt x="35" y="4"/>
                    <a:pt x="33" y="6"/>
                    <a:pt x="31" y="8"/>
                  </a:cubicBezTo>
                  <a:cubicBezTo>
                    <a:pt x="30" y="9"/>
                    <a:pt x="27" y="8"/>
                    <a:pt x="26" y="9"/>
                  </a:cubicBezTo>
                  <a:cubicBezTo>
                    <a:pt x="24" y="11"/>
                    <a:pt x="22" y="13"/>
                    <a:pt x="19" y="13"/>
                  </a:cubicBezTo>
                  <a:cubicBezTo>
                    <a:pt x="17" y="13"/>
                    <a:pt x="11" y="18"/>
                    <a:pt x="9" y="19"/>
                  </a:cubicBezTo>
                  <a:cubicBezTo>
                    <a:pt x="8" y="21"/>
                    <a:pt x="7" y="23"/>
                    <a:pt x="6" y="24"/>
                  </a:cubicBezTo>
                  <a:cubicBezTo>
                    <a:pt x="5" y="26"/>
                    <a:pt x="3" y="28"/>
                    <a:pt x="2" y="30"/>
                  </a:cubicBezTo>
                  <a:cubicBezTo>
                    <a:pt x="1" y="32"/>
                    <a:pt x="0" y="34"/>
                    <a:pt x="2" y="35"/>
                  </a:cubicBezTo>
                  <a:cubicBezTo>
                    <a:pt x="4" y="36"/>
                    <a:pt x="7" y="35"/>
                    <a:pt x="8" y="37"/>
                  </a:cubicBezTo>
                  <a:cubicBezTo>
                    <a:pt x="9" y="39"/>
                    <a:pt x="11" y="42"/>
                    <a:pt x="13" y="42"/>
                  </a:cubicBezTo>
                  <a:cubicBezTo>
                    <a:pt x="15" y="42"/>
                    <a:pt x="17" y="42"/>
                    <a:pt x="19" y="42"/>
                  </a:cubicBezTo>
                  <a:cubicBezTo>
                    <a:pt x="21" y="43"/>
                    <a:pt x="22" y="44"/>
                    <a:pt x="23" y="47"/>
                  </a:cubicBezTo>
                  <a:cubicBezTo>
                    <a:pt x="24" y="49"/>
                    <a:pt x="26" y="54"/>
                    <a:pt x="28" y="55"/>
                  </a:cubicBezTo>
                  <a:cubicBezTo>
                    <a:pt x="30" y="57"/>
                    <a:pt x="33" y="60"/>
                    <a:pt x="34" y="63"/>
                  </a:cubicBezTo>
                  <a:cubicBezTo>
                    <a:pt x="36" y="66"/>
                    <a:pt x="41" y="66"/>
                    <a:pt x="43" y="68"/>
                  </a:cubicBezTo>
                  <a:cubicBezTo>
                    <a:pt x="46" y="69"/>
                    <a:pt x="46" y="72"/>
                    <a:pt x="48" y="73"/>
                  </a:cubicBezTo>
                  <a:cubicBezTo>
                    <a:pt x="49" y="74"/>
                    <a:pt x="51" y="77"/>
                    <a:pt x="52" y="78"/>
                  </a:cubicBezTo>
                  <a:cubicBezTo>
                    <a:pt x="53" y="79"/>
                    <a:pt x="56" y="79"/>
                    <a:pt x="57" y="79"/>
                  </a:cubicBezTo>
                  <a:cubicBezTo>
                    <a:pt x="58" y="79"/>
                    <a:pt x="59" y="82"/>
                    <a:pt x="60" y="82"/>
                  </a:cubicBezTo>
                  <a:cubicBezTo>
                    <a:pt x="62" y="82"/>
                    <a:pt x="63" y="83"/>
                    <a:pt x="63" y="85"/>
                  </a:cubicBezTo>
                  <a:cubicBezTo>
                    <a:pt x="63" y="87"/>
                    <a:pt x="65" y="89"/>
                    <a:pt x="66" y="90"/>
                  </a:cubicBezTo>
                  <a:cubicBezTo>
                    <a:pt x="67" y="90"/>
                    <a:pt x="68" y="93"/>
                    <a:pt x="70" y="94"/>
                  </a:cubicBezTo>
                  <a:cubicBezTo>
                    <a:pt x="72" y="94"/>
                    <a:pt x="74" y="97"/>
                    <a:pt x="75" y="98"/>
                  </a:cubicBezTo>
                  <a:cubicBezTo>
                    <a:pt x="77" y="98"/>
                    <a:pt x="81" y="100"/>
                    <a:pt x="81" y="100"/>
                  </a:cubicBezTo>
                  <a:cubicBezTo>
                    <a:pt x="81" y="100"/>
                    <a:pt x="82" y="102"/>
                    <a:pt x="83" y="105"/>
                  </a:cubicBezTo>
                  <a:cubicBezTo>
                    <a:pt x="83" y="107"/>
                    <a:pt x="87" y="107"/>
                    <a:pt x="87" y="109"/>
                  </a:cubicBezTo>
                  <a:cubicBezTo>
                    <a:pt x="87" y="112"/>
                    <a:pt x="86" y="113"/>
                    <a:pt x="88" y="116"/>
                  </a:cubicBezTo>
                  <a:cubicBezTo>
                    <a:pt x="90" y="118"/>
                    <a:pt x="90" y="121"/>
                    <a:pt x="92" y="121"/>
                  </a:cubicBezTo>
                  <a:cubicBezTo>
                    <a:pt x="94" y="121"/>
                    <a:pt x="96" y="125"/>
                    <a:pt x="97" y="125"/>
                  </a:cubicBezTo>
                  <a:cubicBezTo>
                    <a:pt x="98" y="126"/>
                    <a:pt x="100" y="129"/>
                    <a:pt x="100" y="131"/>
                  </a:cubicBezTo>
                  <a:cubicBezTo>
                    <a:pt x="101" y="134"/>
                    <a:pt x="100" y="137"/>
                    <a:pt x="102" y="138"/>
                  </a:cubicBezTo>
                  <a:cubicBezTo>
                    <a:pt x="103" y="139"/>
                    <a:pt x="106" y="140"/>
                    <a:pt x="107" y="140"/>
                  </a:cubicBezTo>
                  <a:cubicBezTo>
                    <a:pt x="108" y="140"/>
                    <a:pt x="110" y="140"/>
                    <a:pt x="112" y="141"/>
                  </a:cubicBezTo>
                  <a:cubicBezTo>
                    <a:pt x="112" y="140"/>
                    <a:pt x="113" y="139"/>
                    <a:pt x="113" y="138"/>
                  </a:cubicBezTo>
                  <a:cubicBezTo>
                    <a:pt x="113" y="137"/>
                    <a:pt x="114" y="135"/>
                    <a:pt x="115" y="135"/>
                  </a:cubicBezTo>
                  <a:cubicBezTo>
                    <a:pt x="115" y="134"/>
                    <a:pt x="115" y="135"/>
                    <a:pt x="117" y="135"/>
                  </a:cubicBezTo>
                  <a:cubicBezTo>
                    <a:pt x="118" y="135"/>
                    <a:pt x="119" y="134"/>
                    <a:pt x="119" y="133"/>
                  </a:cubicBezTo>
                  <a:cubicBezTo>
                    <a:pt x="120" y="133"/>
                    <a:pt x="119" y="131"/>
                    <a:pt x="117" y="130"/>
                  </a:cubicBezTo>
                  <a:cubicBezTo>
                    <a:pt x="115" y="129"/>
                    <a:pt x="114" y="127"/>
                    <a:pt x="113" y="126"/>
                  </a:cubicBezTo>
                  <a:cubicBezTo>
                    <a:pt x="111" y="124"/>
                    <a:pt x="111" y="122"/>
                    <a:pt x="112" y="121"/>
                  </a:cubicBezTo>
                  <a:cubicBezTo>
                    <a:pt x="112" y="121"/>
                    <a:pt x="112" y="121"/>
                    <a:pt x="113" y="122"/>
                  </a:cubicBezTo>
                  <a:cubicBezTo>
                    <a:pt x="114" y="124"/>
                    <a:pt x="115" y="126"/>
                    <a:pt x="116" y="126"/>
                  </a:cubicBezTo>
                  <a:cubicBezTo>
                    <a:pt x="117" y="126"/>
                    <a:pt x="117" y="122"/>
                    <a:pt x="117" y="122"/>
                  </a:cubicBezTo>
                  <a:cubicBezTo>
                    <a:pt x="117" y="122"/>
                    <a:pt x="118" y="123"/>
                    <a:pt x="118" y="124"/>
                  </a:cubicBezTo>
                  <a:cubicBezTo>
                    <a:pt x="118" y="126"/>
                    <a:pt x="120" y="127"/>
                    <a:pt x="121" y="128"/>
                  </a:cubicBezTo>
                  <a:cubicBezTo>
                    <a:pt x="122" y="129"/>
                    <a:pt x="123" y="129"/>
                    <a:pt x="124" y="128"/>
                  </a:cubicBezTo>
                  <a:cubicBezTo>
                    <a:pt x="126" y="127"/>
                    <a:pt x="125" y="125"/>
                    <a:pt x="125" y="124"/>
                  </a:cubicBezTo>
                  <a:cubicBezTo>
                    <a:pt x="124" y="124"/>
                    <a:pt x="126" y="123"/>
                    <a:pt x="126" y="122"/>
                  </a:cubicBezTo>
                  <a:cubicBezTo>
                    <a:pt x="126" y="121"/>
                    <a:pt x="124" y="120"/>
                    <a:pt x="122" y="120"/>
                  </a:cubicBezTo>
                  <a:cubicBezTo>
                    <a:pt x="121" y="120"/>
                    <a:pt x="119" y="120"/>
                    <a:pt x="118" y="119"/>
                  </a:cubicBezTo>
                  <a:cubicBezTo>
                    <a:pt x="116" y="118"/>
                    <a:pt x="120" y="117"/>
                    <a:pt x="121" y="117"/>
                  </a:cubicBezTo>
                  <a:cubicBezTo>
                    <a:pt x="122" y="117"/>
                    <a:pt x="125" y="117"/>
                    <a:pt x="126" y="116"/>
                  </a:cubicBezTo>
                  <a:cubicBezTo>
                    <a:pt x="128" y="116"/>
                    <a:pt x="131" y="115"/>
                    <a:pt x="132" y="114"/>
                  </a:cubicBezTo>
                  <a:cubicBezTo>
                    <a:pt x="134" y="114"/>
                    <a:pt x="133" y="112"/>
                    <a:pt x="133" y="112"/>
                  </a:cubicBezTo>
                  <a:cubicBezTo>
                    <a:pt x="133" y="112"/>
                    <a:pt x="135" y="112"/>
                    <a:pt x="137" y="111"/>
                  </a:cubicBezTo>
                  <a:cubicBezTo>
                    <a:pt x="138" y="110"/>
                    <a:pt x="140" y="108"/>
                    <a:pt x="142" y="108"/>
                  </a:cubicBezTo>
                  <a:cubicBezTo>
                    <a:pt x="143" y="108"/>
                    <a:pt x="144" y="106"/>
                    <a:pt x="144" y="105"/>
                  </a:cubicBezTo>
                  <a:cubicBezTo>
                    <a:pt x="145" y="103"/>
                    <a:pt x="144" y="103"/>
                    <a:pt x="143" y="102"/>
                  </a:cubicBezTo>
                  <a:cubicBezTo>
                    <a:pt x="142" y="101"/>
                    <a:pt x="142" y="99"/>
                    <a:pt x="142" y="99"/>
                  </a:cubicBezTo>
                  <a:cubicBezTo>
                    <a:pt x="143" y="99"/>
                    <a:pt x="144" y="99"/>
                    <a:pt x="144" y="100"/>
                  </a:cubicBezTo>
                  <a:cubicBezTo>
                    <a:pt x="144" y="101"/>
                    <a:pt x="147" y="101"/>
                    <a:pt x="149" y="101"/>
                  </a:cubicBezTo>
                  <a:cubicBezTo>
                    <a:pt x="150" y="101"/>
                    <a:pt x="150" y="98"/>
                    <a:pt x="150" y="97"/>
                  </a:cubicBezTo>
                  <a:cubicBezTo>
                    <a:pt x="151" y="96"/>
                    <a:pt x="152" y="95"/>
                    <a:pt x="153" y="94"/>
                  </a:cubicBezTo>
                  <a:cubicBezTo>
                    <a:pt x="155" y="93"/>
                    <a:pt x="154" y="92"/>
                    <a:pt x="153" y="91"/>
                  </a:cubicBezTo>
                  <a:cubicBezTo>
                    <a:pt x="153" y="89"/>
                    <a:pt x="154" y="89"/>
                    <a:pt x="155" y="88"/>
                  </a:cubicBezTo>
                  <a:cubicBezTo>
                    <a:pt x="156" y="87"/>
                    <a:pt x="157" y="88"/>
                    <a:pt x="159" y="88"/>
                  </a:cubicBezTo>
                  <a:cubicBezTo>
                    <a:pt x="161" y="89"/>
                    <a:pt x="161" y="88"/>
                    <a:pt x="161" y="87"/>
                  </a:cubicBezTo>
                  <a:cubicBezTo>
                    <a:pt x="162" y="85"/>
                    <a:pt x="163" y="84"/>
                    <a:pt x="163" y="83"/>
                  </a:cubicBezTo>
                  <a:cubicBezTo>
                    <a:pt x="164" y="82"/>
                    <a:pt x="162" y="81"/>
                    <a:pt x="162" y="81"/>
                  </a:cubicBezTo>
                  <a:cubicBezTo>
                    <a:pt x="162" y="81"/>
                    <a:pt x="165" y="81"/>
                    <a:pt x="166" y="80"/>
                  </a:cubicBezTo>
                  <a:cubicBezTo>
                    <a:pt x="167" y="80"/>
                    <a:pt x="165" y="78"/>
                    <a:pt x="163" y="74"/>
                  </a:cubicBezTo>
                  <a:cubicBezTo>
                    <a:pt x="161" y="70"/>
                    <a:pt x="163" y="68"/>
                    <a:pt x="163" y="68"/>
                  </a:cubicBezTo>
                  <a:cubicBezTo>
                    <a:pt x="163" y="68"/>
                    <a:pt x="163" y="70"/>
                    <a:pt x="164" y="72"/>
                  </a:cubicBezTo>
                  <a:cubicBezTo>
                    <a:pt x="164" y="73"/>
                    <a:pt x="167" y="73"/>
                    <a:pt x="167" y="72"/>
                  </a:cubicBezTo>
                  <a:cubicBezTo>
                    <a:pt x="167" y="71"/>
                    <a:pt x="167" y="66"/>
                    <a:pt x="168" y="65"/>
                  </a:cubicBezTo>
                  <a:cubicBezTo>
                    <a:pt x="168" y="65"/>
                    <a:pt x="171" y="60"/>
                    <a:pt x="172" y="57"/>
                  </a:cubicBezTo>
                  <a:cubicBezTo>
                    <a:pt x="174" y="53"/>
                    <a:pt x="177" y="50"/>
                    <a:pt x="180" y="47"/>
                  </a:cubicBezTo>
                  <a:cubicBezTo>
                    <a:pt x="181" y="45"/>
                    <a:pt x="183" y="44"/>
                    <a:pt x="185" y="42"/>
                  </a:cubicBezTo>
                  <a:cubicBezTo>
                    <a:pt x="135" y="6"/>
                    <a:pt x="135" y="6"/>
                    <a:pt x="135" y="6"/>
                  </a:cubicBezTo>
                  <a:cubicBezTo>
                    <a:pt x="135" y="6"/>
                    <a:pt x="98" y="15"/>
                    <a:pt x="95" y="1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59" name="Freeform 27">
              <a:extLst>
                <a:ext uri="{FF2B5EF4-FFF2-40B4-BE49-F238E27FC236}">
                  <a16:creationId xmlns:a16="http://schemas.microsoft.com/office/drawing/2014/main" id="{AEA68565-873E-4CCD-877A-EFADFC7F31CB}"/>
                </a:ext>
              </a:extLst>
            </p:cNvPr>
            <p:cNvSpPr>
              <a:spLocks/>
            </p:cNvSpPr>
            <p:nvPr/>
          </p:nvSpPr>
          <p:spPr bwMode="auto">
            <a:xfrm>
              <a:off x="6468523" y="3157318"/>
              <a:ext cx="61158" cy="106545"/>
            </a:xfrm>
            <a:custGeom>
              <a:avLst/>
              <a:gdLst>
                <a:gd name="T0" fmla="*/ 9 w 19"/>
                <a:gd name="T1" fmla="*/ 0 h 34"/>
                <a:gd name="T2" fmla="*/ 1 w 19"/>
                <a:gd name="T3" fmla="*/ 3 h 34"/>
                <a:gd name="T4" fmla="*/ 0 w 19"/>
                <a:gd name="T5" fmla="*/ 3 h 34"/>
                <a:gd name="T6" fmla="*/ 1 w 19"/>
                <a:gd name="T7" fmla="*/ 9 h 34"/>
                <a:gd name="T8" fmla="*/ 4 w 19"/>
                <a:gd name="T9" fmla="*/ 20 h 34"/>
                <a:gd name="T10" fmla="*/ 6 w 19"/>
                <a:gd name="T11" fmla="*/ 28 h 34"/>
                <a:gd name="T12" fmla="*/ 6 w 19"/>
                <a:gd name="T13" fmla="*/ 34 h 34"/>
                <a:gd name="T14" fmla="*/ 9 w 19"/>
                <a:gd name="T15" fmla="*/ 32 h 34"/>
                <a:gd name="T16" fmla="*/ 17 w 19"/>
                <a:gd name="T17" fmla="*/ 28 h 34"/>
                <a:gd name="T18" fmla="*/ 18 w 19"/>
                <a:gd name="T19" fmla="*/ 24 h 34"/>
                <a:gd name="T20" fmla="*/ 17 w 19"/>
                <a:gd name="T21" fmla="*/ 21 h 34"/>
                <a:gd name="T22" fmla="*/ 17 w 19"/>
                <a:gd name="T23" fmla="*/ 18 h 34"/>
                <a:gd name="T24" fmla="*/ 15 w 19"/>
                <a:gd name="T25" fmla="*/ 14 h 34"/>
                <a:gd name="T26" fmla="*/ 16 w 19"/>
                <a:gd name="T27" fmla="*/ 12 h 34"/>
                <a:gd name="T28" fmla="*/ 19 w 19"/>
                <a:gd name="T29" fmla="*/ 11 h 34"/>
                <a:gd name="T30" fmla="*/ 19 w 19"/>
                <a:gd name="T31" fmla="*/ 11 h 34"/>
                <a:gd name="T32" fmla="*/ 15 w 19"/>
                <a:gd name="T33" fmla="*/ 3 h 34"/>
                <a:gd name="T34" fmla="*/ 9 w 1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 h="34">
                  <a:moveTo>
                    <a:pt x="9" y="0"/>
                  </a:moveTo>
                  <a:cubicBezTo>
                    <a:pt x="9" y="0"/>
                    <a:pt x="2" y="3"/>
                    <a:pt x="1" y="3"/>
                  </a:cubicBezTo>
                  <a:cubicBezTo>
                    <a:pt x="1" y="3"/>
                    <a:pt x="0" y="3"/>
                    <a:pt x="0" y="3"/>
                  </a:cubicBezTo>
                  <a:cubicBezTo>
                    <a:pt x="1" y="5"/>
                    <a:pt x="1" y="8"/>
                    <a:pt x="1" y="9"/>
                  </a:cubicBezTo>
                  <a:cubicBezTo>
                    <a:pt x="2" y="10"/>
                    <a:pt x="3" y="15"/>
                    <a:pt x="4" y="20"/>
                  </a:cubicBezTo>
                  <a:cubicBezTo>
                    <a:pt x="6" y="24"/>
                    <a:pt x="6" y="26"/>
                    <a:pt x="6" y="28"/>
                  </a:cubicBezTo>
                  <a:cubicBezTo>
                    <a:pt x="7" y="29"/>
                    <a:pt x="6" y="32"/>
                    <a:pt x="6" y="34"/>
                  </a:cubicBezTo>
                  <a:cubicBezTo>
                    <a:pt x="7" y="34"/>
                    <a:pt x="8" y="33"/>
                    <a:pt x="9" y="32"/>
                  </a:cubicBezTo>
                  <a:cubicBezTo>
                    <a:pt x="11" y="31"/>
                    <a:pt x="17" y="28"/>
                    <a:pt x="17" y="28"/>
                  </a:cubicBezTo>
                  <a:cubicBezTo>
                    <a:pt x="18" y="27"/>
                    <a:pt x="18" y="25"/>
                    <a:pt x="18" y="24"/>
                  </a:cubicBezTo>
                  <a:cubicBezTo>
                    <a:pt x="19" y="22"/>
                    <a:pt x="18" y="22"/>
                    <a:pt x="17" y="21"/>
                  </a:cubicBezTo>
                  <a:cubicBezTo>
                    <a:pt x="17" y="21"/>
                    <a:pt x="17" y="18"/>
                    <a:pt x="17" y="18"/>
                  </a:cubicBezTo>
                  <a:cubicBezTo>
                    <a:pt x="17" y="17"/>
                    <a:pt x="16" y="15"/>
                    <a:pt x="15" y="14"/>
                  </a:cubicBezTo>
                  <a:cubicBezTo>
                    <a:pt x="15" y="14"/>
                    <a:pt x="15" y="12"/>
                    <a:pt x="16" y="12"/>
                  </a:cubicBezTo>
                  <a:cubicBezTo>
                    <a:pt x="16" y="12"/>
                    <a:pt x="18" y="11"/>
                    <a:pt x="19" y="11"/>
                  </a:cubicBezTo>
                  <a:cubicBezTo>
                    <a:pt x="19" y="11"/>
                    <a:pt x="19" y="11"/>
                    <a:pt x="19" y="11"/>
                  </a:cubicBezTo>
                  <a:cubicBezTo>
                    <a:pt x="18" y="9"/>
                    <a:pt x="16" y="4"/>
                    <a:pt x="15" y="3"/>
                  </a:cubicBezTo>
                  <a:cubicBezTo>
                    <a:pt x="13" y="1"/>
                    <a:pt x="10" y="0"/>
                    <a:pt x="9" y="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0" name="Freeform 28">
              <a:extLst>
                <a:ext uri="{FF2B5EF4-FFF2-40B4-BE49-F238E27FC236}">
                  <a16:creationId xmlns:a16="http://schemas.microsoft.com/office/drawing/2014/main" id="{F49DFBFC-3F9F-4003-AD9E-E2BA3436576F}"/>
                </a:ext>
              </a:extLst>
            </p:cNvPr>
            <p:cNvSpPr>
              <a:spLocks/>
            </p:cNvSpPr>
            <p:nvPr/>
          </p:nvSpPr>
          <p:spPr bwMode="auto">
            <a:xfrm>
              <a:off x="5529074" y="3254028"/>
              <a:ext cx="693119" cy="436019"/>
            </a:xfrm>
            <a:custGeom>
              <a:avLst/>
              <a:gdLst>
                <a:gd name="T0" fmla="*/ 11 w 214"/>
                <a:gd name="T1" fmla="*/ 99 h 139"/>
                <a:gd name="T2" fmla="*/ 19 w 214"/>
                <a:gd name="T3" fmla="*/ 139 h 139"/>
                <a:gd name="T4" fmla="*/ 55 w 214"/>
                <a:gd name="T5" fmla="*/ 133 h 139"/>
                <a:gd name="T6" fmla="*/ 55 w 214"/>
                <a:gd name="T7" fmla="*/ 133 h 139"/>
                <a:gd name="T8" fmla="*/ 182 w 214"/>
                <a:gd name="T9" fmla="*/ 106 h 139"/>
                <a:gd name="T10" fmla="*/ 182 w 214"/>
                <a:gd name="T11" fmla="*/ 107 h 139"/>
                <a:gd name="T12" fmla="*/ 186 w 214"/>
                <a:gd name="T13" fmla="*/ 101 h 139"/>
                <a:gd name="T14" fmla="*/ 194 w 214"/>
                <a:gd name="T15" fmla="*/ 100 h 139"/>
                <a:gd name="T16" fmla="*/ 199 w 214"/>
                <a:gd name="T17" fmla="*/ 97 h 139"/>
                <a:gd name="T18" fmla="*/ 203 w 214"/>
                <a:gd name="T19" fmla="*/ 94 h 139"/>
                <a:gd name="T20" fmla="*/ 203 w 214"/>
                <a:gd name="T21" fmla="*/ 89 h 139"/>
                <a:gd name="T22" fmla="*/ 205 w 214"/>
                <a:gd name="T23" fmla="*/ 86 h 139"/>
                <a:gd name="T24" fmla="*/ 208 w 214"/>
                <a:gd name="T25" fmla="*/ 85 h 139"/>
                <a:gd name="T26" fmla="*/ 211 w 214"/>
                <a:gd name="T27" fmla="*/ 82 h 139"/>
                <a:gd name="T28" fmla="*/ 213 w 214"/>
                <a:gd name="T29" fmla="*/ 78 h 139"/>
                <a:gd name="T30" fmla="*/ 209 w 214"/>
                <a:gd name="T31" fmla="*/ 76 h 139"/>
                <a:gd name="T32" fmla="*/ 205 w 214"/>
                <a:gd name="T33" fmla="*/ 73 h 139"/>
                <a:gd name="T34" fmla="*/ 202 w 214"/>
                <a:gd name="T35" fmla="*/ 71 h 139"/>
                <a:gd name="T36" fmla="*/ 200 w 214"/>
                <a:gd name="T37" fmla="*/ 69 h 139"/>
                <a:gd name="T38" fmla="*/ 198 w 214"/>
                <a:gd name="T39" fmla="*/ 67 h 139"/>
                <a:gd name="T40" fmla="*/ 197 w 214"/>
                <a:gd name="T41" fmla="*/ 65 h 139"/>
                <a:gd name="T42" fmla="*/ 195 w 214"/>
                <a:gd name="T43" fmla="*/ 65 h 139"/>
                <a:gd name="T44" fmla="*/ 192 w 214"/>
                <a:gd name="T45" fmla="*/ 62 h 139"/>
                <a:gd name="T46" fmla="*/ 191 w 214"/>
                <a:gd name="T47" fmla="*/ 58 h 139"/>
                <a:gd name="T48" fmla="*/ 192 w 214"/>
                <a:gd name="T49" fmla="*/ 55 h 139"/>
                <a:gd name="T50" fmla="*/ 194 w 214"/>
                <a:gd name="T51" fmla="*/ 52 h 139"/>
                <a:gd name="T52" fmla="*/ 193 w 214"/>
                <a:gd name="T53" fmla="*/ 49 h 139"/>
                <a:gd name="T54" fmla="*/ 190 w 214"/>
                <a:gd name="T55" fmla="*/ 46 h 139"/>
                <a:gd name="T56" fmla="*/ 192 w 214"/>
                <a:gd name="T57" fmla="*/ 44 h 139"/>
                <a:gd name="T58" fmla="*/ 195 w 214"/>
                <a:gd name="T59" fmla="*/ 40 h 139"/>
                <a:gd name="T60" fmla="*/ 196 w 214"/>
                <a:gd name="T61" fmla="*/ 37 h 139"/>
                <a:gd name="T62" fmla="*/ 197 w 214"/>
                <a:gd name="T63" fmla="*/ 31 h 139"/>
                <a:gd name="T64" fmla="*/ 199 w 214"/>
                <a:gd name="T65" fmla="*/ 27 h 139"/>
                <a:gd name="T66" fmla="*/ 201 w 214"/>
                <a:gd name="T67" fmla="*/ 24 h 139"/>
                <a:gd name="T68" fmla="*/ 198 w 214"/>
                <a:gd name="T69" fmla="*/ 23 h 139"/>
                <a:gd name="T70" fmla="*/ 189 w 214"/>
                <a:gd name="T71" fmla="*/ 19 h 139"/>
                <a:gd name="T72" fmla="*/ 185 w 214"/>
                <a:gd name="T73" fmla="*/ 9 h 139"/>
                <a:gd name="T74" fmla="*/ 177 w 214"/>
                <a:gd name="T75" fmla="*/ 6 h 139"/>
                <a:gd name="T76" fmla="*/ 165 w 214"/>
                <a:gd name="T77" fmla="*/ 3 h 139"/>
                <a:gd name="T78" fmla="*/ 26 w 214"/>
                <a:gd name="T79" fmla="*/ 32 h 139"/>
                <a:gd name="T80" fmla="*/ 24 w 214"/>
                <a:gd name="T81" fmla="*/ 19 h 139"/>
                <a:gd name="T82" fmla="*/ 20 w 214"/>
                <a:gd name="T83" fmla="*/ 23 h 139"/>
                <a:gd name="T84" fmla="*/ 14 w 214"/>
                <a:gd name="T85" fmla="*/ 26 h 139"/>
                <a:gd name="T86" fmla="*/ 4 w 214"/>
                <a:gd name="T87" fmla="*/ 36 h 139"/>
                <a:gd name="T88" fmla="*/ 0 w 214"/>
                <a:gd name="T89" fmla="*/ 38 h 139"/>
                <a:gd name="T90" fmla="*/ 11 w 214"/>
                <a:gd name="T91" fmla="*/ 9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4" h="139">
                  <a:moveTo>
                    <a:pt x="11" y="99"/>
                  </a:moveTo>
                  <a:cubicBezTo>
                    <a:pt x="19" y="139"/>
                    <a:pt x="19" y="139"/>
                    <a:pt x="19" y="139"/>
                  </a:cubicBezTo>
                  <a:cubicBezTo>
                    <a:pt x="19" y="139"/>
                    <a:pt x="33" y="137"/>
                    <a:pt x="55" y="133"/>
                  </a:cubicBezTo>
                  <a:cubicBezTo>
                    <a:pt x="55" y="133"/>
                    <a:pt x="55" y="133"/>
                    <a:pt x="55" y="133"/>
                  </a:cubicBezTo>
                  <a:cubicBezTo>
                    <a:pt x="88" y="126"/>
                    <a:pt x="139" y="116"/>
                    <a:pt x="182" y="106"/>
                  </a:cubicBezTo>
                  <a:cubicBezTo>
                    <a:pt x="182" y="107"/>
                    <a:pt x="182" y="107"/>
                    <a:pt x="182" y="107"/>
                  </a:cubicBezTo>
                  <a:cubicBezTo>
                    <a:pt x="183" y="104"/>
                    <a:pt x="184" y="102"/>
                    <a:pt x="186" y="101"/>
                  </a:cubicBezTo>
                  <a:cubicBezTo>
                    <a:pt x="189" y="99"/>
                    <a:pt x="192" y="100"/>
                    <a:pt x="194" y="100"/>
                  </a:cubicBezTo>
                  <a:cubicBezTo>
                    <a:pt x="195" y="99"/>
                    <a:pt x="198" y="97"/>
                    <a:pt x="199" y="97"/>
                  </a:cubicBezTo>
                  <a:cubicBezTo>
                    <a:pt x="200" y="96"/>
                    <a:pt x="202" y="95"/>
                    <a:pt x="203" y="94"/>
                  </a:cubicBezTo>
                  <a:cubicBezTo>
                    <a:pt x="203" y="94"/>
                    <a:pt x="203" y="90"/>
                    <a:pt x="203" y="89"/>
                  </a:cubicBezTo>
                  <a:cubicBezTo>
                    <a:pt x="203" y="88"/>
                    <a:pt x="204" y="88"/>
                    <a:pt x="205" y="86"/>
                  </a:cubicBezTo>
                  <a:cubicBezTo>
                    <a:pt x="206" y="85"/>
                    <a:pt x="208" y="85"/>
                    <a:pt x="208" y="85"/>
                  </a:cubicBezTo>
                  <a:cubicBezTo>
                    <a:pt x="208" y="85"/>
                    <a:pt x="210" y="83"/>
                    <a:pt x="211" y="82"/>
                  </a:cubicBezTo>
                  <a:cubicBezTo>
                    <a:pt x="211" y="81"/>
                    <a:pt x="213" y="79"/>
                    <a:pt x="213" y="78"/>
                  </a:cubicBezTo>
                  <a:cubicBezTo>
                    <a:pt x="214" y="78"/>
                    <a:pt x="210" y="77"/>
                    <a:pt x="209" y="76"/>
                  </a:cubicBezTo>
                  <a:cubicBezTo>
                    <a:pt x="208" y="76"/>
                    <a:pt x="205" y="73"/>
                    <a:pt x="205" y="73"/>
                  </a:cubicBezTo>
                  <a:cubicBezTo>
                    <a:pt x="205" y="73"/>
                    <a:pt x="204" y="71"/>
                    <a:pt x="202" y="71"/>
                  </a:cubicBezTo>
                  <a:cubicBezTo>
                    <a:pt x="201" y="71"/>
                    <a:pt x="201" y="69"/>
                    <a:pt x="200" y="69"/>
                  </a:cubicBezTo>
                  <a:cubicBezTo>
                    <a:pt x="199" y="68"/>
                    <a:pt x="198" y="67"/>
                    <a:pt x="198" y="67"/>
                  </a:cubicBezTo>
                  <a:cubicBezTo>
                    <a:pt x="197" y="65"/>
                    <a:pt x="197" y="65"/>
                    <a:pt x="197" y="65"/>
                  </a:cubicBezTo>
                  <a:cubicBezTo>
                    <a:pt x="197" y="65"/>
                    <a:pt x="196" y="65"/>
                    <a:pt x="195" y="65"/>
                  </a:cubicBezTo>
                  <a:cubicBezTo>
                    <a:pt x="194" y="65"/>
                    <a:pt x="192" y="62"/>
                    <a:pt x="192" y="62"/>
                  </a:cubicBezTo>
                  <a:cubicBezTo>
                    <a:pt x="192" y="62"/>
                    <a:pt x="191" y="60"/>
                    <a:pt x="191" y="58"/>
                  </a:cubicBezTo>
                  <a:cubicBezTo>
                    <a:pt x="191" y="56"/>
                    <a:pt x="192" y="55"/>
                    <a:pt x="192" y="55"/>
                  </a:cubicBezTo>
                  <a:cubicBezTo>
                    <a:pt x="193" y="55"/>
                    <a:pt x="194" y="52"/>
                    <a:pt x="194" y="52"/>
                  </a:cubicBezTo>
                  <a:cubicBezTo>
                    <a:pt x="194" y="51"/>
                    <a:pt x="193" y="50"/>
                    <a:pt x="193" y="49"/>
                  </a:cubicBezTo>
                  <a:cubicBezTo>
                    <a:pt x="192" y="48"/>
                    <a:pt x="190" y="46"/>
                    <a:pt x="190" y="46"/>
                  </a:cubicBezTo>
                  <a:cubicBezTo>
                    <a:pt x="190" y="46"/>
                    <a:pt x="191" y="45"/>
                    <a:pt x="192" y="44"/>
                  </a:cubicBezTo>
                  <a:cubicBezTo>
                    <a:pt x="193" y="43"/>
                    <a:pt x="195" y="40"/>
                    <a:pt x="195" y="40"/>
                  </a:cubicBezTo>
                  <a:cubicBezTo>
                    <a:pt x="195" y="40"/>
                    <a:pt x="195" y="39"/>
                    <a:pt x="196" y="37"/>
                  </a:cubicBezTo>
                  <a:cubicBezTo>
                    <a:pt x="197" y="35"/>
                    <a:pt x="197" y="32"/>
                    <a:pt x="197" y="31"/>
                  </a:cubicBezTo>
                  <a:cubicBezTo>
                    <a:pt x="197" y="30"/>
                    <a:pt x="198" y="29"/>
                    <a:pt x="199" y="27"/>
                  </a:cubicBezTo>
                  <a:cubicBezTo>
                    <a:pt x="200" y="26"/>
                    <a:pt x="200" y="25"/>
                    <a:pt x="201" y="24"/>
                  </a:cubicBezTo>
                  <a:cubicBezTo>
                    <a:pt x="200" y="24"/>
                    <a:pt x="199" y="23"/>
                    <a:pt x="198" y="23"/>
                  </a:cubicBezTo>
                  <a:cubicBezTo>
                    <a:pt x="196" y="23"/>
                    <a:pt x="191" y="21"/>
                    <a:pt x="189" y="19"/>
                  </a:cubicBezTo>
                  <a:cubicBezTo>
                    <a:pt x="187" y="18"/>
                    <a:pt x="187" y="11"/>
                    <a:pt x="185" y="9"/>
                  </a:cubicBezTo>
                  <a:cubicBezTo>
                    <a:pt x="183" y="7"/>
                    <a:pt x="177" y="6"/>
                    <a:pt x="177" y="6"/>
                  </a:cubicBezTo>
                  <a:cubicBezTo>
                    <a:pt x="177" y="6"/>
                    <a:pt x="177" y="0"/>
                    <a:pt x="165" y="3"/>
                  </a:cubicBezTo>
                  <a:cubicBezTo>
                    <a:pt x="154" y="6"/>
                    <a:pt x="26" y="32"/>
                    <a:pt x="26" y="32"/>
                  </a:cubicBezTo>
                  <a:cubicBezTo>
                    <a:pt x="24" y="19"/>
                    <a:pt x="24" y="19"/>
                    <a:pt x="24" y="19"/>
                  </a:cubicBezTo>
                  <a:cubicBezTo>
                    <a:pt x="22" y="20"/>
                    <a:pt x="21" y="22"/>
                    <a:pt x="20" y="23"/>
                  </a:cubicBezTo>
                  <a:cubicBezTo>
                    <a:pt x="19" y="24"/>
                    <a:pt x="15" y="26"/>
                    <a:pt x="14" y="26"/>
                  </a:cubicBezTo>
                  <a:cubicBezTo>
                    <a:pt x="13" y="27"/>
                    <a:pt x="6" y="34"/>
                    <a:pt x="4" y="36"/>
                  </a:cubicBezTo>
                  <a:cubicBezTo>
                    <a:pt x="3" y="36"/>
                    <a:pt x="1" y="37"/>
                    <a:pt x="0" y="38"/>
                  </a:cubicBezTo>
                  <a:cubicBezTo>
                    <a:pt x="11" y="99"/>
                    <a:pt x="11" y="99"/>
                    <a:pt x="11" y="99"/>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1" name="Freeform 29">
              <a:extLst>
                <a:ext uri="{FF2B5EF4-FFF2-40B4-BE49-F238E27FC236}">
                  <a16:creationId xmlns:a16="http://schemas.microsoft.com/office/drawing/2014/main" id="{52CF2553-99F7-4DC2-A5D0-FE57FF398050}"/>
                </a:ext>
              </a:extLst>
            </p:cNvPr>
            <p:cNvSpPr>
              <a:spLocks/>
            </p:cNvSpPr>
            <p:nvPr/>
          </p:nvSpPr>
          <p:spPr bwMode="auto">
            <a:xfrm>
              <a:off x="770670" y="2536074"/>
              <a:ext cx="949642" cy="758934"/>
            </a:xfrm>
            <a:custGeom>
              <a:avLst/>
              <a:gdLst>
                <a:gd name="T0" fmla="*/ 240 w 293"/>
                <a:gd name="T1" fmla="*/ 242 h 242"/>
                <a:gd name="T2" fmla="*/ 256 w 293"/>
                <a:gd name="T3" fmla="*/ 161 h 242"/>
                <a:gd name="T4" fmla="*/ 261 w 293"/>
                <a:gd name="T5" fmla="*/ 148 h 242"/>
                <a:gd name="T6" fmla="*/ 257 w 293"/>
                <a:gd name="T7" fmla="*/ 139 h 242"/>
                <a:gd name="T8" fmla="*/ 262 w 293"/>
                <a:gd name="T9" fmla="*/ 125 h 242"/>
                <a:gd name="T10" fmla="*/ 275 w 293"/>
                <a:gd name="T11" fmla="*/ 106 h 242"/>
                <a:gd name="T12" fmla="*/ 287 w 293"/>
                <a:gd name="T13" fmla="*/ 89 h 242"/>
                <a:gd name="T14" fmla="*/ 288 w 293"/>
                <a:gd name="T15" fmla="*/ 74 h 242"/>
                <a:gd name="T16" fmla="*/ 217 w 293"/>
                <a:gd name="T17" fmla="*/ 49 h 242"/>
                <a:gd name="T18" fmla="*/ 204 w 293"/>
                <a:gd name="T19" fmla="*/ 49 h 242"/>
                <a:gd name="T20" fmla="*/ 191 w 293"/>
                <a:gd name="T21" fmla="*/ 50 h 242"/>
                <a:gd name="T22" fmla="*/ 170 w 293"/>
                <a:gd name="T23" fmla="*/ 52 h 242"/>
                <a:gd name="T24" fmla="*/ 158 w 293"/>
                <a:gd name="T25" fmla="*/ 49 h 242"/>
                <a:gd name="T26" fmla="*/ 144 w 293"/>
                <a:gd name="T27" fmla="*/ 47 h 242"/>
                <a:gd name="T28" fmla="*/ 134 w 293"/>
                <a:gd name="T29" fmla="*/ 41 h 242"/>
                <a:gd name="T30" fmla="*/ 121 w 293"/>
                <a:gd name="T31" fmla="*/ 42 h 242"/>
                <a:gd name="T32" fmla="*/ 101 w 293"/>
                <a:gd name="T33" fmla="*/ 38 h 242"/>
                <a:gd name="T34" fmla="*/ 98 w 293"/>
                <a:gd name="T35" fmla="*/ 18 h 242"/>
                <a:gd name="T36" fmla="*/ 89 w 293"/>
                <a:gd name="T37" fmla="*/ 7 h 242"/>
                <a:gd name="T38" fmla="*/ 85 w 293"/>
                <a:gd name="T39" fmla="*/ 7 h 242"/>
                <a:gd name="T40" fmla="*/ 74 w 293"/>
                <a:gd name="T41" fmla="*/ 2 h 242"/>
                <a:gd name="T42" fmla="*/ 65 w 293"/>
                <a:gd name="T43" fmla="*/ 0 h 242"/>
                <a:gd name="T44" fmla="*/ 62 w 293"/>
                <a:gd name="T45" fmla="*/ 10 h 242"/>
                <a:gd name="T46" fmla="*/ 60 w 293"/>
                <a:gd name="T47" fmla="*/ 15 h 242"/>
                <a:gd name="T48" fmla="*/ 61 w 293"/>
                <a:gd name="T49" fmla="*/ 23 h 242"/>
                <a:gd name="T50" fmla="*/ 58 w 293"/>
                <a:gd name="T51" fmla="*/ 27 h 242"/>
                <a:gd name="T52" fmla="*/ 57 w 293"/>
                <a:gd name="T53" fmla="*/ 30 h 242"/>
                <a:gd name="T54" fmla="*/ 54 w 293"/>
                <a:gd name="T55" fmla="*/ 40 h 242"/>
                <a:gd name="T56" fmla="*/ 49 w 293"/>
                <a:gd name="T57" fmla="*/ 48 h 242"/>
                <a:gd name="T58" fmla="*/ 46 w 293"/>
                <a:gd name="T59" fmla="*/ 56 h 242"/>
                <a:gd name="T60" fmla="*/ 42 w 293"/>
                <a:gd name="T61" fmla="*/ 66 h 242"/>
                <a:gd name="T62" fmla="*/ 41 w 293"/>
                <a:gd name="T63" fmla="*/ 77 h 242"/>
                <a:gd name="T64" fmla="*/ 36 w 293"/>
                <a:gd name="T65" fmla="*/ 82 h 242"/>
                <a:gd name="T66" fmla="*/ 31 w 293"/>
                <a:gd name="T67" fmla="*/ 97 h 242"/>
                <a:gd name="T68" fmla="*/ 32 w 293"/>
                <a:gd name="T69" fmla="*/ 107 h 242"/>
                <a:gd name="T70" fmla="*/ 23 w 293"/>
                <a:gd name="T71" fmla="*/ 113 h 242"/>
                <a:gd name="T72" fmla="*/ 23 w 293"/>
                <a:gd name="T73" fmla="*/ 121 h 242"/>
                <a:gd name="T74" fmla="*/ 12 w 293"/>
                <a:gd name="T75" fmla="*/ 130 h 242"/>
                <a:gd name="T76" fmla="*/ 5 w 293"/>
                <a:gd name="T77" fmla="*/ 148 h 242"/>
                <a:gd name="T78" fmla="*/ 3 w 293"/>
                <a:gd name="T79" fmla="*/ 158 h 242"/>
                <a:gd name="T80" fmla="*/ 0 w 293"/>
                <a:gd name="T81" fmla="*/ 176 h 242"/>
                <a:gd name="T82" fmla="*/ 4 w 293"/>
                <a:gd name="T83" fmla="*/ 18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3" h="242">
                  <a:moveTo>
                    <a:pt x="142" y="219"/>
                  </a:moveTo>
                  <a:cubicBezTo>
                    <a:pt x="171" y="227"/>
                    <a:pt x="205" y="235"/>
                    <a:pt x="240" y="242"/>
                  </a:cubicBezTo>
                  <a:cubicBezTo>
                    <a:pt x="243" y="229"/>
                    <a:pt x="252" y="183"/>
                    <a:pt x="254" y="173"/>
                  </a:cubicBezTo>
                  <a:cubicBezTo>
                    <a:pt x="256" y="163"/>
                    <a:pt x="256" y="161"/>
                    <a:pt x="256" y="161"/>
                  </a:cubicBezTo>
                  <a:cubicBezTo>
                    <a:pt x="256" y="161"/>
                    <a:pt x="260" y="156"/>
                    <a:pt x="261" y="154"/>
                  </a:cubicBezTo>
                  <a:cubicBezTo>
                    <a:pt x="263" y="152"/>
                    <a:pt x="260" y="149"/>
                    <a:pt x="261" y="148"/>
                  </a:cubicBezTo>
                  <a:cubicBezTo>
                    <a:pt x="263" y="147"/>
                    <a:pt x="264" y="143"/>
                    <a:pt x="261" y="142"/>
                  </a:cubicBezTo>
                  <a:cubicBezTo>
                    <a:pt x="258" y="142"/>
                    <a:pt x="255" y="141"/>
                    <a:pt x="257" y="139"/>
                  </a:cubicBezTo>
                  <a:cubicBezTo>
                    <a:pt x="258" y="138"/>
                    <a:pt x="256" y="136"/>
                    <a:pt x="257" y="131"/>
                  </a:cubicBezTo>
                  <a:cubicBezTo>
                    <a:pt x="257" y="126"/>
                    <a:pt x="262" y="125"/>
                    <a:pt x="262" y="125"/>
                  </a:cubicBezTo>
                  <a:cubicBezTo>
                    <a:pt x="262" y="125"/>
                    <a:pt x="261" y="123"/>
                    <a:pt x="268" y="118"/>
                  </a:cubicBezTo>
                  <a:cubicBezTo>
                    <a:pt x="275" y="113"/>
                    <a:pt x="272" y="107"/>
                    <a:pt x="275" y="106"/>
                  </a:cubicBezTo>
                  <a:cubicBezTo>
                    <a:pt x="279" y="105"/>
                    <a:pt x="278" y="100"/>
                    <a:pt x="282" y="98"/>
                  </a:cubicBezTo>
                  <a:cubicBezTo>
                    <a:pt x="285" y="95"/>
                    <a:pt x="283" y="91"/>
                    <a:pt x="287" y="89"/>
                  </a:cubicBezTo>
                  <a:cubicBezTo>
                    <a:pt x="291" y="88"/>
                    <a:pt x="290" y="85"/>
                    <a:pt x="292" y="82"/>
                  </a:cubicBezTo>
                  <a:cubicBezTo>
                    <a:pt x="293" y="80"/>
                    <a:pt x="291" y="80"/>
                    <a:pt x="288" y="74"/>
                  </a:cubicBezTo>
                  <a:cubicBezTo>
                    <a:pt x="285" y="70"/>
                    <a:pt x="282" y="66"/>
                    <a:pt x="282" y="62"/>
                  </a:cubicBezTo>
                  <a:cubicBezTo>
                    <a:pt x="265" y="59"/>
                    <a:pt x="217" y="49"/>
                    <a:pt x="217" y="49"/>
                  </a:cubicBezTo>
                  <a:cubicBezTo>
                    <a:pt x="217" y="49"/>
                    <a:pt x="215" y="50"/>
                    <a:pt x="212" y="50"/>
                  </a:cubicBezTo>
                  <a:cubicBezTo>
                    <a:pt x="210" y="50"/>
                    <a:pt x="204" y="49"/>
                    <a:pt x="204" y="49"/>
                  </a:cubicBezTo>
                  <a:cubicBezTo>
                    <a:pt x="204" y="49"/>
                    <a:pt x="197" y="48"/>
                    <a:pt x="196" y="50"/>
                  </a:cubicBezTo>
                  <a:cubicBezTo>
                    <a:pt x="195" y="52"/>
                    <a:pt x="191" y="50"/>
                    <a:pt x="191" y="50"/>
                  </a:cubicBezTo>
                  <a:cubicBezTo>
                    <a:pt x="191" y="50"/>
                    <a:pt x="183" y="49"/>
                    <a:pt x="181" y="50"/>
                  </a:cubicBezTo>
                  <a:cubicBezTo>
                    <a:pt x="179" y="50"/>
                    <a:pt x="173" y="52"/>
                    <a:pt x="170" y="52"/>
                  </a:cubicBezTo>
                  <a:cubicBezTo>
                    <a:pt x="168" y="52"/>
                    <a:pt x="166" y="49"/>
                    <a:pt x="164" y="47"/>
                  </a:cubicBezTo>
                  <a:cubicBezTo>
                    <a:pt x="163" y="46"/>
                    <a:pt x="160" y="48"/>
                    <a:pt x="158" y="49"/>
                  </a:cubicBezTo>
                  <a:cubicBezTo>
                    <a:pt x="155" y="50"/>
                    <a:pt x="155" y="49"/>
                    <a:pt x="152" y="48"/>
                  </a:cubicBezTo>
                  <a:cubicBezTo>
                    <a:pt x="149" y="47"/>
                    <a:pt x="144" y="47"/>
                    <a:pt x="144" y="47"/>
                  </a:cubicBezTo>
                  <a:cubicBezTo>
                    <a:pt x="144" y="47"/>
                    <a:pt x="144" y="44"/>
                    <a:pt x="142" y="44"/>
                  </a:cubicBezTo>
                  <a:cubicBezTo>
                    <a:pt x="140" y="44"/>
                    <a:pt x="136" y="42"/>
                    <a:pt x="134" y="41"/>
                  </a:cubicBezTo>
                  <a:cubicBezTo>
                    <a:pt x="132" y="41"/>
                    <a:pt x="128" y="39"/>
                    <a:pt x="125" y="39"/>
                  </a:cubicBezTo>
                  <a:cubicBezTo>
                    <a:pt x="122" y="39"/>
                    <a:pt x="122" y="40"/>
                    <a:pt x="121" y="42"/>
                  </a:cubicBezTo>
                  <a:cubicBezTo>
                    <a:pt x="120" y="43"/>
                    <a:pt x="111" y="42"/>
                    <a:pt x="108" y="42"/>
                  </a:cubicBezTo>
                  <a:cubicBezTo>
                    <a:pt x="105" y="42"/>
                    <a:pt x="104" y="39"/>
                    <a:pt x="101" y="38"/>
                  </a:cubicBezTo>
                  <a:cubicBezTo>
                    <a:pt x="98" y="37"/>
                    <a:pt x="95" y="35"/>
                    <a:pt x="96" y="32"/>
                  </a:cubicBezTo>
                  <a:cubicBezTo>
                    <a:pt x="97" y="30"/>
                    <a:pt x="98" y="23"/>
                    <a:pt x="98" y="18"/>
                  </a:cubicBezTo>
                  <a:cubicBezTo>
                    <a:pt x="98" y="14"/>
                    <a:pt x="96" y="15"/>
                    <a:pt x="93" y="11"/>
                  </a:cubicBezTo>
                  <a:cubicBezTo>
                    <a:pt x="92" y="9"/>
                    <a:pt x="91" y="8"/>
                    <a:pt x="89" y="7"/>
                  </a:cubicBezTo>
                  <a:cubicBezTo>
                    <a:pt x="89" y="7"/>
                    <a:pt x="89" y="8"/>
                    <a:pt x="89" y="8"/>
                  </a:cubicBezTo>
                  <a:cubicBezTo>
                    <a:pt x="89" y="8"/>
                    <a:pt x="87" y="7"/>
                    <a:pt x="85" y="7"/>
                  </a:cubicBezTo>
                  <a:cubicBezTo>
                    <a:pt x="84" y="7"/>
                    <a:pt x="83" y="5"/>
                    <a:pt x="81" y="4"/>
                  </a:cubicBezTo>
                  <a:cubicBezTo>
                    <a:pt x="79" y="2"/>
                    <a:pt x="75" y="2"/>
                    <a:pt x="74" y="2"/>
                  </a:cubicBezTo>
                  <a:cubicBezTo>
                    <a:pt x="72" y="2"/>
                    <a:pt x="70" y="2"/>
                    <a:pt x="70" y="2"/>
                  </a:cubicBezTo>
                  <a:cubicBezTo>
                    <a:pt x="69" y="1"/>
                    <a:pt x="65" y="0"/>
                    <a:pt x="65" y="0"/>
                  </a:cubicBezTo>
                  <a:cubicBezTo>
                    <a:pt x="65" y="8"/>
                    <a:pt x="65" y="8"/>
                    <a:pt x="65" y="8"/>
                  </a:cubicBezTo>
                  <a:cubicBezTo>
                    <a:pt x="62" y="10"/>
                    <a:pt x="62" y="10"/>
                    <a:pt x="62" y="10"/>
                  </a:cubicBezTo>
                  <a:cubicBezTo>
                    <a:pt x="62" y="13"/>
                    <a:pt x="62" y="13"/>
                    <a:pt x="62" y="13"/>
                  </a:cubicBezTo>
                  <a:cubicBezTo>
                    <a:pt x="60" y="15"/>
                    <a:pt x="60" y="15"/>
                    <a:pt x="60" y="15"/>
                  </a:cubicBezTo>
                  <a:cubicBezTo>
                    <a:pt x="60" y="19"/>
                    <a:pt x="60" y="19"/>
                    <a:pt x="60" y="19"/>
                  </a:cubicBezTo>
                  <a:cubicBezTo>
                    <a:pt x="61" y="23"/>
                    <a:pt x="61" y="23"/>
                    <a:pt x="61" y="23"/>
                  </a:cubicBezTo>
                  <a:cubicBezTo>
                    <a:pt x="59" y="25"/>
                    <a:pt x="59" y="25"/>
                    <a:pt x="59" y="25"/>
                  </a:cubicBezTo>
                  <a:cubicBezTo>
                    <a:pt x="58" y="27"/>
                    <a:pt x="58" y="27"/>
                    <a:pt x="58" y="27"/>
                  </a:cubicBezTo>
                  <a:cubicBezTo>
                    <a:pt x="60" y="30"/>
                    <a:pt x="60" y="30"/>
                    <a:pt x="60" y="30"/>
                  </a:cubicBezTo>
                  <a:cubicBezTo>
                    <a:pt x="57" y="30"/>
                    <a:pt x="57" y="30"/>
                    <a:pt x="57" y="30"/>
                  </a:cubicBezTo>
                  <a:cubicBezTo>
                    <a:pt x="55" y="34"/>
                    <a:pt x="55" y="34"/>
                    <a:pt x="55" y="34"/>
                  </a:cubicBezTo>
                  <a:cubicBezTo>
                    <a:pt x="54" y="40"/>
                    <a:pt x="54" y="40"/>
                    <a:pt x="54" y="40"/>
                  </a:cubicBezTo>
                  <a:cubicBezTo>
                    <a:pt x="52" y="45"/>
                    <a:pt x="52" y="45"/>
                    <a:pt x="52" y="45"/>
                  </a:cubicBezTo>
                  <a:cubicBezTo>
                    <a:pt x="49" y="48"/>
                    <a:pt x="49" y="48"/>
                    <a:pt x="49" y="48"/>
                  </a:cubicBezTo>
                  <a:cubicBezTo>
                    <a:pt x="49" y="52"/>
                    <a:pt x="49" y="52"/>
                    <a:pt x="49" y="52"/>
                  </a:cubicBezTo>
                  <a:cubicBezTo>
                    <a:pt x="46" y="56"/>
                    <a:pt x="46" y="56"/>
                    <a:pt x="46" y="56"/>
                  </a:cubicBezTo>
                  <a:cubicBezTo>
                    <a:pt x="44" y="61"/>
                    <a:pt x="44" y="61"/>
                    <a:pt x="44" y="61"/>
                  </a:cubicBezTo>
                  <a:cubicBezTo>
                    <a:pt x="42" y="66"/>
                    <a:pt x="42" y="66"/>
                    <a:pt x="42" y="66"/>
                  </a:cubicBezTo>
                  <a:cubicBezTo>
                    <a:pt x="41" y="70"/>
                    <a:pt x="41" y="70"/>
                    <a:pt x="41" y="70"/>
                  </a:cubicBezTo>
                  <a:cubicBezTo>
                    <a:pt x="41" y="77"/>
                    <a:pt x="41" y="77"/>
                    <a:pt x="41" y="77"/>
                  </a:cubicBezTo>
                  <a:cubicBezTo>
                    <a:pt x="38" y="78"/>
                    <a:pt x="38" y="78"/>
                    <a:pt x="38" y="78"/>
                  </a:cubicBezTo>
                  <a:cubicBezTo>
                    <a:pt x="36" y="82"/>
                    <a:pt x="36" y="82"/>
                    <a:pt x="36" y="82"/>
                  </a:cubicBezTo>
                  <a:cubicBezTo>
                    <a:pt x="33" y="92"/>
                    <a:pt x="33" y="92"/>
                    <a:pt x="33" y="92"/>
                  </a:cubicBezTo>
                  <a:cubicBezTo>
                    <a:pt x="31" y="97"/>
                    <a:pt x="31" y="97"/>
                    <a:pt x="31" y="97"/>
                  </a:cubicBezTo>
                  <a:cubicBezTo>
                    <a:pt x="31" y="97"/>
                    <a:pt x="27" y="104"/>
                    <a:pt x="27" y="105"/>
                  </a:cubicBezTo>
                  <a:cubicBezTo>
                    <a:pt x="27" y="107"/>
                    <a:pt x="32" y="107"/>
                    <a:pt x="32" y="107"/>
                  </a:cubicBezTo>
                  <a:cubicBezTo>
                    <a:pt x="32" y="107"/>
                    <a:pt x="29" y="108"/>
                    <a:pt x="28" y="108"/>
                  </a:cubicBezTo>
                  <a:cubicBezTo>
                    <a:pt x="26" y="108"/>
                    <a:pt x="24" y="112"/>
                    <a:pt x="23" y="113"/>
                  </a:cubicBezTo>
                  <a:cubicBezTo>
                    <a:pt x="22" y="114"/>
                    <a:pt x="20" y="117"/>
                    <a:pt x="20" y="119"/>
                  </a:cubicBezTo>
                  <a:cubicBezTo>
                    <a:pt x="20" y="120"/>
                    <a:pt x="23" y="121"/>
                    <a:pt x="23" y="121"/>
                  </a:cubicBezTo>
                  <a:cubicBezTo>
                    <a:pt x="21" y="121"/>
                    <a:pt x="17" y="122"/>
                    <a:pt x="15" y="122"/>
                  </a:cubicBezTo>
                  <a:cubicBezTo>
                    <a:pt x="13" y="123"/>
                    <a:pt x="12" y="128"/>
                    <a:pt x="12" y="130"/>
                  </a:cubicBezTo>
                  <a:cubicBezTo>
                    <a:pt x="11" y="133"/>
                    <a:pt x="5" y="140"/>
                    <a:pt x="5" y="140"/>
                  </a:cubicBezTo>
                  <a:cubicBezTo>
                    <a:pt x="5" y="140"/>
                    <a:pt x="5" y="146"/>
                    <a:pt x="5" y="148"/>
                  </a:cubicBezTo>
                  <a:cubicBezTo>
                    <a:pt x="5" y="150"/>
                    <a:pt x="6" y="151"/>
                    <a:pt x="6" y="152"/>
                  </a:cubicBezTo>
                  <a:cubicBezTo>
                    <a:pt x="7" y="154"/>
                    <a:pt x="5" y="156"/>
                    <a:pt x="3" y="158"/>
                  </a:cubicBezTo>
                  <a:cubicBezTo>
                    <a:pt x="1" y="160"/>
                    <a:pt x="0" y="165"/>
                    <a:pt x="0" y="165"/>
                  </a:cubicBezTo>
                  <a:cubicBezTo>
                    <a:pt x="0" y="165"/>
                    <a:pt x="0" y="174"/>
                    <a:pt x="0" y="176"/>
                  </a:cubicBezTo>
                  <a:cubicBezTo>
                    <a:pt x="0" y="178"/>
                    <a:pt x="2" y="179"/>
                    <a:pt x="3" y="181"/>
                  </a:cubicBezTo>
                  <a:cubicBezTo>
                    <a:pt x="3" y="181"/>
                    <a:pt x="4" y="182"/>
                    <a:pt x="4" y="182"/>
                  </a:cubicBezTo>
                  <a:cubicBezTo>
                    <a:pt x="22" y="187"/>
                    <a:pt x="72" y="202"/>
                    <a:pt x="142" y="219"/>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2" name="Freeform 30">
              <a:extLst>
                <a:ext uri="{FF2B5EF4-FFF2-40B4-BE49-F238E27FC236}">
                  <a16:creationId xmlns:a16="http://schemas.microsoft.com/office/drawing/2014/main" id="{F599E1AD-E58D-42B2-8FE2-DAE6973E4ABF}"/>
                </a:ext>
              </a:extLst>
            </p:cNvPr>
            <p:cNvSpPr>
              <a:spLocks/>
            </p:cNvSpPr>
            <p:nvPr/>
          </p:nvSpPr>
          <p:spPr bwMode="auto">
            <a:xfrm>
              <a:off x="3021610" y="4221137"/>
              <a:ext cx="1019292" cy="504864"/>
            </a:xfrm>
            <a:custGeom>
              <a:avLst/>
              <a:gdLst>
                <a:gd name="T0" fmla="*/ 2 w 315"/>
                <a:gd name="T1" fmla="*/ 0 h 161"/>
                <a:gd name="T2" fmla="*/ 19 w 315"/>
                <a:gd name="T3" fmla="*/ 25 h 161"/>
                <a:gd name="T4" fmla="*/ 110 w 315"/>
                <a:gd name="T5" fmla="*/ 34 h 161"/>
                <a:gd name="T6" fmla="*/ 115 w 315"/>
                <a:gd name="T7" fmla="*/ 123 h 161"/>
                <a:gd name="T8" fmla="*/ 128 w 315"/>
                <a:gd name="T9" fmla="*/ 126 h 161"/>
                <a:gd name="T10" fmla="*/ 135 w 315"/>
                <a:gd name="T11" fmla="*/ 127 h 161"/>
                <a:gd name="T12" fmla="*/ 145 w 315"/>
                <a:gd name="T13" fmla="*/ 135 h 161"/>
                <a:gd name="T14" fmla="*/ 161 w 315"/>
                <a:gd name="T15" fmla="*/ 139 h 161"/>
                <a:gd name="T16" fmla="*/ 169 w 315"/>
                <a:gd name="T17" fmla="*/ 138 h 161"/>
                <a:gd name="T18" fmla="*/ 180 w 315"/>
                <a:gd name="T19" fmla="*/ 144 h 161"/>
                <a:gd name="T20" fmla="*/ 184 w 315"/>
                <a:gd name="T21" fmla="*/ 152 h 161"/>
                <a:gd name="T22" fmla="*/ 198 w 315"/>
                <a:gd name="T23" fmla="*/ 148 h 161"/>
                <a:gd name="T24" fmla="*/ 212 w 315"/>
                <a:gd name="T25" fmla="*/ 152 h 161"/>
                <a:gd name="T26" fmla="*/ 217 w 315"/>
                <a:gd name="T27" fmla="*/ 154 h 161"/>
                <a:gd name="T28" fmla="*/ 224 w 315"/>
                <a:gd name="T29" fmla="*/ 150 h 161"/>
                <a:gd name="T30" fmla="*/ 229 w 315"/>
                <a:gd name="T31" fmla="*/ 153 h 161"/>
                <a:gd name="T32" fmla="*/ 235 w 315"/>
                <a:gd name="T33" fmla="*/ 153 h 161"/>
                <a:gd name="T34" fmla="*/ 242 w 315"/>
                <a:gd name="T35" fmla="*/ 157 h 161"/>
                <a:gd name="T36" fmla="*/ 247 w 315"/>
                <a:gd name="T37" fmla="*/ 158 h 161"/>
                <a:gd name="T38" fmla="*/ 253 w 315"/>
                <a:gd name="T39" fmla="*/ 153 h 161"/>
                <a:gd name="T40" fmla="*/ 259 w 315"/>
                <a:gd name="T41" fmla="*/ 151 h 161"/>
                <a:gd name="T42" fmla="*/ 266 w 315"/>
                <a:gd name="T43" fmla="*/ 152 h 161"/>
                <a:gd name="T44" fmla="*/ 273 w 315"/>
                <a:gd name="T45" fmla="*/ 148 h 161"/>
                <a:gd name="T46" fmla="*/ 278 w 315"/>
                <a:gd name="T47" fmla="*/ 152 h 161"/>
                <a:gd name="T48" fmla="*/ 285 w 315"/>
                <a:gd name="T49" fmla="*/ 148 h 161"/>
                <a:gd name="T50" fmla="*/ 295 w 315"/>
                <a:gd name="T51" fmla="*/ 152 h 161"/>
                <a:gd name="T52" fmla="*/ 308 w 315"/>
                <a:gd name="T53" fmla="*/ 160 h 161"/>
                <a:gd name="T54" fmla="*/ 315 w 315"/>
                <a:gd name="T55" fmla="*/ 161 h 161"/>
                <a:gd name="T56" fmla="*/ 311 w 315"/>
                <a:gd name="T57" fmla="*/ 61 h 161"/>
                <a:gd name="T58" fmla="*/ 307 w 315"/>
                <a:gd name="T59" fmla="*/ 30 h 161"/>
                <a:gd name="T60" fmla="*/ 307 w 315"/>
                <a:gd name="T61" fmla="*/ 26 h 161"/>
                <a:gd name="T62" fmla="*/ 37 w 315"/>
                <a:gd name="T63" fmla="*/ 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5" h="161">
                  <a:moveTo>
                    <a:pt x="37" y="3"/>
                  </a:moveTo>
                  <a:cubicBezTo>
                    <a:pt x="25" y="2"/>
                    <a:pt x="13" y="1"/>
                    <a:pt x="2" y="0"/>
                  </a:cubicBezTo>
                  <a:cubicBezTo>
                    <a:pt x="0" y="24"/>
                    <a:pt x="0" y="24"/>
                    <a:pt x="0" y="24"/>
                  </a:cubicBezTo>
                  <a:cubicBezTo>
                    <a:pt x="3" y="23"/>
                    <a:pt x="10" y="24"/>
                    <a:pt x="19" y="25"/>
                  </a:cubicBezTo>
                  <a:cubicBezTo>
                    <a:pt x="33" y="25"/>
                    <a:pt x="103" y="28"/>
                    <a:pt x="105" y="28"/>
                  </a:cubicBezTo>
                  <a:cubicBezTo>
                    <a:pt x="107" y="28"/>
                    <a:pt x="109" y="31"/>
                    <a:pt x="110" y="34"/>
                  </a:cubicBezTo>
                  <a:cubicBezTo>
                    <a:pt x="110" y="36"/>
                    <a:pt x="107" y="116"/>
                    <a:pt x="107" y="116"/>
                  </a:cubicBezTo>
                  <a:cubicBezTo>
                    <a:pt x="107" y="116"/>
                    <a:pt x="114" y="120"/>
                    <a:pt x="115" y="123"/>
                  </a:cubicBezTo>
                  <a:cubicBezTo>
                    <a:pt x="117" y="125"/>
                    <a:pt x="119" y="128"/>
                    <a:pt x="122" y="126"/>
                  </a:cubicBezTo>
                  <a:cubicBezTo>
                    <a:pt x="125" y="125"/>
                    <a:pt x="126" y="126"/>
                    <a:pt x="128" y="126"/>
                  </a:cubicBezTo>
                  <a:cubicBezTo>
                    <a:pt x="130" y="126"/>
                    <a:pt x="133" y="123"/>
                    <a:pt x="133" y="123"/>
                  </a:cubicBezTo>
                  <a:cubicBezTo>
                    <a:pt x="133" y="123"/>
                    <a:pt x="133" y="126"/>
                    <a:pt x="135" y="127"/>
                  </a:cubicBezTo>
                  <a:cubicBezTo>
                    <a:pt x="137" y="129"/>
                    <a:pt x="135" y="134"/>
                    <a:pt x="137" y="135"/>
                  </a:cubicBezTo>
                  <a:cubicBezTo>
                    <a:pt x="138" y="136"/>
                    <a:pt x="145" y="135"/>
                    <a:pt x="145" y="135"/>
                  </a:cubicBezTo>
                  <a:cubicBezTo>
                    <a:pt x="145" y="135"/>
                    <a:pt x="149" y="138"/>
                    <a:pt x="152" y="138"/>
                  </a:cubicBezTo>
                  <a:cubicBezTo>
                    <a:pt x="155" y="138"/>
                    <a:pt x="161" y="139"/>
                    <a:pt x="161" y="139"/>
                  </a:cubicBezTo>
                  <a:cubicBezTo>
                    <a:pt x="161" y="139"/>
                    <a:pt x="161" y="142"/>
                    <a:pt x="163" y="142"/>
                  </a:cubicBezTo>
                  <a:cubicBezTo>
                    <a:pt x="166" y="142"/>
                    <a:pt x="168" y="139"/>
                    <a:pt x="169" y="138"/>
                  </a:cubicBezTo>
                  <a:cubicBezTo>
                    <a:pt x="171" y="138"/>
                    <a:pt x="177" y="138"/>
                    <a:pt x="178" y="140"/>
                  </a:cubicBezTo>
                  <a:cubicBezTo>
                    <a:pt x="179" y="142"/>
                    <a:pt x="180" y="144"/>
                    <a:pt x="180" y="144"/>
                  </a:cubicBezTo>
                  <a:cubicBezTo>
                    <a:pt x="184" y="147"/>
                    <a:pt x="184" y="147"/>
                    <a:pt x="184" y="147"/>
                  </a:cubicBezTo>
                  <a:cubicBezTo>
                    <a:pt x="184" y="147"/>
                    <a:pt x="183" y="151"/>
                    <a:pt x="184" y="152"/>
                  </a:cubicBezTo>
                  <a:cubicBezTo>
                    <a:pt x="186" y="152"/>
                    <a:pt x="191" y="151"/>
                    <a:pt x="192" y="149"/>
                  </a:cubicBezTo>
                  <a:cubicBezTo>
                    <a:pt x="193" y="146"/>
                    <a:pt x="197" y="145"/>
                    <a:pt x="198" y="148"/>
                  </a:cubicBezTo>
                  <a:cubicBezTo>
                    <a:pt x="199" y="150"/>
                    <a:pt x="202" y="151"/>
                    <a:pt x="204" y="153"/>
                  </a:cubicBezTo>
                  <a:cubicBezTo>
                    <a:pt x="205" y="155"/>
                    <a:pt x="210" y="152"/>
                    <a:pt x="212" y="152"/>
                  </a:cubicBezTo>
                  <a:cubicBezTo>
                    <a:pt x="213" y="152"/>
                    <a:pt x="211" y="155"/>
                    <a:pt x="213" y="157"/>
                  </a:cubicBezTo>
                  <a:cubicBezTo>
                    <a:pt x="215" y="160"/>
                    <a:pt x="216" y="156"/>
                    <a:pt x="217" y="154"/>
                  </a:cubicBezTo>
                  <a:cubicBezTo>
                    <a:pt x="217" y="153"/>
                    <a:pt x="219" y="151"/>
                    <a:pt x="220" y="150"/>
                  </a:cubicBezTo>
                  <a:cubicBezTo>
                    <a:pt x="221" y="149"/>
                    <a:pt x="222" y="148"/>
                    <a:pt x="224" y="150"/>
                  </a:cubicBezTo>
                  <a:cubicBezTo>
                    <a:pt x="225" y="151"/>
                    <a:pt x="226" y="152"/>
                    <a:pt x="227" y="152"/>
                  </a:cubicBezTo>
                  <a:cubicBezTo>
                    <a:pt x="228" y="152"/>
                    <a:pt x="228" y="154"/>
                    <a:pt x="229" y="153"/>
                  </a:cubicBezTo>
                  <a:cubicBezTo>
                    <a:pt x="230" y="152"/>
                    <a:pt x="231" y="151"/>
                    <a:pt x="232" y="151"/>
                  </a:cubicBezTo>
                  <a:cubicBezTo>
                    <a:pt x="233" y="151"/>
                    <a:pt x="234" y="152"/>
                    <a:pt x="235" y="153"/>
                  </a:cubicBezTo>
                  <a:cubicBezTo>
                    <a:pt x="236" y="154"/>
                    <a:pt x="239" y="156"/>
                    <a:pt x="240" y="156"/>
                  </a:cubicBezTo>
                  <a:cubicBezTo>
                    <a:pt x="240" y="156"/>
                    <a:pt x="242" y="156"/>
                    <a:pt x="242" y="157"/>
                  </a:cubicBezTo>
                  <a:cubicBezTo>
                    <a:pt x="243" y="158"/>
                    <a:pt x="245" y="159"/>
                    <a:pt x="245" y="159"/>
                  </a:cubicBezTo>
                  <a:cubicBezTo>
                    <a:pt x="245" y="159"/>
                    <a:pt x="246" y="159"/>
                    <a:pt x="247" y="158"/>
                  </a:cubicBezTo>
                  <a:cubicBezTo>
                    <a:pt x="248" y="157"/>
                    <a:pt x="249" y="157"/>
                    <a:pt x="251" y="156"/>
                  </a:cubicBezTo>
                  <a:cubicBezTo>
                    <a:pt x="252" y="156"/>
                    <a:pt x="253" y="154"/>
                    <a:pt x="253" y="153"/>
                  </a:cubicBezTo>
                  <a:cubicBezTo>
                    <a:pt x="254" y="153"/>
                    <a:pt x="256" y="153"/>
                    <a:pt x="257" y="153"/>
                  </a:cubicBezTo>
                  <a:cubicBezTo>
                    <a:pt x="258" y="152"/>
                    <a:pt x="259" y="151"/>
                    <a:pt x="259" y="151"/>
                  </a:cubicBezTo>
                  <a:cubicBezTo>
                    <a:pt x="260" y="151"/>
                    <a:pt x="261" y="152"/>
                    <a:pt x="262" y="152"/>
                  </a:cubicBezTo>
                  <a:cubicBezTo>
                    <a:pt x="263" y="153"/>
                    <a:pt x="265" y="152"/>
                    <a:pt x="266" y="152"/>
                  </a:cubicBezTo>
                  <a:cubicBezTo>
                    <a:pt x="267" y="152"/>
                    <a:pt x="267" y="150"/>
                    <a:pt x="269" y="150"/>
                  </a:cubicBezTo>
                  <a:cubicBezTo>
                    <a:pt x="270" y="150"/>
                    <a:pt x="272" y="148"/>
                    <a:pt x="273" y="148"/>
                  </a:cubicBezTo>
                  <a:cubicBezTo>
                    <a:pt x="274" y="148"/>
                    <a:pt x="275" y="150"/>
                    <a:pt x="276" y="150"/>
                  </a:cubicBezTo>
                  <a:cubicBezTo>
                    <a:pt x="277" y="150"/>
                    <a:pt x="277" y="152"/>
                    <a:pt x="278" y="152"/>
                  </a:cubicBezTo>
                  <a:cubicBezTo>
                    <a:pt x="279" y="152"/>
                    <a:pt x="282" y="152"/>
                    <a:pt x="282" y="151"/>
                  </a:cubicBezTo>
                  <a:cubicBezTo>
                    <a:pt x="283" y="150"/>
                    <a:pt x="285" y="149"/>
                    <a:pt x="285" y="148"/>
                  </a:cubicBezTo>
                  <a:cubicBezTo>
                    <a:pt x="285" y="148"/>
                    <a:pt x="288" y="147"/>
                    <a:pt x="289" y="148"/>
                  </a:cubicBezTo>
                  <a:cubicBezTo>
                    <a:pt x="290" y="149"/>
                    <a:pt x="294" y="152"/>
                    <a:pt x="295" y="152"/>
                  </a:cubicBezTo>
                  <a:cubicBezTo>
                    <a:pt x="296" y="152"/>
                    <a:pt x="300" y="156"/>
                    <a:pt x="302" y="157"/>
                  </a:cubicBezTo>
                  <a:cubicBezTo>
                    <a:pt x="305" y="158"/>
                    <a:pt x="307" y="160"/>
                    <a:pt x="308" y="160"/>
                  </a:cubicBezTo>
                  <a:cubicBezTo>
                    <a:pt x="310" y="160"/>
                    <a:pt x="313" y="160"/>
                    <a:pt x="314" y="161"/>
                  </a:cubicBezTo>
                  <a:cubicBezTo>
                    <a:pt x="314" y="161"/>
                    <a:pt x="314" y="161"/>
                    <a:pt x="315" y="161"/>
                  </a:cubicBezTo>
                  <a:cubicBezTo>
                    <a:pt x="315" y="145"/>
                    <a:pt x="315" y="92"/>
                    <a:pt x="314" y="86"/>
                  </a:cubicBezTo>
                  <a:cubicBezTo>
                    <a:pt x="314" y="79"/>
                    <a:pt x="311" y="61"/>
                    <a:pt x="311" y="61"/>
                  </a:cubicBezTo>
                  <a:cubicBezTo>
                    <a:pt x="311" y="61"/>
                    <a:pt x="310" y="49"/>
                    <a:pt x="309" y="45"/>
                  </a:cubicBezTo>
                  <a:cubicBezTo>
                    <a:pt x="308" y="42"/>
                    <a:pt x="307" y="35"/>
                    <a:pt x="307" y="30"/>
                  </a:cubicBezTo>
                  <a:cubicBezTo>
                    <a:pt x="307" y="30"/>
                    <a:pt x="307" y="30"/>
                    <a:pt x="307" y="30"/>
                  </a:cubicBezTo>
                  <a:cubicBezTo>
                    <a:pt x="307" y="28"/>
                    <a:pt x="307" y="27"/>
                    <a:pt x="307" y="26"/>
                  </a:cubicBezTo>
                  <a:cubicBezTo>
                    <a:pt x="307" y="24"/>
                    <a:pt x="306" y="17"/>
                    <a:pt x="306" y="7"/>
                  </a:cubicBezTo>
                  <a:cubicBezTo>
                    <a:pt x="213" y="9"/>
                    <a:pt x="121" y="7"/>
                    <a:pt x="37"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3" name="Freeform 31">
              <a:extLst>
                <a:ext uri="{FF2B5EF4-FFF2-40B4-BE49-F238E27FC236}">
                  <a16:creationId xmlns:a16="http://schemas.microsoft.com/office/drawing/2014/main" id="{C7A3B4A1-94A6-4EA9-8E19-C6CF2EB9DC2E}"/>
                </a:ext>
              </a:extLst>
            </p:cNvPr>
            <p:cNvSpPr>
              <a:spLocks/>
            </p:cNvSpPr>
            <p:nvPr/>
          </p:nvSpPr>
          <p:spPr bwMode="auto">
            <a:xfrm>
              <a:off x="5070391" y="3373686"/>
              <a:ext cx="501153" cy="549120"/>
            </a:xfrm>
            <a:custGeom>
              <a:avLst/>
              <a:gdLst>
                <a:gd name="T0" fmla="*/ 135 w 155"/>
                <a:gd name="T1" fmla="*/ 3 h 175"/>
                <a:gd name="T2" fmla="*/ 123 w 155"/>
                <a:gd name="T3" fmla="*/ 11 h 175"/>
                <a:gd name="T4" fmla="*/ 113 w 155"/>
                <a:gd name="T5" fmla="*/ 18 h 175"/>
                <a:gd name="T6" fmla="*/ 106 w 155"/>
                <a:gd name="T7" fmla="*/ 28 h 175"/>
                <a:gd name="T8" fmla="*/ 95 w 155"/>
                <a:gd name="T9" fmla="*/ 29 h 175"/>
                <a:gd name="T10" fmla="*/ 84 w 155"/>
                <a:gd name="T11" fmla="*/ 36 h 175"/>
                <a:gd name="T12" fmla="*/ 77 w 155"/>
                <a:gd name="T13" fmla="*/ 35 h 175"/>
                <a:gd name="T14" fmla="*/ 70 w 155"/>
                <a:gd name="T15" fmla="*/ 33 h 175"/>
                <a:gd name="T16" fmla="*/ 68 w 155"/>
                <a:gd name="T17" fmla="*/ 29 h 175"/>
                <a:gd name="T18" fmla="*/ 66 w 155"/>
                <a:gd name="T19" fmla="*/ 33 h 175"/>
                <a:gd name="T20" fmla="*/ 60 w 155"/>
                <a:gd name="T21" fmla="*/ 30 h 175"/>
                <a:gd name="T22" fmla="*/ 52 w 155"/>
                <a:gd name="T23" fmla="*/ 28 h 175"/>
                <a:gd name="T24" fmla="*/ 46 w 155"/>
                <a:gd name="T25" fmla="*/ 26 h 175"/>
                <a:gd name="T26" fmla="*/ 46 w 155"/>
                <a:gd name="T27" fmla="*/ 25 h 175"/>
                <a:gd name="T28" fmla="*/ 0 w 155"/>
                <a:gd name="T29" fmla="*/ 34 h 175"/>
                <a:gd name="T30" fmla="*/ 2 w 155"/>
                <a:gd name="T31" fmla="*/ 39 h 175"/>
                <a:gd name="T32" fmla="*/ 16 w 155"/>
                <a:gd name="T33" fmla="*/ 153 h 175"/>
                <a:gd name="T34" fmla="*/ 26 w 155"/>
                <a:gd name="T35" fmla="*/ 152 h 175"/>
                <a:gd name="T36" fmla="*/ 34 w 155"/>
                <a:gd name="T37" fmla="*/ 155 h 175"/>
                <a:gd name="T38" fmla="*/ 39 w 155"/>
                <a:gd name="T39" fmla="*/ 163 h 175"/>
                <a:gd name="T40" fmla="*/ 47 w 155"/>
                <a:gd name="T41" fmla="*/ 164 h 175"/>
                <a:gd name="T42" fmla="*/ 55 w 155"/>
                <a:gd name="T43" fmla="*/ 167 h 175"/>
                <a:gd name="T44" fmla="*/ 62 w 155"/>
                <a:gd name="T45" fmla="*/ 166 h 175"/>
                <a:gd name="T46" fmla="*/ 69 w 155"/>
                <a:gd name="T47" fmla="*/ 166 h 175"/>
                <a:gd name="T48" fmla="*/ 76 w 155"/>
                <a:gd name="T49" fmla="*/ 167 h 175"/>
                <a:gd name="T50" fmla="*/ 82 w 155"/>
                <a:gd name="T51" fmla="*/ 162 h 175"/>
                <a:gd name="T52" fmla="*/ 86 w 155"/>
                <a:gd name="T53" fmla="*/ 162 h 175"/>
                <a:gd name="T54" fmla="*/ 91 w 155"/>
                <a:gd name="T55" fmla="*/ 167 h 175"/>
                <a:gd name="T56" fmla="*/ 99 w 155"/>
                <a:gd name="T57" fmla="*/ 174 h 175"/>
                <a:gd name="T58" fmla="*/ 100 w 155"/>
                <a:gd name="T59" fmla="*/ 175 h 175"/>
                <a:gd name="T60" fmla="*/ 100 w 155"/>
                <a:gd name="T61" fmla="*/ 172 h 175"/>
                <a:gd name="T62" fmla="*/ 100 w 155"/>
                <a:gd name="T63" fmla="*/ 175 h 175"/>
                <a:gd name="T64" fmla="*/ 103 w 155"/>
                <a:gd name="T65" fmla="*/ 172 h 175"/>
                <a:gd name="T66" fmla="*/ 108 w 155"/>
                <a:gd name="T67" fmla="*/ 166 h 175"/>
                <a:gd name="T68" fmla="*/ 112 w 155"/>
                <a:gd name="T69" fmla="*/ 162 h 175"/>
                <a:gd name="T70" fmla="*/ 109 w 155"/>
                <a:gd name="T71" fmla="*/ 154 h 175"/>
                <a:gd name="T72" fmla="*/ 113 w 155"/>
                <a:gd name="T73" fmla="*/ 144 h 175"/>
                <a:gd name="T74" fmla="*/ 118 w 155"/>
                <a:gd name="T75" fmla="*/ 143 h 175"/>
                <a:gd name="T76" fmla="*/ 120 w 155"/>
                <a:gd name="T77" fmla="*/ 148 h 175"/>
                <a:gd name="T78" fmla="*/ 122 w 155"/>
                <a:gd name="T79" fmla="*/ 143 h 175"/>
                <a:gd name="T80" fmla="*/ 120 w 155"/>
                <a:gd name="T81" fmla="*/ 138 h 175"/>
                <a:gd name="T82" fmla="*/ 123 w 155"/>
                <a:gd name="T83" fmla="*/ 133 h 175"/>
                <a:gd name="T84" fmla="*/ 126 w 155"/>
                <a:gd name="T85" fmla="*/ 129 h 175"/>
                <a:gd name="T86" fmla="*/ 129 w 155"/>
                <a:gd name="T87" fmla="*/ 124 h 175"/>
                <a:gd name="T88" fmla="*/ 135 w 155"/>
                <a:gd name="T89" fmla="*/ 121 h 175"/>
                <a:gd name="T90" fmla="*/ 140 w 155"/>
                <a:gd name="T91" fmla="*/ 118 h 175"/>
                <a:gd name="T92" fmla="*/ 149 w 155"/>
                <a:gd name="T93" fmla="*/ 110 h 175"/>
                <a:gd name="T94" fmla="*/ 150 w 155"/>
                <a:gd name="T95" fmla="*/ 89 h 175"/>
                <a:gd name="T96" fmla="*/ 153 w 155"/>
                <a:gd name="T97" fmla="*/ 79 h 175"/>
                <a:gd name="T98" fmla="*/ 152 w 155"/>
                <a:gd name="T99" fmla="*/ 68 h 175"/>
                <a:gd name="T100" fmla="*/ 151 w 155"/>
                <a:gd name="T101" fmla="*/ 62 h 175"/>
                <a:gd name="T102" fmla="*/ 153 w 155"/>
                <a:gd name="T103" fmla="*/ 61 h 175"/>
                <a:gd name="T104" fmla="*/ 142 w 155"/>
                <a:gd name="T105" fmla="*/ 0 h 175"/>
                <a:gd name="T106" fmla="*/ 135 w 155"/>
                <a:gd name="T107" fmla="*/ 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5" h="175">
                  <a:moveTo>
                    <a:pt x="135" y="3"/>
                  </a:moveTo>
                  <a:cubicBezTo>
                    <a:pt x="133" y="5"/>
                    <a:pt x="125" y="9"/>
                    <a:pt x="123" y="11"/>
                  </a:cubicBezTo>
                  <a:cubicBezTo>
                    <a:pt x="121" y="12"/>
                    <a:pt x="114" y="17"/>
                    <a:pt x="113" y="18"/>
                  </a:cubicBezTo>
                  <a:cubicBezTo>
                    <a:pt x="112" y="19"/>
                    <a:pt x="108" y="26"/>
                    <a:pt x="106" y="28"/>
                  </a:cubicBezTo>
                  <a:cubicBezTo>
                    <a:pt x="104" y="29"/>
                    <a:pt x="98" y="28"/>
                    <a:pt x="95" y="29"/>
                  </a:cubicBezTo>
                  <a:cubicBezTo>
                    <a:pt x="92" y="29"/>
                    <a:pt x="86" y="34"/>
                    <a:pt x="84" y="36"/>
                  </a:cubicBezTo>
                  <a:cubicBezTo>
                    <a:pt x="82" y="38"/>
                    <a:pt x="77" y="35"/>
                    <a:pt x="77" y="35"/>
                  </a:cubicBezTo>
                  <a:cubicBezTo>
                    <a:pt x="70" y="33"/>
                    <a:pt x="70" y="33"/>
                    <a:pt x="70" y="33"/>
                  </a:cubicBezTo>
                  <a:cubicBezTo>
                    <a:pt x="70" y="33"/>
                    <a:pt x="69" y="30"/>
                    <a:pt x="68" y="29"/>
                  </a:cubicBezTo>
                  <a:cubicBezTo>
                    <a:pt x="67" y="28"/>
                    <a:pt x="67" y="33"/>
                    <a:pt x="66" y="33"/>
                  </a:cubicBezTo>
                  <a:cubicBezTo>
                    <a:pt x="64" y="33"/>
                    <a:pt x="62" y="31"/>
                    <a:pt x="60" y="30"/>
                  </a:cubicBezTo>
                  <a:cubicBezTo>
                    <a:pt x="58" y="28"/>
                    <a:pt x="54" y="28"/>
                    <a:pt x="52" y="28"/>
                  </a:cubicBezTo>
                  <a:cubicBezTo>
                    <a:pt x="51" y="28"/>
                    <a:pt x="46" y="26"/>
                    <a:pt x="46" y="26"/>
                  </a:cubicBezTo>
                  <a:cubicBezTo>
                    <a:pt x="46" y="26"/>
                    <a:pt x="46" y="26"/>
                    <a:pt x="46" y="25"/>
                  </a:cubicBezTo>
                  <a:cubicBezTo>
                    <a:pt x="0" y="34"/>
                    <a:pt x="0" y="34"/>
                    <a:pt x="0" y="34"/>
                  </a:cubicBezTo>
                  <a:cubicBezTo>
                    <a:pt x="1" y="35"/>
                    <a:pt x="2" y="37"/>
                    <a:pt x="2" y="39"/>
                  </a:cubicBezTo>
                  <a:cubicBezTo>
                    <a:pt x="2" y="44"/>
                    <a:pt x="14" y="133"/>
                    <a:pt x="16" y="153"/>
                  </a:cubicBezTo>
                  <a:cubicBezTo>
                    <a:pt x="19" y="152"/>
                    <a:pt x="24" y="152"/>
                    <a:pt x="26" y="152"/>
                  </a:cubicBezTo>
                  <a:cubicBezTo>
                    <a:pt x="27" y="152"/>
                    <a:pt x="32" y="153"/>
                    <a:pt x="34" y="155"/>
                  </a:cubicBezTo>
                  <a:cubicBezTo>
                    <a:pt x="37" y="157"/>
                    <a:pt x="37" y="163"/>
                    <a:pt x="39" y="163"/>
                  </a:cubicBezTo>
                  <a:cubicBezTo>
                    <a:pt x="41" y="163"/>
                    <a:pt x="47" y="164"/>
                    <a:pt x="47" y="164"/>
                  </a:cubicBezTo>
                  <a:cubicBezTo>
                    <a:pt x="47" y="164"/>
                    <a:pt x="53" y="165"/>
                    <a:pt x="55" y="167"/>
                  </a:cubicBezTo>
                  <a:cubicBezTo>
                    <a:pt x="58" y="169"/>
                    <a:pt x="61" y="167"/>
                    <a:pt x="62" y="166"/>
                  </a:cubicBezTo>
                  <a:cubicBezTo>
                    <a:pt x="63" y="164"/>
                    <a:pt x="66" y="164"/>
                    <a:pt x="69" y="166"/>
                  </a:cubicBezTo>
                  <a:cubicBezTo>
                    <a:pt x="72" y="168"/>
                    <a:pt x="74" y="169"/>
                    <a:pt x="76" y="167"/>
                  </a:cubicBezTo>
                  <a:cubicBezTo>
                    <a:pt x="77" y="166"/>
                    <a:pt x="80" y="162"/>
                    <a:pt x="82" y="162"/>
                  </a:cubicBezTo>
                  <a:cubicBezTo>
                    <a:pt x="84" y="161"/>
                    <a:pt x="86" y="159"/>
                    <a:pt x="86" y="162"/>
                  </a:cubicBezTo>
                  <a:cubicBezTo>
                    <a:pt x="87" y="165"/>
                    <a:pt x="90" y="167"/>
                    <a:pt x="91" y="167"/>
                  </a:cubicBezTo>
                  <a:cubicBezTo>
                    <a:pt x="93" y="167"/>
                    <a:pt x="98" y="172"/>
                    <a:pt x="99" y="174"/>
                  </a:cubicBezTo>
                  <a:cubicBezTo>
                    <a:pt x="99" y="175"/>
                    <a:pt x="100" y="175"/>
                    <a:pt x="100" y="175"/>
                  </a:cubicBezTo>
                  <a:cubicBezTo>
                    <a:pt x="100" y="173"/>
                    <a:pt x="100" y="172"/>
                    <a:pt x="100" y="172"/>
                  </a:cubicBezTo>
                  <a:cubicBezTo>
                    <a:pt x="100" y="172"/>
                    <a:pt x="100" y="173"/>
                    <a:pt x="100" y="175"/>
                  </a:cubicBezTo>
                  <a:cubicBezTo>
                    <a:pt x="101" y="174"/>
                    <a:pt x="102" y="173"/>
                    <a:pt x="103" y="172"/>
                  </a:cubicBezTo>
                  <a:cubicBezTo>
                    <a:pt x="106" y="171"/>
                    <a:pt x="108" y="169"/>
                    <a:pt x="108" y="166"/>
                  </a:cubicBezTo>
                  <a:cubicBezTo>
                    <a:pt x="109" y="163"/>
                    <a:pt x="112" y="162"/>
                    <a:pt x="112" y="162"/>
                  </a:cubicBezTo>
                  <a:cubicBezTo>
                    <a:pt x="112" y="162"/>
                    <a:pt x="109" y="158"/>
                    <a:pt x="109" y="154"/>
                  </a:cubicBezTo>
                  <a:cubicBezTo>
                    <a:pt x="109" y="151"/>
                    <a:pt x="112" y="146"/>
                    <a:pt x="113" y="144"/>
                  </a:cubicBezTo>
                  <a:cubicBezTo>
                    <a:pt x="114" y="143"/>
                    <a:pt x="118" y="140"/>
                    <a:pt x="118" y="143"/>
                  </a:cubicBezTo>
                  <a:cubicBezTo>
                    <a:pt x="118" y="145"/>
                    <a:pt x="120" y="148"/>
                    <a:pt x="120" y="148"/>
                  </a:cubicBezTo>
                  <a:cubicBezTo>
                    <a:pt x="122" y="143"/>
                    <a:pt x="122" y="143"/>
                    <a:pt x="122" y="143"/>
                  </a:cubicBezTo>
                  <a:cubicBezTo>
                    <a:pt x="120" y="138"/>
                    <a:pt x="120" y="138"/>
                    <a:pt x="120" y="138"/>
                  </a:cubicBezTo>
                  <a:cubicBezTo>
                    <a:pt x="120" y="138"/>
                    <a:pt x="123" y="136"/>
                    <a:pt x="123" y="133"/>
                  </a:cubicBezTo>
                  <a:cubicBezTo>
                    <a:pt x="123" y="130"/>
                    <a:pt x="123" y="129"/>
                    <a:pt x="126" y="129"/>
                  </a:cubicBezTo>
                  <a:cubicBezTo>
                    <a:pt x="128" y="128"/>
                    <a:pt x="127" y="125"/>
                    <a:pt x="129" y="124"/>
                  </a:cubicBezTo>
                  <a:cubicBezTo>
                    <a:pt x="130" y="122"/>
                    <a:pt x="134" y="120"/>
                    <a:pt x="135" y="121"/>
                  </a:cubicBezTo>
                  <a:cubicBezTo>
                    <a:pt x="137" y="122"/>
                    <a:pt x="139" y="120"/>
                    <a:pt x="140" y="118"/>
                  </a:cubicBezTo>
                  <a:cubicBezTo>
                    <a:pt x="140" y="116"/>
                    <a:pt x="147" y="112"/>
                    <a:pt x="149" y="110"/>
                  </a:cubicBezTo>
                  <a:cubicBezTo>
                    <a:pt x="151" y="107"/>
                    <a:pt x="150" y="89"/>
                    <a:pt x="150" y="89"/>
                  </a:cubicBezTo>
                  <a:cubicBezTo>
                    <a:pt x="150" y="89"/>
                    <a:pt x="151" y="82"/>
                    <a:pt x="153" y="79"/>
                  </a:cubicBezTo>
                  <a:cubicBezTo>
                    <a:pt x="155" y="76"/>
                    <a:pt x="154" y="72"/>
                    <a:pt x="152" y="68"/>
                  </a:cubicBezTo>
                  <a:cubicBezTo>
                    <a:pt x="151" y="65"/>
                    <a:pt x="147" y="63"/>
                    <a:pt x="151" y="62"/>
                  </a:cubicBezTo>
                  <a:cubicBezTo>
                    <a:pt x="152" y="61"/>
                    <a:pt x="153" y="61"/>
                    <a:pt x="153" y="61"/>
                  </a:cubicBezTo>
                  <a:cubicBezTo>
                    <a:pt x="142" y="0"/>
                    <a:pt x="142" y="0"/>
                    <a:pt x="142" y="0"/>
                  </a:cubicBezTo>
                  <a:cubicBezTo>
                    <a:pt x="140" y="1"/>
                    <a:pt x="137" y="2"/>
                    <a:pt x="135"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4" name="Freeform 32">
              <a:extLst>
                <a:ext uri="{FF2B5EF4-FFF2-40B4-BE49-F238E27FC236}">
                  <a16:creationId xmlns:a16="http://schemas.microsoft.com/office/drawing/2014/main" id="{705EBB37-C8A3-4BE3-ABEC-110F0F7D9AA6}"/>
                </a:ext>
              </a:extLst>
            </p:cNvPr>
            <p:cNvSpPr>
              <a:spLocks/>
            </p:cNvSpPr>
            <p:nvPr/>
          </p:nvSpPr>
          <p:spPr bwMode="auto">
            <a:xfrm>
              <a:off x="3001226" y="2483621"/>
              <a:ext cx="774664" cy="467162"/>
            </a:xfrm>
            <a:custGeom>
              <a:avLst/>
              <a:gdLst>
                <a:gd name="T0" fmla="*/ 1 w 239"/>
                <a:gd name="T1" fmla="*/ 140 h 149"/>
                <a:gd name="T2" fmla="*/ 239 w 239"/>
                <a:gd name="T3" fmla="*/ 148 h 149"/>
                <a:gd name="T4" fmla="*/ 239 w 239"/>
                <a:gd name="T5" fmla="*/ 147 h 149"/>
                <a:gd name="T6" fmla="*/ 238 w 239"/>
                <a:gd name="T7" fmla="*/ 133 h 149"/>
                <a:gd name="T8" fmla="*/ 235 w 239"/>
                <a:gd name="T9" fmla="*/ 126 h 149"/>
                <a:gd name="T10" fmla="*/ 233 w 239"/>
                <a:gd name="T11" fmla="*/ 120 h 149"/>
                <a:gd name="T12" fmla="*/ 232 w 239"/>
                <a:gd name="T13" fmla="*/ 115 h 149"/>
                <a:gd name="T14" fmla="*/ 232 w 239"/>
                <a:gd name="T15" fmla="*/ 105 h 149"/>
                <a:gd name="T16" fmla="*/ 232 w 239"/>
                <a:gd name="T17" fmla="*/ 101 h 149"/>
                <a:gd name="T18" fmla="*/ 231 w 239"/>
                <a:gd name="T19" fmla="*/ 96 h 149"/>
                <a:gd name="T20" fmla="*/ 230 w 239"/>
                <a:gd name="T21" fmla="*/ 81 h 149"/>
                <a:gd name="T22" fmla="*/ 230 w 239"/>
                <a:gd name="T23" fmla="*/ 75 h 149"/>
                <a:gd name="T24" fmla="*/ 228 w 239"/>
                <a:gd name="T25" fmla="*/ 66 h 149"/>
                <a:gd name="T26" fmla="*/ 225 w 239"/>
                <a:gd name="T27" fmla="*/ 59 h 149"/>
                <a:gd name="T28" fmla="*/ 222 w 239"/>
                <a:gd name="T29" fmla="*/ 50 h 149"/>
                <a:gd name="T30" fmla="*/ 221 w 239"/>
                <a:gd name="T31" fmla="*/ 41 h 149"/>
                <a:gd name="T32" fmla="*/ 221 w 239"/>
                <a:gd name="T33" fmla="*/ 36 h 149"/>
                <a:gd name="T34" fmla="*/ 222 w 239"/>
                <a:gd name="T35" fmla="*/ 26 h 149"/>
                <a:gd name="T36" fmla="*/ 222 w 239"/>
                <a:gd name="T37" fmla="*/ 21 h 149"/>
                <a:gd name="T38" fmla="*/ 217 w 239"/>
                <a:gd name="T39" fmla="*/ 8 h 149"/>
                <a:gd name="T40" fmla="*/ 10 w 239"/>
                <a:gd name="T41" fmla="*/ 0 h 149"/>
                <a:gd name="T42" fmla="*/ 0 w 239"/>
                <a:gd name="T43" fmla="*/ 140 h 149"/>
                <a:gd name="T44" fmla="*/ 1 w 239"/>
                <a:gd name="T45" fmla="*/ 14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9" h="149">
                  <a:moveTo>
                    <a:pt x="1" y="140"/>
                  </a:moveTo>
                  <a:cubicBezTo>
                    <a:pt x="1" y="140"/>
                    <a:pt x="104" y="149"/>
                    <a:pt x="239" y="148"/>
                  </a:cubicBezTo>
                  <a:cubicBezTo>
                    <a:pt x="239" y="147"/>
                    <a:pt x="239" y="147"/>
                    <a:pt x="239" y="147"/>
                  </a:cubicBezTo>
                  <a:cubicBezTo>
                    <a:pt x="239" y="145"/>
                    <a:pt x="239" y="137"/>
                    <a:pt x="238" y="133"/>
                  </a:cubicBezTo>
                  <a:cubicBezTo>
                    <a:pt x="238" y="130"/>
                    <a:pt x="236" y="127"/>
                    <a:pt x="235" y="126"/>
                  </a:cubicBezTo>
                  <a:cubicBezTo>
                    <a:pt x="234" y="124"/>
                    <a:pt x="233" y="123"/>
                    <a:pt x="233" y="120"/>
                  </a:cubicBezTo>
                  <a:cubicBezTo>
                    <a:pt x="233" y="117"/>
                    <a:pt x="234" y="116"/>
                    <a:pt x="232" y="115"/>
                  </a:cubicBezTo>
                  <a:cubicBezTo>
                    <a:pt x="231" y="114"/>
                    <a:pt x="232" y="106"/>
                    <a:pt x="232" y="105"/>
                  </a:cubicBezTo>
                  <a:cubicBezTo>
                    <a:pt x="232" y="104"/>
                    <a:pt x="234" y="102"/>
                    <a:pt x="232" y="101"/>
                  </a:cubicBezTo>
                  <a:cubicBezTo>
                    <a:pt x="231" y="100"/>
                    <a:pt x="231" y="98"/>
                    <a:pt x="231" y="96"/>
                  </a:cubicBezTo>
                  <a:cubicBezTo>
                    <a:pt x="231" y="94"/>
                    <a:pt x="231" y="83"/>
                    <a:pt x="230" y="81"/>
                  </a:cubicBezTo>
                  <a:cubicBezTo>
                    <a:pt x="229" y="79"/>
                    <a:pt x="230" y="77"/>
                    <a:pt x="230" y="75"/>
                  </a:cubicBezTo>
                  <a:cubicBezTo>
                    <a:pt x="230" y="73"/>
                    <a:pt x="229" y="68"/>
                    <a:pt x="228" y="66"/>
                  </a:cubicBezTo>
                  <a:cubicBezTo>
                    <a:pt x="227" y="64"/>
                    <a:pt x="226" y="61"/>
                    <a:pt x="225" y="59"/>
                  </a:cubicBezTo>
                  <a:cubicBezTo>
                    <a:pt x="224" y="56"/>
                    <a:pt x="223" y="52"/>
                    <a:pt x="222" y="50"/>
                  </a:cubicBezTo>
                  <a:cubicBezTo>
                    <a:pt x="221" y="48"/>
                    <a:pt x="221" y="45"/>
                    <a:pt x="221" y="41"/>
                  </a:cubicBezTo>
                  <a:cubicBezTo>
                    <a:pt x="221" y="37"/>
                    <a:pt x="221" y="37"/>
                    <a:pt x="221" y="36"/>
                  </a:cubicBezTo>
                  <a:cubicBezTo>
                    <a:pt x="222" y="34"/>
                    <a:pt x="220" y="29"/>
                    <a:pt x="222" y="26"/>
                  </a:cubicBezTo>
                  <a:cubicBezTo>
                    <a:pt x="224" y="24"/>
                    <a:pt x="223" y="23"/>
                    <a:pt x="222" y="21"/>
                  </a:cubicBezTo>
                  <a:cubicBezTo>
                    <a:pt x="221" y="20"/>
                    <a:pt x="219" y="13"/>
                    <a:pt x="217" y="8"/>
                  </a:cubicBezTo>
                  <a:cubicBezTo>
                    <a:pt x="169" y="8"/>
                    <a:pt x="97" y="7"/>
                    <a:pt x="10" y="0"/>
                  </a:cubicBezTo>
                  <a:cubicBezTo>
                    <a:pt x="0" y="140"/>
                    <a:pt x="0" y="140"/>
                    <a:pt x="0" y="140"/>
                  </a:cubicBezTo>
                  <a:lnTo>
                    <a:pt x="1" y="140"/>
                  </a:ln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5" name="Freeform 33">
              <a:extLst>
                <a:ext uri="{FF2B5EF4-FFF2-40B4-BE49-F238E27FC236}">
                  <a16:creationId xmlns:a16="http://schemas.microsoft.com/office/drawing/2014/main" id="{2D49530C-BAC3-4836-B3E2-BA44B648033E}"/>
                </a:ext>
              </a:extLst>
            </p:cNvPr>
            <p:cNvSpPr>
              <a:spLocks/>
            </p:cNvSpPr>
            <p:nvPr/>
          </p:nvSpPr>
          <p:spPr bwMode="auto">
            <a:xfrm>
              <a:off x="5253864" y="4049025"/>
              <a:ext cx="1007402" cy="437658"/>
            </a:xfrm>
            <a:custGeom>
              <a:avLst/>
              <a:gdLst>
                <a:gd name="T0" fmla="*/ 64 w 311"/>
                <a:gd name="T1" fmla="*/ 107 h 140"/>
                <a:gd name="T2" fmla="*/ 119 w 311"/>
                <a:gd name="T3" fmla="*/ 98 h 140"/>
                <a:gd name="T4" fmla="*/ 133 w 311"/>
                <a:gd name="T5" fmla="*/ 109 h 140"/>
                <a:gd name="T6" fmla="*/ 223 w 311"/>
                <a:gd name="T7" fmla="*/ 140 h 140"/>
                <a:gd name="T8" fmla="*/ 244 w 311"/>
                <a:gd name="T9" fmla="*/ 131 h 140"/>
                <a:gd name="T10" fmla="*/ 246 w 311"/>
                <a:gd name="T11" fmla="*/ 122 h 140"/>
                <a:gd name="T12" fmla="*/ 257 w 311"/>
                <a:gd name="T13" fmla="*/ 105 h 140"/>
                <a:gd name="T14" fmla="*/ 258 w 311"/>
                <a:gd name="T15" fmla="*/ 96 h 140"/>
                <a:gd name="T16" fmla="*/ 266 w 311"/>
                <a:gd name="T17" fmla="*/ 94 h 140"/>
                <a:gd name="T18" fmla="*/ 276 w 311"/>
                <a:gd name="T19" fmla="*/ 90 h 140"/>
                <a:gd name="T20" fmla="*/ 284 w 311"/>
                <a:gd name="T21" fmla="*/ 86 h 140"/>
                <a:gd name="T22" fmla="*/ 291 w 311"/>
                <a:gd name="T23" fmla="*/ 83 h 140"/>
                <a:gd name="T24" fmla="*/ 295 w 311"/>
                <a:gd name="T25" fmla="*/ 72 h 140"/>
                <a:gd name="T26" fmla="*/ 290 w 311"/>
                <a:gd name="T27" fmla="*/ 70 h 140"/>
                <a:gd name="T28" fmla="*/ 281 w 311"/>
                <a:gd name="T29" fmla="*/ 77 h 140"/>
                <a:gd name="T30" fmla="*/ 268 w 311"/>
                <a:gd name="T31" fmla="*/ 74 h 140"/>
                <a:gd name="T32" fmla="*/ 277 w 311"/>
                <a:gd name="T33" fmla="*/ 76 h 140"/>
                <a:gd name="T34" fmla="*/ 284 w 311"/>
                <a:gd name="T35" fmla="*/ 64 h 140"/>
                <a:gd name="T36" fmla="*/ 271 w 311"/>
                <a:gd name="T37" fmla="*/ 56 h 140"/>
                <a:gd name="T38" fmla="*/ 279 w 311"/>
                <a:gd name="T39" fmla="*/ 52 h 140"/>
                <a:gd name="T40" fmla="*/ 283 w 311"/>
                <a:gd name="T41" fmla="*/ 54 h 140"/>
                <a:gd name="T42" fmla="*/ 296 w 311"/>
                <a:gd name="T43" fmla="*/ 55 h 140"/>
                <a:gd name="T44" fmla="*/ 304 w 311"/>
                <a:gd name="T45" fmla="*/ 43 h 140"/>
                <a:gd name="T46" fmla="*/ 308 w 311"/>
                <a:gd name="T47" fmla="*/ 35 h 140"/>
                <a:gd name="T48" fmla="*/ 302 w 311"/>
                <a:gd name="T49" fmla="*/ 28 h 140"/>
                <a:gd name="T50" fmla="*/ 299 w 311"/>
                <a:gd name="T51" fmla="*/ 38 h 140"/>
                <a:gd name="T52" fmla="*/ 295 w 311"/>
                <a:gd name="T53" fmla="*/ 35 h 140"/>
                <a:gd name="T54" fmla="*/ 289 w 311"/>
                <a:gd name="T55" fmla="*/ 27 h 140"/>
                <a:gd name="T56" fmla="*/ 277 w 311"/>
                <a:gd name="T57" fmla="*/ 32 h 140"/>
                <a:gd name="T58" fmla="*/ 267 w 311"/>
                <a:gd name="T59" fmla="*/ 17 h 140"/>
                <a:gd name="T60" fmla="*/ 280 w 311"/>
                <a:gd name="T61" fmla="*/ 26 h 140"/>
                <a:gd name="T62" fmla="*/ 290 w 311"/>
                <a:gd name="T63" fmla="*/ 19 h 140"/>
                <a:gd name="T64" fmla="*/ 289 w 311"/>
                <a:gd name="T65" fmla="*/ 13 h 140"/>
                <a:gd name="T66" fmla="*/ 302 w 311"/>
                <a:gd name="T67" fmla="*/ 18 h 140"/>
                <a:gd name="T68" fmla="*/ 292 w 311"/>
                <a:gd name="T69" fmla="*/ 0 h 140"/>
                <a:gd name="T70" fmla="*/ 88 w 311"/>
                <a:gd name="T71" fmla="*/ 36 h 140"/>
                <a:gd name="T72" fmla="*/ 80 w 311"/>
                <a:gd name="T73" fmla="*/ 54 h 140"/>
                <a:gd name="T74" fmla="*/ 65 w 311"/>
                <a:gd name="T75" fmla="*/ 63 h 140"/>
                <a:gd name="T76" fmla="*/ 50 w 311"/>
                <a:gd name="T77" fmla="*/ 72 h 140"/>
                <a:gd name="T78" fmla="*/ 36 w 311"/>
                <a:gd name="T79" fmla="*/ 85 h 140"/>
                <a:gd name="T80" fmla="*/ 15 w 311"/>
                <a:gd name="T81" fmla="*/ 96 h 140"/>
                <a:gd name="T82" fmla="*/ 1 w 311"/>
                <a:gd name="T83" fmla="*/ 114 h 140"/>
                <a:gd name="T84" fmla="*/ 47 w 311"/>
                <a:gd name="T85" fmla="*/ 11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1" h="140">
                  <a:moveTo>
                    <a:pt x="47" y="117"/>
                  </a:moveTo>
                  <a:cubicBezTo>
                    <a:pt x="49" y="116"/>
                    <a:pt x="55" y="111"/>
                    <a:pt x="57" y="111"/>
                  </a:cubicBezTo>
                  <a:cubicBezTo>
                    <a:pt x="60" y="111"/>
                    <a:pt x="62" y="109"/>
                    <a:pt x="64" y="107"/>
                  </a:cubicBezTo>
                  <a:cubicBezTo>
                    <a:pt x="65" y="106"/>
                    <a:pt x="68" y="107"/>
                    <a:pt x="69" y="106"/>
                  </a:cubicBezTo>
                  <a:cubicBezTo>
                    <a:pt x="71" y="104"/>
                    <a:pt x="73" y="102"/>
                    <a:pt x="75" y="102"/>
                  </a:cubicBezTo>
                  <a:cubicBezTo>
                    <a:pt x="78" y="102"/>
                    <a:pt x="118" y="98"/>
                    <a:pt x="119" y="98"/>
                  </a:cubicBezTo>
                  <a:cubicBezTo>
                    <a:pt x="121" y="98"/>
                    <a:pt x="123" y="101"/>
                    <a:pt x="123" y="101"/>
                  </a:cubicBezTo>
                  <a:cubicBezTo>
                    <a:pt x="123" y="101"/>
                    <a:pt x="125" y="98"/>
                    <a:pt x="128" y="101"/>
                  </a:cubicBezTo>
                  <a:cubicBezTo>
                    <a:pt x="130" y="104"/>
                    <a:pt x="133" y="107"/>
                    <a:pt x="133" y="109"/>
                  </a:cubicBezTo>
                  <a:cubicBezTo>
                    <a:pt x="133" y="111"/>
                    <a:pt x="130" y="109"/>
                    <a:pt x="133" y="111"/>
                  </a:cubicBezTo>
                  <a:cubicBezTo>
                    <a:pt x="136" y="113"/>
                    <a:pt x="173" y="104"/>
                    <a:pt x="173" y="104"/>
                  </a:cubicBezTo>
                  <a:cubicBezTo>
                    <a:pt x="223" y="140"/>
                    <a:pt x="223" y="140"/>
                    <a:pt x="223" y="140"/>
                  </a:cubicBezTo>
                  <a:cubicBezTo>
                    <a:pt x="226" y="138"/>
                    <a:pt x="229" y="137"/>
                    <a:pt x="231" y="136"/>
                  </a:cubicBezTo>
                  <a:cubicBezTo>
                    <a:pt x="235" y="136"/>
                    <a:pt x="241" y="135"/>
                    <a:pt x="242" y="135"/>
                  </a:cubicBezTo>
                  <a:cubicBezTo>
                    <a:pt x="243" y="135"/>
                    <a:pt x="244" y="132"/>
                    <a:pt x="244" y="131"/>
                  </a:cubicBezTo>
                  <a:cubicBezTo>
                    <a:pt x="245" y="130"/>
                    <a:pt x="243" y="123"/>
                    <a:pt x="243" y="123"/>
                  </a:cubicBezTo>
                  <a:cubicBezTo>
                    <a:pt x="243" y="123"/>
                    <a:pt x="245" y="126"/>
                    <a:pt x="246" y="126"/>
                  </a:cubicBezTo>
                  <a:cubicBezTo>
                    <a:pt x="247" y="126"/>
                    <a:pt x="246" y="123"/>
                    <a:pt x="246" y="122"/>
                  </a:cubicBezTo>
                  <a:cubicBezTo>
                    <a:pt x="246" y="121"/>
                    <a:pt x="247" y="119"/>
                    <a:pt x="247" y="118"/>
                  </a:cubicBezTo>
                  <a:cubicBezTo>
                    <a:pt x="248" y="117"/>
                    <a:pt x="249" y="114"/>
                    <a:pt x="249" y="113"/>
                  </a:cubicBezTo>
                  <a:cubicBezTo>
                    <a:pt x="249" y="111"/>
                    <a:pt x="255" y="107"/>
                    <a:pt x="257" y="105"/>
                  </a:cubicBezTo>
                  <a:cubicBezTo>
                    <a:pt x="259" y="104"/>
                    <a:pt x="260" y="103"/>
                    <a:pt x="260" y="102"/>
                  </a:cubicBezTo>
                  <a:cubicBezTo>
                    <a:pt x="260" y="101"/>
                    <a:pt x="258" y="101"/>
                    <a:pt x="258" y="100"/>
                  </a:cubicBezTo>
                  <a:cubicBezTo>
                    <a:pt x="259" y="99"/>
                    <a:pt x="258" y="96"/>
                    <a:pt x="258" y="96"/>
                  </a:cubicBezTo>
                  <a:cubicBezTo>
                    <a:pt x="260" y="96"/>
                    <a:pt x="260" y="98"/>
                    <a:pt x="260" y="99"/>
                  </a:cubicBezTo>
                  <a:cubicBezTo>
                    <a:pt x="260" y="100"/>
                    <a:pt x="263" y="100"/>
                    <a:pt x="264" y="99"/>
                  </a:cubicBezTo>
                  <a:cubicBezTo>
                    <a:pt x="264" y="99"/>
                    <a:pt x="265" y="95"/>
                    <a:pt x="266" y="94"/>
                  </a:cubicBezTo>
                  <a:cubicBezTo>
                    <a:pt x="267" y="93"/>
                    <a:pt x="269" y="91"/>
                    <a:pt x="270" y="91"/>
                  </a:cubicBezTo>
                  <a:cubicBezTo>
                    <a:pt x="272" y="91"/>
                    <a:pt x="272" y="93"/>
                    <a:pt x="273" y="92"/>
                  </a:cubicBezTo>
                  <a:cubicBezTo>
                    <a:pt x="275" y="92"/>
                    <a:pt x="275" y="91"/>
                    <a:pt x="276" y="90"/>
                  </a:cubicBezTo>
                  <a:cubicBezTo>
                    <a:pt x="277" y="89"/>
                    <a:pt x="280" y="90"/>
                    <a:pt x="281" y="89"/>
                  </a:cubicBezTo>
                  <a:cubicBezTo>
                    <a:pt x="281" y="88"/>
                    <a:pt x="282" y="85"/>
                    <a:pt x="282" y="85"/>
                  </a:cubicBezTo>
                  <a:cubicBezTo>
                    <a:pt x="284" y="86"/>
                    <a:pt x="284" y="86"/>
                    <a:pt x="284" y="86"/>
                  </a:cubicBezTo>
                  <a:cubicBezTo>
                    <a:pt x="285" y="84"/>
                    <a:pt x="285" y="84"/>
                    <a:pt x="285" y="84"/>
                  </a:cubicBezTo>
                  <a:cubicBezTo>
                    <a:pt x="285" y="84"/>
                    <a:pt x="288" y="87"/>
                    <a:pt x="289" y="87"/>
                  </a:cubicBezTo>
                  <a:cubicBezTo>
                    <a:pt x="290" y="87"/>
                    <a:pt x="291" y="85"/>
                    <a:pt x="291" y="83"/>
                  </a:cubicBezTo>
                  <a:cubicBezTo>
                    <a:pt x="291" y="81"/>
                    <a:pt x="292" y="80"/>
                    <a:pt x="293" y="79"/>
                  </a:cubicBezTo>
                  <a:cubicBezTo>
                    <a:pt x="294" y="77"/>
                    <a:pt x="296" y="76"/>
                    <a:pt x="296" y="75"/>
                  </a:cubicBezTo>
                  <a:cubicBezTo>
                    <a:pt x="296" y="74"/>
                    <a:pt x="296" y="72"/>
                    <a:pt x="295" y="72"/>
                  </a:cubicBezTo>
                  <a:cubicBezTo>
                    <a:pt x="294" y="72"/>
                    <a:pt x="294" y="73"/>
                    <a:pt x="293" y="74"/>
                  </a:cubicBezTo>
                  <a:cubicBezTo>
                    <a:pt x="293" y="76"/>
                    <a:pt x="291" y="75"/>
                    <a:pt x="291" y="74"/>
                  </a:cubicBezTo>
                  <a:cubicBezTo>
                    <a:pt x="290" y="73"/>
                    <a:pt x="290" y="70"/>
                    <a:pt x="290" y="70"/>
                  </a:cubicBezTo>
                  <a:cubicBezTo>
                    <a:pt x="290" y="70"/>
                    <a:pt x="288" y="72"/>
                    <a:pt x="287" y="73"/>
                  </a:cubicBezTo>
                  <a:cubicBezTo>
                    <a:pt x="287" y="74"/>
                    <a:pt x="285" y="75"/>
                    <a:pt x="284" y="75"/>
                  </a:cubicBezTo>
                  <a:cubicBezTo>
                    <a:pt x="283" y="76"/>
                    <a:pt x="282" y="76"/>
                    <a:pt x="281" y="77"/>
                  </a:cubicBezTo>
                  <a:cubicBezTo>
                    <a:pt x="279" y="78"/>
                    <a:pt x="279" y="79"/>
                    <a:pt x="277" y="79"/>
                  </a:cubicBezTo>
                  <a:cubicBezTo>
                    <a:pt x="276" y="79"/>
                    <a:pt x="274" y="79"/>
                    <a:pt x="272" y="78"/>
                  </a:cubicBezTo>
                  <a:cubicBezTo>
                    <a:pt x="270" y="78"/>
                    <a:pt x="269" y="75"/>
                    <a:pt x="268" y="74"/>
                  </a:cubicBezTo>
                  <a:cubicBezTo>
                    <a:pt x="267" y="73"/>
                    <a:pt x="265" y="71"/>
                    <a:pt x="265" y="71"/>
                  </a:cubicBezTo>
                  <a:cubicBezTo>
                    <a:pt x="265" y="71"/>
                    <a:pt x="268" y="72"/>
                    <a:pt x="270" y="73"/>
                  </a:cubicBezTo>
                  <a:cubicBezTo>
                    <a:pt x="272" y="74"/>
                    <a:pt x="275" y="76"/>
                    <a:pt x="277" y="76"/>
                  </a:cubicBezTo>
                  <a:cubicBezTo>
                    <a:pt x="278" y="76"/>
                    <a:pt x="280" y="76"/>
                    <a:pt x="281" y="74"/>
                  </a:cubicBezTo>
                  <a:cubicBezTo>
                    <a:pt x="283" y="72"/>
                    <a:pt x="285" y="68"/>
                    <a:pt x="284" y="68"/>
                  </a:cubicBezTo>
                  <a:cubicBezTo>
                    <a:pt x="283" y="67"/>
                    <a:pt x="283" y="66"/>
                    <a:pt x="284" y="64"/>
                  </a:cubicBezTo>
                  <a:cubicBezTo>
                    <a:pt x="285" y="63"/>
                    <a:pt x="288" y="60"/>
                    <a:pt x="279" y="59"/>
                  </a:cubicBezTo>
                  <a:cubicBezTo>
                    <a:pt x="270" y="58"/>
                    <a:pt x="265" y="55"/>
                    <a:pt x="265" y="55"/>
                  </a:cubicBezTo>
                  <a:cubicBezTo>
                    <a:pt x="266" y="55"/>
                    <a:pt x="270" y="56"/>
                    <a:pt x="271" y="56"/>
                  </a:cubicBezTo>
                  <a:cubicBezTo>
                    <a:pt x="272" y="56"/>
                    <a:pt x="274" y="56"/>
                    <a:pt x="275" y="56"/>
                  </a:cubicBezTo>
                  <a:cubicBezTo>
                    <a:pt x="277" y="57"/>
                    <a:pt x="279" y="56"/>
                    <a:pt x="279" y="56"/>
                  </a:cubicBezTo>
                  <a:cubicBezTo>
                    <a:pt x="279" y="55"/>
                    <a:pt x="279" y="54"/>
                    <a:pt x="279" y="52"/>
                  </a:cubicBezTo>
                  <a:cubicBezTo>
                    <a:pt x="279" y="50"/>
                    <a:pt x="281" y="48"/>
                    <a:pt x="281" y="48"/>
                  </a:cubicBezTo>
                  <a:cubicBezTo>
                    <a:pt x="280" y="50"/>
                    <a:pt x="281" y="51"/>
                    <a:pt x="281" y="51"/>
                  </a:cubicBezTo>
                  <a:cubicBezTo>
                    <a:pt x="281" y="51"/>
                    <a:pt x="282" y="54"/>
                    <a:pt x="283" y="54"/>
                  </a:cubicBezTo>
                  <a:cubicBezTo>
                    <a:pt x="285" y="55"/>
                    <a:pt x="286" y="53"/>
                    <a:pt x="286" y="53"/>
                  </a:cubicBezTo>
                  <a:cubicBezTo>
                    <a:pt x="286" y="53"/>
                    <a:pt x="288" y="54"/>
                    <a:pt x="289" y="54"/>
                  </a:cubicBezTo>
                  <a:cubicBezTo>
                    <a:pt x="291" y="54"/>
                    <a:pt x="294" y="55"/>
                    <a:pt x="296" y="55"/>
                  </a:cubicBezTo>
                  <a:cubicBezTo>
                    <a:pt x="297" y="55"/>
                    <a:pt x="298" y="55"/>
                    <a:pt x="299" y="54"/>
                  </a:cubicBezTo>
                  <a:cubicBezTo>
                    <a:pt x="300" y="52"/>
                    <a:pt x="301" y="50"/>
                    <a:pt x="302" y="48"/>
                  </a:cubicBezTo>
                  <a:cubicBezTo>
                    <a:pt x="302" y="47"/>
                    <a:pt x="303" y="44"/>
                    <a:pt x="304" y="43"/>
                  </a:cubicBezTo>
                  <a:cubicBezTo>
                    <a:pt x="305" y="42"/>
                    <a:pt x="306" y="42"/>
                    <a:pt x="307" y="41"/>
                  </a:cubicBezTo>
                  <a:cubicBezTo>
                    <a:pt x="308" y="41"/>
                    <a:pt x="310" y="40"/>
                    <a:pt x="310" y="39"/>
                  </a:cubicBezTo>
                  <a:cubicBezTo>
                    <a:pt x="311" y="38"/>
                    <a:pt x="308" y="36"/>
                    <a:pt x="308" y="35"/>
                  </a:cubicBezTo>
                  <a:cubicBezTo>
                    <a:pt x="308" y="34"/>
                    <a:pt x="308" y="31"/>
                    <a:pt x="307" y="29"/>
                  </a:cubicBezTo>
                  <a:cubicBezTo>
                    <a:pt x="306" y="28"/>
                    <a:pt x="305" y="25"/>
                    <a:pt x="304" y="26"/>
                  </a:cubicBezTo>
                  <a:cubicBezTo>
                    <a:pt x="303" y="26"/>
                    <a:pt x="303" y="28"/>
                    <a:pt x="302" y="28"/>
                  </a:cubicBezTo>
                  <a:cubicBezTo>
                    <a:pt x="301" y="29"/>
                    <a:pt x="299" y="29"/>
                    <a:pt x="299" y="30"/>
                  </a:cubicBezTo>
                  <a:cubicBezTo>
                    <a:pt x="299" y="32"/>
                    <a:pt x="299" y="32"/>
                    <a:pt x="300" y="34"/>
                  </a:cubicBezTo>
                  <a:cubicBezTo>
                    <a:pt x="300" y="36"/>
                    <a:pt x="299" y="37"/>
                    <a:pt x="299" y="38"/>
                  </a:cubicBezTo>
                  <a:cubicBezTo>
                    <a:pt x="298" y="40"/>
                    <a:pt x="296" y="41"/>
                    <a:pt x="296" y="40"/>
                  </a:cubicBezTo>
                  <a:cubicBezTo>
                    <a:pt x="296" y="39"/>
                    <a:pt x="298" y="38"/>
                    <a:pt x="297" y="37"/>
                  </a:cubicBezTo>
                  <a:cubicBezTo>
                    <a:pt x="296" y="36"/>
                    <a:pt x="294" y="35"/>
                    <a:pt x="295" y="35"/>
                  </a:cubicBezTo>
                  <a:cubicBezTo>
                    <a:pt x="295" y="34"/>
                    <a:pt x="296" y="31"/>
                    <a:pt x="296" y="29"/>
                  </a:cubicBezTo>
                  <a:cubicBezTo>
                    <a:pt x="296" y="27"/>
                    <a:pt x="294" y="26"/>
                    <a:pt x="292" y="26"/>
                  </a:cubicBezTo>
                  <a:cubicBezTo>
                    <a:pt x="291" y="26"/>
                    <a:pt x="289" y="27"/>
                    <a:pt x="289" y="27"/>
                  </a:cubicBezTo>
                  <a:cubicBezTo>
                    <a:pt x="288" y="28"/>
                    <a:pt x="287" y="29"/>
                    <a:pt x="286" y="30"/>
                  </a:cubicBezTo>
                  <a:cubicBezTo>
                    <a:pt x="285" y="30"/>
                    <a:pt x="284" y="29"/>
                    <a:pt x="282" y="30"/>
                  </a:cubicBezTo>
                  <a:cubicBezTo>
                    <a:pt x="280" y="30"/>
                    <a:pt x="278" y="31"/>
                    <a:pt x="277" y="32"/>
                  </a:cubicBezTo>
                  <a:cubicBezTo>
                    <a:pt x="276" y="32"/>
                    <a:pt x="273" y="32"/>
                    <a:pt x="273" y="31"/>
                  </a:cubicBezTo>
                  <a:cubicBezTo>
                    <a:pt x="273" y="29"/>
                    <a:pt x="275" y="30"/>
                    <a:pt x="269" y="26"/>
                  </a:cubicBezTo>
                  <a:cubicBezTo>
                    <a:pt x="264" y="23"/>
                    <a:pt x="267" y="17"/>
                    <a:pt x="267" y="17"/>
                  </a:cubicBezTo>
                  <a:cubicBezTo>
                    <a:pt x="267" y="17"/>
                    <a:pt x="268" y="22"/>
                    <a:pt x="269" y="23"/>
                  </a:cubicBezTo>
                  <a:cubicBezTo>
                    <a:pt x="270" y="24"/>
                    <a:pt x="274" y="26"/>
                    <a:pt x="275" y="27"/>
                  </a:cubicBezTo>
                  <a:cubicBezTo>
                    <a:pt x="276" y="27"/>
                    <a:pt x="278" y="27"/>
                    <a:pt x="280" y="26"/>
                  </a:cubicBezTo>
                  <a:cubicBezTo>
                    <a:pt x="281" y="25"/>
                    <a:pt x="281" y="21"/>
                    <a:pt x="281" y="21"/>
                  </a:cubicBezTo>
                  <a:cubicBezTo>
                    <a:pt x="282" y="21"/>
                    <a:pt x="284" y="19"/>
                    <a:pt x="285" y="19"/>
                  </a:cubicBezTo>
                  <a:cubicBezTo>
                    <a:pt x="285" y="19"/>
                    <a:pt x="288" y="19"/>
                    <a:pt x="290" y="19"/>
                  </a:cubicBezTo>
                  <a:cubicBezTo>
                    <a:pt x="291" y="19"/>
                    <a:pt x="291" y="18"/>
                    <a:pt x="291" y="17"/>
                  </a:cubicBezTo>
                  <a:cubicBezTo>
                    <a:pt x="290" y="16"/>
                    <a:pt x="285" y="13"/>
                    <a:pt x="285" y="13"/>
                  </a:cubicBezTo>
                  <a:cubicBezTo>
                    <a:pt x="285" y="13"/>
                    <a:pt x="287" y="13"/>
                    <a:pt x="289" y="13"/>
                  </a:cubicBezTo>
                  <a:cubicBezTo>
                    <a:pt x="291" y="13"/>
                    <a:pt x="296" y="17"/>
                    <a:pt x="296" y="16"/>
                  </a:cubicBezTo>
                  <a:cubicBezTo>
                    <a:pt x="296" y="15"/>
                    <a:pt x="294" y="11"/>
                    <a:pt x="294" y="11"/>
                  </a:cubicBezTo>
                  <a:cubicBezTo>
                    <a:pt x="295" y="11"/>
                    <a:pt x="302" y="19"/>
                    <a:pt x="302" y="18"/>
                  </a:cubicBezTo>
                  <a:cubicBezTo>
                    <a:pt x="302" y="18"/>
                    <a:pt x="299" y="11"/>
                    <a:pt x="298" y="10"/>
                  </a:cubicBezTo>
                  <a:cubicBezTo>
                    <a:pt x="298" y="9"/>
                    <a:pt x="294" y="5"/>
                    <a:pt x="292" y="4"/>
                  </a:cubicBezTo>
                  <a:cubicBezTo>
                    <a:pt x="291" y="2"/>
                    <a:pt x="291" y="1"/>
                    <a:pt x="292" y="0"/>
                  </a:cubicBezTo>
                  <a:cubicBezTo>
                    <a:pt x="292" y="0"/>
                    <a:pt x="291" y="0"/>
                    <a:pt x="291" y="0"/>
                  </a:cubicBezTo>
                  <a:cubicBezTo>
                    <a:pt x="282" y="2"/>
                    <a:pt x="257" y="7"/>
                    <a:pt x="201" y="18"/>
                  </a:cubicBezTo>
                  <a:cubicBezTo>
                    <a:pt x="125" y="34"/>
                    <a:pt x="89" y="37"/>
                    <a:pt x="88" y="36"/>
                  </a:cubicBezTo>
                  <a:cubicBezTo>
                    <a:pt x="87" y="36"/>
                    <a:pt x="87" y="36"/>
                    <a:pt x="86" y="36"/>
                  </a:cubicBezTo>
                  <a:cubicBezTo>
                    <a:pt x="86" y="44"/>
                    <a:pt x="86" y="47"/>
                    <a:pt x="84" y="49"/>
                  </a:cubicBezTo>
                  <a:cubicBezTo>
                    <a:pt x="83" y="50"/>
                    <a:pt x="80" y="50"/>
                    <a:pt x="80" y="54"/>
                  </a:cubicBezTo>
                  <a:cubicBezTo>
                    <a:pt x="79" y="57"/>
                    <a:pt x="76" y="60"/>
                    <a:pt x="76" y="60"/>
                  </a:cubicBezTo>
                  <a:cubicBezTo>
                    <a:pt x="76" y="60"/>
                    <a:pt x="73" y="60"/>
                    <a:pt x="71" y="60"/>
                  </a:cubicBezTo>
                  <a:cubicBezTo>
                    <a:pt x="69" y="60"/>
                    <a:pt x="67" y="62"/>
                    <a:pt x="65" y="63"/>
                  </a:cubicBezTo>
                  <a:cubicBezTo>
                    <a:pt x="63" y="65"/>
                    <a:pt x="60" y="71"/>
                    <a:pt x="58" y="69"/>
                  </a:cubicBezTo>
                  <a:cubicBezTo>
                    <a:pt x="56" y="67"/>
                    <a:pt x="54" y="67"/>
                    <a:pt x="54" y="67"/>
                  </a:cubicBezTo>
                  <a:cubicBezTo>
                    <a:pt x="50" y="72"/>
                    <a:pt x="50" y="72"/>
                    <a:pt x="50" y="72"/>
                  </a:cubicBezTo>
                  <a:cubicBezTo>
                    <a:pt x="48" y="72"/>
                    <a:pt x="48" y="72"/>
                    <a:pt x="48" y="72"/>
                  </a:cubicBezTo>
                  <a:cubicBezTo>
                    <a:pt x="48" y="72"/>
                    <a:pt x="46" y="79"/>
                    <a:pt x="45" y="82"/>
                  </a:cubicBezTo>
                  <a:cubicBezTo>
                    <a:pt x="43" y="84"/>
                    <a:pt x="39" y="82"/>
                    <a:pt x="36" y="85"/>
                  </a:cubicBezTo>
                  <a:cubicBezTo>
                    <a:pt x="33" y="88"/>
                    <a:pt x="31" y="88"/>
                    <a:pt x="29" y="90"/>
                  </a:cubicBezTo>
                  <a:cubicBezTo>
                    <a:pt x="28" y="92"/>
                    <a:pt x="26" y="94"/>
                    <a:pt x="24" y="94"/>
                  </a:cubicBezTo>
                  <a:cubicBezTo>
                    <a:pt x="22" y="94"/>
                    <a:pt x="19" y="93"/>
                    <a:pt x="15" y="96"/>
                  </a:cubicBezTo>
                  <a:cubicBezTo>
                    <a:pt x="10" y="100"/>
                    <a:pt x="10" y="103"/>
                    <a:pt x="10" y="105"/>
                  </a:cubicBezTo>
                  <a:cubicBezTo>
                    <a:pt x="10" y="107"/>
                    <a:pt x="6" y="111"/>
                    <a:pt x="6" y="111"/>
                  </a:cubicBezTo>
                  <a:cubicBezTo>
                    <a:pt x="6" y="111"/>
                    <a:pt x="2" y="111"/>
                    <a:pt x="1" y="114"/>
                  </a:cubicBezTo>
                  <a:cubicBezTo>
                    <a:pt x="0" y="116"/>
                    <a:pt x="0" y="120"/>
                    <a:pt x="0" y="123"/>
                  </a:cubicBezTo>
                  <a:cubicBezTo>
                    <a:pt x="36" y="119"/>
                    <a:pt x="47" y="117"/>
                    <a:pt x="47" y="117"/>
                  </a:cubicBezTo>
                  <a:cubicBezTo>
                    <a:pt x="47" y="117"/>
                    <a:pt x="47" y="117"/>
                    <a:pt x="47" y="11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6" name="Freeform 34">
              <a:extLst>
                <a:ext uri="{FF2B5EF4-FFF2-40B4-BE49-F238E27FC236}">
                  <a16:creationId xmlns:a16="http://schemas.microsoft.com/office/drawing/2014/main" id="{DEB9F08E-829D-41DF-9157-D144EBD05FD5}"/>
                </a:ext>
              </a:extLst>
            </p:cNvPr>
            <p:cNvSpPr>
              <a:spLocks/>
            </p:cNvSpPr>
            <p:nvPr/>
          </p:nvSpPr>
          <p:spPr bwMode="auto">
            <a:xfrm>
              <a:off x="6228988" y="4255561"/>
              <a:ext cx="10192" cy="9835"/>
            </a:xfrm>
            <a:custGeom>
              <a:avLst/>
              <a:gdLst>
                <a:gd name="T0" fmla="*/ 0 w 3"/>
                <a:gd name="T1" fmla="*/ 3 h 3"/>
                <a:gd name="T2" fmla="*/ 2 w 3"/>
                <a:gd name="T3" fmla="*/ 0 h 3"/>
                <a:gd name="T4" fmla="*/ 2 w 3"/>
                <a:gd name="T5" fmla="*/ 2 h 3"/>
                <a:gd name="T6" fmla="*/ 0 w 3"/>
                <a:gd name="T7" fmla="*/ 3 h 3"/>
              </a:gdLst>
              <a:ahLst/>
              <a:cxnLst>
                <a:cxn ang="0">
                  <a:pos x="T0" y="T1"/>
                </a:cxn>
                <a:cxn ang="0">
                  <a:pos x="T2" y="T3"/>
                </a:cxn>
                <a:cxn ang="0">
                  <a:pos x="T4" y="T5"/>
                </a:cxn>
                <a:cxn ang="0">
                  <a:pos x="T6" y="T7"/>
                </a:cxn>
              </a:cxnLst>
              <a:rect l="0" t="0" r="r" b="b"/>
              <a:pathLst>
                <a:path w="3" h="3">
                  <a:moveTo>
                    <a:pt x="0" y="3"/>
                  </a:moveTo>
                  <a:cubicBezTo>
                    <a:pt x="1" y="1"/>
                    <a:pt x="1" y="0"/>
                    <a:pt x="2" y="0"/>
                  </a:cubicBezTo>
                  <a:cubicBezTo>
                    <a:pt x="3" y="0"/>
                    <a:pt x="3" y="1"/>
                    <a:pt x="2" y="2"/>
                  </a:cubicBezTo>
                  <a:cubicBezTo>
                    <a:pt x="1" y="3"/>
                    <a:pt x="0" y="3"/>
                    <a:pt x="0"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7" name="Freeform 35">
              <a:extLst>
                <a:ext uri="{FF2B5EF4-FFF2-40B4-BE49-F238E27FC236}">
                  <a16:creationId xmlns:a16="http://schemas.microsoft.com/office/drawing/2014/main" id="{6967EE90-5457-4104-ADED-A4C2559032DF}"/>
                </a:ext>
              </a:extLst>
            </p:cNvPr>
            <p:cNvSpPr>
              <a:spLocks/>
            </p:cNvSpPr>
            <p:nvPr/>
          </p:nvSpPr>
          <p:spPr bwMode="auto">
            <a:xfrm>
              <a:off x="6244277" y="4227695"/>
              <a:ext cx="23783" cy="21311"/>
            </a:xfrm>
            <a:custGeom>
              <a:avLst/>
              <a:gdLst>
                <a:gd name="T0" fmla="*/ 0 w 7"/>
                <a:gd name="T1" fmla="*/ 7 h 7"/>
                <a:gd name="T2" fmla="*/ 2 w 7"/>
                <a:gd name="T3" fmla="*/ 3 h 7"/>
                <a:gd name="T4" fmla="*/ 6 w 7"/>
                <a:gd name="T5" fmla="*/ 1 h 7"/>
                <a:gd name="T6" fmla="*/ 5 w 7"/>
                <a:gd name="T7" fmla="*/ 3 h 7"/>
                <a:gd name="T8" fmla="*/ 0 w 7"/>
                <a:gd name="T9" fmla="*/ 7 h 7"/>
              </a:gdLst>
              <a:ahLst/>
              <a:cxnLst>
                <a:cxn ang="0">
                  <a:pos x="T0" y="T1"/>
                </a:cxn>
                <a:cxn ang="0">
                  <a:pos x="T2" y="T3"/>
                </a:cxn>
                <a:cxn ang="0">
                  <a:pos x="T4" y="T5"/>
                </a:cxn>
                <a:cxn ang="0">
                  <a:pos x="T6" y="T7"/>
                </a:cxn>
                <a:cxn ang="0">
                  <a:pos x="T8" y="T9"/>
                </a:cxn>
              </a:cxnLst>
              <a:rect l="0" t="0" r="r" b="b"/>
              <a:pathLst>
                <a:path w="7" h="7">
                  <a:moveTo>
                    <a:pt x="0" y="7"/>
                  </a:moveTo>
                  <a:cubicBezTo>
                    <a:pt x="1" y="5"/>
                    <a:pt x="1" y="4"/>
                    <a:pt x="2" y="3"/>
                  </a:cubicBezTo>
                  <a:cubicBezTo>
                    <a:pt x="4" y="2"/>
                    <a:pt x="5" y="0"/>
                    <a:pt x="6" y="1"/>
                  </a:cubicBezTo>
                  <a:cubicBezTo>
                    <a:pt x="7" y="1"/>
                    <a:pt x="7" y="1"/>
                    <a:pt x="5" y="3"/>
                  </a:cubicBezTo>
                  <a:cubicBezTo>
                    <a:pt x="3" y="4"/>
                    <a:pt x="0" y="7"/>
                    <a:pt x="0" y="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8" name="Freeform 36">
              <a:extLst>
                <a:ext uri="{FF2B5EF4-FFF2-40B4-BE49-F238E27FC236}">
                  <a16:creationId xmlns:a16="http://schemas.microsoft.com/office/drawing/2014/main" id="{B7580242-D31E-44CC-AF2F-3DF6EB9B0BB8}"/>
                </a:ext>
              </a:extLst>
            </p:cNvPr>
            <p:cNvSpPr>
              <a:spLocks/>
            </p:cNvSpPr>
            <p:nvPr/>
          </p:nvSpPr>
          <p:spPr bwMode="auto">
            <a:xfrm>
              <a:off x="6276557" y="4142457"/>
              <a:ext cx="20386" cy="81958"/>
            </a:xfrm>
            <a:custGeom>
              <a:avLst/>
              <a:gdLst>
                <a:gd name="T0" fmla="*/ 1 w 6"/>
                <a:gd name="T1" fmla="*/ 26 h 26"/>
                <a:gd name="T2" fmla="*/ 4 w 6"/>
                <a:gd name="T3" fmla="*/ 22 h 26"/>
                <a:gd name="T4" fmla="*/ 4 w 6"/>
                <a:gd name="T5" fmla="*/ 14 h 26"/>
                <a:gd name="T6" fmla="*/ 3 w 6"/>
                <a:gd name="T7" fmla="*/ 9 h 26"/>
                <a:gd name="T8" fmla="*/ 2 w 6"/>
                <a:gd name="T9" fmla="*/ 3 h 26"/>
                <a:gd name="T10" fmla="*/ 0 w 6"/>
                <a:gd name="T11" fmla="*/ 0 h 26"/>
                <a:gd name="T12" fmla="*/ 3 w 6"/>
                <a:gd name="T13" fmla="*/ 4 h 26"/>
                <a:gd name="T14" fmla="*/ 5 w 6"/>
                <a:gd name="T15" fmla="*/ 11 h 26"/>
                <a:gd name="T16" fmla="*/ 6 w 6"/>
                <a:gd name="T17" fmla="*/ 17 h 26"/>
                <a:gd name="T18" fmla="*/ 5 w 6"/>
                <a:gd name="T19" fmla="*/ 23 h 26"/>
                <a:gd name="T20" fmla="*/ 1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1" y="26"/>
                  </a:moveTo>
                  <a:cubicBezTo>
                    <a:pt x="1" y="24"/>
                    <a:pt x="3" y="24"/>
                    <a:pt x="4" y="22"/>
                  </a:cubicBezTo>
                  <a:cubicBezTo>
                    <a:pt x="4" y="20"/>
                    <a:pt x="5" y="17"/>
                    <a:pt x="4" y="14"/>
                  </a:cubicBezTo>
                  <a:cubicBezTo>
                    <a:pt x="3" y="12"/>
                    <a:pt x="4" y="10"/>
                    <a:pt x="3" y="9"/>
                  </a:cubicBezTo>
                  <a:cubicBezTo>
                    <a:pt x="3" y="7"/>
                    <a:pt x="3" y="6"/>
                    <a:pt x="2" y="3"/>
                  </a:cubicBezTo>
                  <a:cubicBezTo>
                    <a:pt x="0" y="1"/>
                    <a:pt x="0" y="0"/>
                    <a:pt x="0" y="0"/>
                  </a:cubicBezTo>
                  <a:cubicBezTo>
                    <a:pt x="0" y="0"/>
                    <a:pt x="3" y="3"/>
                    <a:pt x="3" y="4"/>
                  </a:cubicBezTo>
                  <a:cubicBezTo>
                    <a:pt x="4" y="5"/>
                    <a:pt x="5" y="9"/>
                    <a:pt x="5" y="11"/>
                  </a:cubicBezTo>
                  <a:cubicBezTo>
                    <a:pt x="5" y="13"/>
                    <a:pt x="6" y="13"/>
                    <a:pt x="6" y="17"/>
                  </a:cubicBezTo>
                  <a:cubicBezTo>
                    <a:pt x="6" y="20"/>
                    <a:pt x="5" y="22"/>
                    <a:pt x="5" y="23"/>
                  </a:cubicBezTo>
                  <a:cubicBezTo>
                    <a:pt x="4" y="25"/>
                    <a:pt x="2" y="25"/>
                    <a:pt x="1" y="26"/>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69" name="Freeform 37">
              <a:extLst>
                <a:ext uri="{FF2B5EF4-FFF2-40B4-BE49-F238E27FC236}">
                  <a16:creationId xmlns:a16="http://schemas.microsoft.com/office/drawing/2014/main" id="{D6F69EDD-EC76-4191-82E7-5A93417B4EA7}"/>
                </a:ext>
              </a:extLst>
            </p:cNvPr>
            <p:cNvSpPr>
              <a:spLocks/>
            </p:cNvSpPr>
            <p:nvPr/>
          </p:nvSpPr>
          <p:spPr bwMode="auto">
            <a:xfrm>
              <a:off x="6206904" y="4026075"/>
              <a:ext cx="64555" cy="106545"/>
            </a:xfrm>
            <a:custGeom>
              <a:avLst/>
              <a:gdLst>
                <a:gd name="T0" fmla="*/ 20 w 20"/>
                <a:gd name="T1" fmla="*/ 34 h 34"/>
                <a:gd name="T2" fmla="*/ 13 w 20"/>
                <a:gd name="T3" fmla="*/ 23 h 34"/>
                <a:gd name="T4" fmla="*/ 3 w 20"/>
                <a:gd name="T5" fmla="*/ 4 h 34"/>
                <a:gd name="T6" fmla="*/ 0 w 20"/>
                <a:gd name="T7" fmla="*/ 0 h 34"/>
                <a:gd name="T8" fmla="*/ 1 w 20"/>
                <a:gd name="T9" fmla="*/ 6 h 34"/>
                <a:gd name="T10" fmla="*/ 6 w 20"/>
                <a:gd name="T11" fmla="*/ 15 h 34"/>
                <a:gd name="T12" fmla="*/ 13 w 20"/>
                <a:gd name="T13" fmla="*/ 26 h 34"/>
                <a:gd name="T14" fmla="*/ 20 w 20"/>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4">
                  <a:moveTo>
                    <a:pt x="20" y="34"/>
                  </a:moveTo>
                  <a:cubicBezTo>
                    <a:pt x="20" y="34"/>
                    <a:pt x="18" y="31"/>
                    <a:pt x="13" y="23"/>
                  </a:cubicBezTo>
                  <a:cubicBezTo>
                    <a:pt x="9" y="16"/>
                    <a:pt x="4" y="7"/>
                    <a:pt x="3" y="4"/>
                  </a:cubicBezTo>
                  <a:cubicBezTo>
                    <a:pt x="2" y="1"/>
                    <a:pt x="0" y="0"/>
                    <a:pt x="0" y="0"/>
                  </a:cubicBezTo>
                  <a:cubicBezTo>
                    <a:pt x="0" y="0"/>
                    <a:pt x="1" y="4"/>
                    <a:pt x="1" y="6"/>
                  </a:cubicBezTo>
                  <a:cubicBezTo>
                    <a:pt x="1" y="9"/>
                    <a:pt x="5" y="13"/>
                    <a:pt x="6" y="15"/>
                  </a:cubicBezTo>
                  <a:cubicBezTo>
                    <a:pt x="7" y="18"/>
                    <a:pt x="10" y="22"/>
                    <a:pt x="13" y="26"/>
                  </a:cubicBezTo>
                  <a:cubicBezTo>
                    <a:pt x="16" y="30"/>
                    <a:pt x="18" y="31"/>
                    <a:pt x="20" y="34"/>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0" name="Freeform 38">
              <a:extLst>
                <a:ext uri="{FF2B5EF4-FFF2-40B4-BE49-F238E27FC236}">
                  <a16:creationId xmlns:a16="http://schemas.microsoft.com/office/drawing/2014/main" id="{79970178-A739-44AE-81CB-CAA8F4F50973}"/>
                </a:ext>
              </a:extLst>
            </p:cNvPr>
            <p:cNvSpPr>
              <a:spLocks/>
            </p:cNvSpPr>
            <p:nvPr/>
          </p:nvSpPr>
          <p:spPr bwMode="auto">
            <a:xfrm>
              <a:off x="5607219" y="2786865"/>
              <a:ext cx="886786" cy="634358"/>
            </a:xfrm>
            <a:custGeom>
              <a:avLst/>
              <a:gdLst>
                <a:gd name="T0" fmla="*/ 209 w 274"/>
                <a:gd name="T1" fmla="*/ 100 h 202"/>
                <a:gd name="T2" fmla="*/ 205 w 274"/>
                <a:gd name="T3" fmla="*/ 81 h 202"/>
                <a:gd name="T4" fmla="*/ 199 w 274"/>
                <a:gd name="T5" fmla="*/ 63 h 202"/>
                <a:gd name="T6" fmla="*/ 194 w 274"/>
                <a:gd name="T7" fmla="*/ 58 h 202"/>
                <a:gd name="T8" fmla="*/ 190 w 274"/>
                <a:gd name="T9" fmla="*/ 38 h 202"/>
                <a:gd name="T10" fmla="*/ 188 w 274"/>
                <a:gd name="T11" fmla="*/ 21 h 202"/>
                <a:gd name="T12" fmla="*/ 184 w 274"/>
                <a:gd name="T13" fmla="*/ 9 h 202"/>
                <a:gd name="T14" fmla="*/ 182 w 274"/>
                <a:gd name="T15" fmla="*/ 0 h 202"/>
                <a:gd name="T16" fmla="*/ 140 w 274"/>
                <a:gd name="T17" fmla="*/ 10 h 202"/>
                <a:gd name="T18" fmla="*/ 122 w 274"/>
                <a:gd name="T19" fmla="*/ 22 h 202"/>
                <a:gd name="T20" fmla="*/ 104 w 274"/>
                <a:gd name="T21" fmla="*/ 49 h 202"/>
                <a:gd name="T22" fmla="*/ 95 w 274"/>
                <a:gd name="T23" fmla="*/ 64 h 202"/>
                <a:gd name="T24" fmla="*/ 101 w 274"/>
                <a:gd name="T25" fmla="*/ 63 h 202"/>
                <a:gd name="T26" fmla="*/ 105 w 274"/>
                <a:gd name="T27" fmla="*/ 65 h 202"/>
                <a:gd name="T28" fmla="*/ 100 w 274"/>
                <a:gd name="T29" fmla="*/ 73 h 202"/>
                <a:gd name="T30" fmla="*/ 105 w 274"/>
                <a:gd name="T31" fmla="*/ 87 h 202"/>
                <a:gd name="T32" fmla="*/ 96 w 274"/>
                <a:gd name="T33" fmla="*/ 92 h 202"/>
                <a:gd name="T34" fmla="*/ 86 w 274"/>
                <a:gd name="T35" fmla="*/ 102 h 202"/>
                <a:gd name="T36" fmla="*/ 81 w 274"/>
                <a:gd name="T37" fmla="*/ 104 h 202"/>
                <a:gd name="T38" fmla="*/ 66 w 274"/>
                <a:gd name="T39" fmla="*/ 110 h 202"/>
                <a:gd name="T40" fmla="*/ 55 w 274"/>
                <a:gd name="T41" fmla="*/ 107 h 202"/>
                <a:gd name="T42" fmla="*/ 32 w 274"/>
                <a:gd name="T43" fmla="*/ 110 h 202"/>
                <a:gd name="T44" fmla="*/ 15 w 274"/>
                <a:gd name="T45" fmla="*/ 119 h 202"/>
                <a:gd name="T46" fmla="*/ 16 w 274"/>
                <a:gd name="T47" fmla="*/ 127 h 202"/>
                <a:gd name="T48" fmla="*/ 22 w 274"/>
                <a:gd name="T49" fmla="*/ 135 h 202"/>
                <a:gd name="T50" fmla="*/ 20 w 274"/>
                <a:gd name="T51" fmla="*/ 144 h 202"/>
                <a:gd name="T52" fmla="*/ 14 w 274"/>
                <a:gd name="T53" fmla="*/ 153 h 202"/>
                <a:gd name="T54" fmla="*/ 0 w 274"/>
                <a:gd name="T55" fmla="*/ 168 h 202"/>
                <a:gd name="T56" fmla="*/ 141 w 274"/>
                <a:gd name="T57" fmla="*/ 152 h 202"/>
                <a:gd name="T58" fmla="*/ 161 w 274"/>
                <a:gd name="T59" fmla="*/ 158 h 202"/>
                <a:gd name="T60" fmla="*/ 174 w 274"/>
                <a:gd name="T61" fmla="*/ 172 h 202"/>
                <a:gd name="T62" fmla="*/ 177 w 274"/>
                <a:gd name="T63" fmla="*/ 173 h 202"/>
                <a:gd name="T64" fmla="*/ 207 w 274"/>
                <a:gd name="T65" fmla="*/ 185 h 202"/>
                <a:gd name="T66" fmla="*/ 208 w 274"/>
                <a:gd name="T67" fmla="*/ 187 h 202"/>
                <a:gd name="T68" fmla="*/ 209 w 274"/>
                <a:gd name="T69" fmla="*/ 189 h 202"/>
                <a:gd name="T70" fmla="*/ 207 w 274"/>
                <a:gd name="T71" fmla="*/ 198 h 202"/>
                <a:gd name="T72" fmla="*/ 215 w 274"/>
                <a:gd name="T73" fmla="*/ 201 h 202"/>
                <a:gd name="T74" fmla="*/ 226 w 274"/>
                <a:gd name="T75" fmla="*/ 196 h 202"/>
                <a:gd name="T76" fmla="*/ 240 w 274"/>
                <a:gd name="T77" fmla="*/ 187 h 202"/>
                <a:gd name="T78" fmla="*/ 252 w 274"/>
                <a:gd name="T79" fmla="*/ 182 h 202"/>
                <a:gd name="T80" fmla="*/ 262 w 274"/>
                <a:gd name="T81" fmla="*/ 175 h 202"/>
                <a:gd name="T82" fmla="*/ 274 w 274"/>
                <a:gd name="T83" fmla="*/ 163 h 202"/>
                <a:gd name="T84" fmla="*/ 265 w 274"/>
                <a:gd name="T85" fmla="*/ 167 h 202"/>
                <a:gd name="T86" fmla="*/ 254 w 274"/>
                <a:gd name="T87" fmla="*/ 177 h 202"/>
                <a:gd name="T88" fmla="*/ 257 w 274"/>
                <a:gd name="T89" fmla="*/ 169 h 202"/>
                <a:gd name="T90" fmla="*/ 250 w 274"/>
                <a:gd name="T91" fmla="*/ 173 h 202"/>
                <a:gd name="T92" fmla="*/ 245 w 274"/>
                <a:gd name="T93" fmla="*/ 176 h 202"/>
                <a:gd name="T94" fmla="*/ 234 w 274"/>
                <a:gd name="T95" fmla="*/ 179 h 202"/>
                <a:gd name="T96" fmla="*/ 229 w 274"/>
                <a:gd name="T97" fmla="*/ 182 h 202"/>
                <a:gd name="T98" fmla="*/ 222 w 274"/>
                <a:gd name="T99" fmla="*/ 185 h 202"/>
                <a:gd name="T100" fmla="*/ 218 w 274"/>
                <a:gd name="T101" fmla="*/ 188 h 202"/>
                <a:gd name="T102" fmla="*/ 214 w 274"/>
                <a:gd name="T103" fmla="*/ 187 h 202"/>
                <a:gd name="T104" fmla="*/ 217 w 274"/>
                <a:gd name="T105" fmla="*/ 183 h 202"/>
                <a:gd name="T106" fmla="*/ 216 w 274"/>
                <a:gd name="T107" fmla="*/ 173 h 202"/>
                <a:gd name="T108" fmla="*/ 215 w 274"/>
                <a:gd name="T109" fmla="*/ 164 h 202"/>
                <a:gd name="T110" fmla="*/ 212 w 274"/>
                <a:gd name="T111" fmla="*/ 151 h 202"/>
                <a:gd name="T112" fmla="*/ 210 w 274"/>
                <a:gd name="T113" fmla="*/ 13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4" h="202">
                  <a:moveTo>
                    <a:pt x="209" y="101"/>
                  </a:moveTo>
                  <a:cubicBezTo>
                    <a:pt x="209" y="100"/>
                    <a:pt x="209" y="100"/>
                    <a:pt x="209" y="100"/>
                  </a:cubicBezTo>
                  <a:cubicBezTo>
                    <a:pt x="209" y="100"/>
                    <a:pt x="208" y="97"/>
                    <a:pt x="208" y="93"/>
                  </a:cubicBezTo>
                  <a:cubicBezTo>
                    <a:pt x="207" y="90"/>
                    <a:pt x="206" y="83"/>
                    <a:pt x="205" y="81"/>
                  </a:cubicBezTo>
                  <a:cubicBezTo>
                    <a:pt x="203" y="78"/>
                    <a:pt x="203" y="72"/>
                    <a:pt x="202" y="70"/>
                  </a:cubicBezTo>
                  <a:cubicBezTo>
                    <a:pt x="201" y="68"/>
                    <a:pt x="201" y="64"/>
                    <a:pt x="199" y="63"/>
                  </a:cubicBezTo>
                  <a:cubicBezTo>
                    <a:pt x="197" y="62"/>
                    <a:pt x="196" y="63"/>
                    <a:pt x="195" y="64"/>
                  </a:cubicBezTo>
                  <a:cubicBezTo>
                    <a:pt x="194" y="64"/>
                    <a:pt x="194" y="61"/>
                    <a:pt x="194" y="58"/>
                  </a:cubicBezTo>
                  <a:cubicBezTo>
                    <a:pt x="194" y="55"/>
                    <a:pt x="194" y="50"/>
                    <a:pt x="192" y="48"/>
                  </a:cubicBezTo>
                  <a:cubicBezTo>
                    <a:pt x="190" y="46"/>
                    <a:pt x="190" y="42"/>
                    <a:pt x="190" y="38"/>
                  </a:cubicBezTo>
                  <a:cubicBezTo>
                    <a:pt x="190" y="35"/>
                    <a:pt x="187" y="29"/>
                    <a:pt x="188" y="27"/>
                  </a:cubicBezTo>
                  <a:cubicBezTo>
                    <a:pt x="189" y="25"/>
                    <a:pt x="189" y="23"/>
                    <a:pt x="188" y="21"/>
                  </a:cubicBezTo>
                  <a:cubicBezTo>
                    <a:pt x="187" y="20"/>
                    <a:pt x="184" y="18"/>
                    <a:pt x="184" y="16"/>
                  </a:cubicBezTo>
                  <a:cubicBezTo>
                    <a:pt x="184" y="13"/>
                    <a:pt x="185" y="10"/>
                    <a:pt x="184" y="9"/>
                  </a:cubicBezTo>
                  <a:cubicBezTo>
                    <a:pt x="183" y="8"/>
                    <a:pt x="182" y="7"/>
                    <a:pt x="182" y="7"/>
                  </a:cubicBezTo>
                  <a:cubicBezTo>
                    <a:pt x="182" y="0"/>
                    <a:pt x="182" y="0"/>
                    <a:pt x="182" y="0"/>
                  </a:cubicBezTo>
                  <a:cubicBezTo>
                    <a:pt x="174" y="2"/>
                    <a:pt x="167" y="4"/>
                    <a:pt x="165" y="4"/>
                  </a:cubicBezTo>
                  <a:cubicBezTo>
                    <a:pt x="157" y="7"/>
                    <a:pt x="143" y="10"/>
                    <a:pt x="140" y="10"/>
                  </a:cubicBezTo>
                  <a:cubicBezTo>
                    <a:pt x="137" y="10"/>
                    <a:pt x="135" y="11"/>
                    <a:pt x="132" y="12"/>
                  </a:cubicBezTo>
                  <a:cubicBezTo>
                    <a:pt x="130" y="13"/>
                    <a:pt x="125" y="17"/>
                    <a:pt x="122" y="22"/>
                  </a:cubicBezTo>
                  <a:cubicBezTo>
                    <a:pt x="118" y="26"/>
                    <a:pt x="112" y="35"/>
                    <a:pt x="110" y="38"/>
                  </a:cubicBezTo>
                  <a:cubicBezTo>
                    <a:pt x="109" y="42"/>
                    <a:pt x="106" y="47"/>
                    <a:pt x="104" y="49"/>
                  </a:cubicBezTo>
                  <a:cubicBezTo>
                    <a:pt x="103" y="50"/>
                    <a:pt x="97" y="56"/>
                    <a:pt x="95" y="59"/>
                  </a:cubicBezTo>
                  <a:cubicBezTo>
                    <a:pt x="95" y="61"/>
                    <a:pt x="95" y="63"/>
                    <a:pt x="95" y="64"/>
                  </a:cubicBezTo>
                  <a:cubicBezTo>
                    <a:pt x="95" y="66"/>
                    <a:pt x="97" y="67"/>
                    <a:pt x="97" y="67"/>
                  </a:cubicBezTo>
                  <a:cubicBezTo>
                    <a:pt x="98" y="65"/>
                    <a:pt x="100" y="63"/>
                    <a:pt x="101" y="63"/>
                  </a:cubicBezTo>
                  <a:cubicBezTo>
                    <a:pt x="103" y="63"/>
                    <a:pt x="102" y="66"/>
                    <a:pt x="102" y="66"/>
                  </a:cubicBezTo>
                  <a:cubicBezTo>
                    <a:pt x="105" y="65"/>
                    <a:pt x="105" y="65"/>
                    <a:pt x="105" y="65"/>
                  </a:cubicBezTo>
                  <a:cubicBezTo>
                    <a:pt x="105" y="65"/>
                    <a:pt x="104" y="68"/>
                    <a:pt x="104" y="69"/>
                  </a:cubicBezTo>
                  <a:cubicBezTo>
                    <a:pt x="103" y="70"/>
                    <a:pt x="101" y="72"/>
                    <a:pt x="100" y="73"/>
                  </a:cubicBezTo>
                  <a:cubicBezTo>
                    <a:pt x="99" y="74"/>
                    <a:pt x="101" y="75"/>
                    <a:pt x="103" y="77"/>
                  </a:cubicBezTo>
                  <a:cubicBezTo>
                    <a:pt x="104" y="79"/>
                    <a:pt x="104" y="85"/>
                    <a:pt x="105" y="87"/>
                  </a:cubicBezTo>
                  <a:cubicBezTo>
                    <a:pt x="107" y="89"/>
                    <a:pt x="102" y="88"/>
                    <a:pt x="101" y="88"/>
                  </a:cubicBezTo>
                  <a:cubicBezTo>
                    <a:pt x="100" y="88"/>
                    <a:pt x="97" y="91"/>
                    <a:pt x="96" y="92"/>
                  </a:cubicBezTo>
                  <a:cubicBezTo>
                    <a:pt x="95" y="93"/>
                    <a:pt x="92" y="96"/>
                    <a:pt x="91" y="98"/>
                  </a:cubicBezTo>
                  <a:cubicBezTo>
                    <a:pt x="90" y="99"/>
                    <a:pt x="88" y="100"/>
                    <a:pt x="86" y="102"/>
                  </a:cubicBezTo>
                  <a:cubicBezTo>
                    <a:pt x="84" y="103"/>
                    <a:pt x="85" y="106"/>
                    <a:pt x="85" y="106"/>
                  </a:cubicBezTo>
                  <a:cubicBezTo>
                    <a:pt x="85" y="106"/>
                    <a:pt x="82" y="105"/>
                    <a:pt x="81" y="104"/>
                  </a:cubicBezTo>
                  <a:cubicBezTo>
                    <a:pt x="80" y="104"/>
                    <a:pt x="76" y="105"/>
                    <a:pt x="74" y="106"/>
                  </a:cubicBezTo>
                  <a:cubicBezTo>
                    <a:pt x="72" y="106"/>
                    <a:pt x="68" y="108"/>
                    <a:pt x="66" y="110"/>
                  </a:cubicBezTo>
                  <a:cubicBezTo>
                    <a:pt x="64" y="111"/>
                    <a:pt x="62" y="110"/>
                    <a:pt x="61" y="109"/>
                  </a:cubicBezTo>
                  <a:cubicBezTo>
                    <a:pt x="60" y="108"/>
                    <a:pt x="57" y="106"/>
                    <a:pt x="55" y="107"/>
                  </a:cubicBezTo>
                  <a:cubicBezTo>
                    <a:pt x="53" y="108"/>
                    <a:pt x="45" y="107"/>
                    <a:pt x="44" y="107"/>
                  </a:cubicBezTo>
                  <a:cubicBezTo>
                    <a:pt x="43" y="107"/>
                    <a:pt x="35" y="110"/>
                    <a:pt x="32" y="110"/>
                  </a:cubicBezTo>
                  <a:cubicBezTo>
                    <a:pt x="30" y="111"/>
                    <a:pt x="26" y="112"/>
                    <a:pt x="23" y="114"/>
                  </a:cubicBezTo>
                  <a:cubicBezTo>
                    <a:pt x="21" y="115"/>
                    <a:pt x="17" y="117"/>
                    <a:pt x="15" y="119"/>
                  </a:cubicBezTo>
                  <a:cubicBezTo>
                    <a:pt x="15" y="119"/>
                    <a:pt x="15" y="119"/>
                    <a:pt x="15" y="120"/>
                  </a:cubicBezTo>
                  <a:cubicBezTo>
                    <a:pt x="16" y="121"/>
                    <a:pt x="16" y="126"/>
                    <a:pt x="16" y="127"/>
                  </a:cubicBezTo>
                  <a:cubicBezTo>
                    <a:pt x="16" y="128"/>
                    <a:pt x="19" y="132"/>
                    <a:pt x="21" y="134"/>
                  </a:cubicBezTo>
                  <a:cubicBezTo>
                    <a:pt x="22" y="134"/>
                    <a:pt x="22" y="135"/>
                    <a:pt x="22" y="135"/>
                  </a:cubicBezTo>
                  <a:cubicBezTo>
                    <a:pt x="24" y="137"/>
                    <a:pt x="24" y="138"/>
                    <a:pt x="24" y="139"/>
                  </a:cubicBezTo>
                  <a:cubicBezTo>
                    <a:pt x="25" y="142"/>
                    <a:pt x="22" y="143"/>
                    <a:pt x="20" y="144"/>
                  </a:cubicBezTo>
                  <a:cubicBezTo>
                    <a:pt x="18" y="145"/>
                    <a:pt x="19" y="147"/>
                    <a:pt x="19" y="148"/>
                  </a:cubicBezTo>
                  <a:cubicBezTo>
                    <a:pt x="19" y="150"/>
                    <a:pt x="14" y="153"/>
                    <a:pt x="14" y="153"/>
                  </a:cubicBezTo>
                  <a:cubicBezTo>
                    <a:pt x="14" y="153"/>
                    <a:pt x="5" y="163"/>
                    <a:pt x="4" y="164"/>
                  </a:cubicBezTo>
                  <a:cubicBezTo>
                    <a:pt x="3" y="165"/>
                    <a:pt x="1" y="167"/>
                    <a:pt x="0" y="168"/>
                  </a:cubicBezTo>
                  <a:cubicBezTo>
                    <a:pt x="2" y="181"/>
                    <a:pt x="2" y="181"/>
                    <a:pt x="2" y="181"/>
                  </a:cubicBezTo>
                  <a:cubicBezTo>
                    <a:pt x="2" y="181"/>
                    <a:pt x="130" y="155"/>
                    <a:pt x="141" y="152"/>
                  </a:cubicBezTo>
                  <a:cubicBezTo>
                    <a:pt x="153" y="149"/>
                    <a:pt x="153" y="155"/>
                    <a:pt x="153" y="155"/>
                  </a:cubicBezTo>
                  <a:cubicBezTo>
                    <a:pt x="153" y="155"/>
                    <a:pt x="159" y="156"/>
                    <a:pt x="161" y="158"/>
                  </a:cubicBezTo>
                  <a:cubicBezTo>
                    <a:pt x="163" y="160"/>
                    <a:pt x="163" y="167"/>
                    <a:pt x="165" y="168"/>
                  </a:cubicBezTo>
                  <a:cubicBezTo>
                    <a:pt x="167" y="170"/>
                    <a:pt x="172" y="172"/>
                    <a:pt x="174" y="172"/>
                  </a:cubicBezTo>
                  <a:cubicBezTo>
                    <a:pt x="175" y="172"/>
                    <a:pt x="176" y="172"/>
                    <a:pt x="177" y="173"/>
                  </a:cubicBezTo>
                  <a:cubicBezTo>
                    <a:pt x="177" y="173"/>
                    <a:pt x="177" y="173"/>
                    <a:pt x="177" y="173"/>
                  </a:cubicBezTo>
                  <a:cubicBezTo>
                    <a:pt x="178" y="174"/>
                    <a:pt x="179" y="175"/>
                    <a:pt x="179" y="175"/>
                  </a:cubicBezTo>
                  <a:cubicBezTo>
                    <a:pt x="207" y="185"/>
                    <a:pt x="207" y="185"/>
                    <a:pt x="207" y="185"/>
                  </a:cubicBezTo>
                  <a:cubicBezTo>
                    <a:pt x="208" y="187"/>
                    <a:pt x="208" y="187"/>
                    <a:pt x="208" y="187"/>
                  </a:cubicBezTo>
                  <a:cubicBezTo>
                    <a:pt x="208" y="187"/>
                    <a:pt x="208" y="187"/>
                    <a:pt x="208" y="187"/>
                  </a:cubicBezTo>
                  <a:cubicBezTo>
                    <a:pt x="208" y="187"/>
                    <a:pt x="208" y="187"/>
                    <a:pt x="208" y="188"/>
                  </a:cubicBezTo>
                  <a:cubicBezTo>
                    <a:pt x="209" y="189"/>
                    <a:pt x="209" y="189"/>
                    <a:pt x="209" y="189"/>
                  </a:cubicBezTo>
                  <a:cubicBezTo>
                    <a:pt x="208" y="188"/>
                    <a:pt x="208" y="188"/>
                    <a:pt x="208" y="188"/>
                  </a:cubicBezTo>
                  <a:cubicBezTo>
                    <a:pt x="208" y="191"/>
                    <a:pt x="207" y="197"/>
                    <a:pt x="207" y="198"/>
                  </a:cubicBezTo>
                  <a:cubicBezTo>
                    <a:pt x="207" y="199"/>
                    <a:pt x="208" y="202"/>
                    <a:pt x="210" y="202"/>
                  </a:cubicBezTo>
                  <a:cubicBezTo>
                    <a:pt x="212" y="202"/>
                    <a:pt x="214" y="202"/>
                    <a:pt x="215" y="201"/>
                  </a:cubicBezTo>
                  <a:cubicBezTo>
                    <a:pt x="217" y="201"/>
                    <a:pt x="219" y="201"/>
                    <a:pt x="220" y="199"/>
                  </a:cubicBezTo>
                  <a:cubicBezTo>
                    <a:pt x="221" y="198"/>
                    <a:pt x="226" y="196"/>
                    <a:pt x="226" y="196"/>
                  </a:cubicBezTo>
                  <a:cubicBezTo>
                    <a:pt x="227" y="195"/>
                    <a:pt x="230" y="193"/>
                    <a:pt x="232" y="192"/>
                  </a:cubicBezTo>
                  <a:cubicBezTo>
                    <a:pt x="234" y="191"/>
                    <a:pt x="239" y="188"/>
                    <a:pt x="240" y="187"/>
                  </a:cubicBezTo>
                  <a:cubicBezTo>
                    <a:pt x="241" y="187"/>
                    <a:pt x="245" y="184"/>
                    <a:pt x="247" y="184"/>
                  </a:cubicBezTo>
                  <a:cubicBezTo>
                    <a:pt x="249" y="184"/>
                    <a:pt x="251" y="182"/>
                    <a:pt x="252" y="182"/>
                  </a:cubicBezTo>
                  <a:cubicBezTo>
                    <a:pt x="253" y="182"/>
                    <a:pt x="256" y="179"/>
                    <a:pt x="257" y="178"/>
                  </a:cubicBezTo>
                  <a:cubicBezTo>
                    <a:pt x="257" y="177"/>
                    <a:pt x="260" y="176"/>
                    <a:pt x="262" y="175"/>
                  </a:cubicBezTo>
                  <a:cubicBezTo>
                    <a:pt x="263" y="173"/>
                    <a:pt x="264" y="172"/>
                    <a:pt x="266" y="171"/>
                  </a:cubicBezTo>
                  <a:cubicBezTo>
                    <a:pt x="268" y="170"/>
                    <a:pt x="274" y="163"/>
                    <a:pt x="274" y="163"/>
                  </a:cubicBezTo>
                  <a:cubicBezTo>
                    <a:pt x="274" y="163"/>
                    <a:pt x="272" y="164"/>
                    <a:pt x="270" y="165"/>
                  </a:cubicBezTo>
                  <a:cubicBezTo>
                    <a:pt x="268" y="167"/>
                    <a:pt x="267" y="167"/>
                    <a:pt x="265" y="167"/>
                  </a:cubicBezTo>
                  <a:cubicBezTo>
                    <a:pt x="263" y="167"/>
                    <a:pt x="260" y="170"/>
                    <a:pt x="259" y="171"/>
                  </a:cubicBezTo>
                  <a:cubicBezTo>
                    <a:pt x="258" y="172"/>
                    <a:pt x="256" y="177"/>
                    <a:pt x="254" y="177"/>
                  </a:cubicBezTo>
                  <a:cubicBezTo>
                    <a:pt x="252" y="178"/>
                    <a:pt x="252" y="175"/>
                    <a:pt x="253" y="174"/>
                  </a:cubicBezTo>
                  <a:cubicBezTo>
                    <a:pt x="254" y="173"/>
                    <a:pt x="257" y="172"/>
                    <a:pt x="257" y="169"/>
                  </a:cubicBezTo>
                  <a:cubicBezTo>
                    <a:pt x="257" y="167"/>
                    <a:pt x="258" y="164"/>
                    <a:pt x="258" y="164"/>
                  </a:cubicBezTo>
                  <a:cubicBezTo>
                    <a:pt x="255" y="167"/>
                    <a:pt x="252" y="171"/>
                    <a:pt x="250" y="173"/>
                  </a:cubicBezTo>
                  <a:cubicBezTo>
                    <a:pt x="250" y="174"/>
                    <a:pt x="248" y="174"/>
                    <a:pt x="248" y="175"/>
                  </a:cubicBezTo>
                  <a:cubicBezTo>
                    <a:pt x="247" y="175"/>
                    <a:pt x="246" y="175"/>
                    <a:pt x="245" y="176"/>
                  </a:cubicBezTo>
                  <a:cubicBezTo>
                    <a:pt x="243" y="176"/>
                    <a:pt x="243" y="177"/>
                    <a:pt x="242" y="177"/>
                  </a:cubicBezTo>
                  <a:cubicBezTo>
                    <a:pt x="241" y="177"/>
                    <a:pt x="235" y="178"/>
                    <a:pt x="234" y="179"/>
                  </a:cubicBezTo>
                  <a:cubicBezTo>
                    <a:pt x="233" y="179"/>
                    <a:pt x="232" y="181"/>
                    <a:pt x="232" y="181"/>
                  </a:cubicBezTo>
                  <a:cubicBezTo>
                    <a:pt x="231" y="182"/>
                    <a:pt x="230" y="181"/>
                    <a:pt x="229" y="182"/>
                  </a:cubicBezTo>
                  <a:cubicBezTo>
                    <a:pt x="228" y="182"/>
                    <a:pt x="226" y="183"/>
                    <a:pt x="226" y="184"/>
                  </a:cubicBezTo>
                  <a:cubicBezTo>
                    <a:pt x="225" y="184"/>
                    <a:pt x="224" y="185"/>
                    <a:pt x="222" y="185"/>
                  </a:cubicBezTo>
                  <a:cubicBezTo>
                    <a:pt x="219" y="185"/>
                    <a:pt x="220" y="185"/>
                    <a:pt x="219" y="186"/>
                  </a:cubicBezTo>
                  <a:cubicBezTo>
                    <a:pt x="218" y="186"/>
                    <a:pt x="218" y="187"/>
                    <a:pt x="218" y="188"/>
                  </a:cubicBezTo>
                  <a:cubicBezTo>
                    <a:pt x="218" y="189"/>
                    <a:pt x="217" y="189"/>
                    <a:pt x="216" y="189"/>
                  </a:cubicBezTo>
                  <a:cubicBezTo>
                    <a:pt x="214" y="189"/>
                    <a:pt x="213" y="188"/>
                    <a:pt x="214" y="187"/>
                  </a:cubicBezTo>
                  <a:cubicBezTo>
                    <a:pt x="214" y="185"/>
                    <a:pt x="216" y="184"/>
                    <a:pt x="216" y="183"/>
                  </a:cubicBezTo>
                  <a:cubicBezTo>
                    <a:pt x="216" y="183"/>
                    <a:pt x="216" y="183"/>
                    <a:pt x="217" y="183"/>
                  </a:cubicBezTo>
                  <a:cubicBezTo>
                    <a:pt x="215" y="181"/>
                    <a:pt x="212" y="179"/>
                    <a:pt x="213" y="178"/>
                  </a:cubicBezTo>
                  <a:cubicBezTo>
                    <a:pt x="214" y="176"/>
                    <a:pt x="214" y="175"/>
                    <a:pt x="216" y="173"/>
                  </a:cubicBezTo>
                  <a:cubicBezTo>
                    <a:pt x="217" y="172"/>
                    <a:pt x="218" y="172"/>
                    <a:pt x="218" y="170"/>
                  </a:cubicBezTo>
                  <a:cubicBezTo>
                    <a:pt x="218" y="168"/>
                    <a:pt x="216" y="168"/>
                    <a:pt x="215" y="164"/>
                  </a:cubicBezTo>
                  <a:cubicBezTo>
                    <a:pt x="214" y="160"/>
                    <a:pt x="216" y="160"/>
                    <a:pt x="214" y="157"/>
                  </a:cubicBezTo>
                  <a:cubicBezTo>
                    <a:pt x="213" y="155"/>
                    <a:pt x="213" y="154"/>
                    <a:pt x="212" y="151"/>
                  </a:cubicBezTo>
                  <a:cubicBezTo>
                    <a:pt x="212" y="147"/>
                    <a:pt x="212" y="147"/>
                    <a:pt x="212" y="143"/>
                  </a:cubicBezTo>
                  <a:cubicBezTo>
                    <a:pt x="212" y="140"/>
                    <a:pt x="211" y="133"/>
                    <a:pt x="210" y="133"/>
                  </a:cubicBezTo>
                  <a:lnTo>
                    <a:pt x="209" y="101"/>
                  </a:ln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1" name="Freeform 39">
              <a:extLst>
                <a:ext uri="{FF2B5EF4-FFF2-40B4-BE49-F238E27FC236}">
                  <a16:creationId xmlns:a16="http://schemas.microsoft.com/office/drawing/2014/main" id="{F43383CA-5729-4C16-8EF4-730AAB1CE373}"/>
                </a:ext>
              </a:extLst>
            </p:cNvPr>
            <p:cNvSpPr>
              <a:spLocks/>
            </p:cNvSpPr>
            <p:nvPr/>
          </p:nvSpPr>
          <p:spPr bwMode="auto">
            <a:xfrm>
              <a:off x="2216100" y="4155570"/>
              <a:ext cx="815434" cy="827780"/>
            </a:xfrm>
            <a:custGeom>
              <a:avLst/>
              <a:gdLst>
                <a:gd name="T0" fmla="*/ 102 w 252"/>
                <a:gd name="T1" fmla="*/ 241 h 264"/>
                <a:gd name="T2" fmla="*/ 229 w 252"/>
                <a:gd name="T3" fmla="*/ 252 h 264"/>
                <a:gd name="T4" fmla="*/ 235 w 252"/>
                <a:gd name="T5" fmla="*/ 245 h 264"/>
                <a:gd name="T6" fmla="*/ 248 w 252"/>
                <a:gd name="T7" fmla="*/ 46 h 264"/>
                <a:gd name="T8" fmla="*/ 250 w 252"/>
                <a:gd name="T9" fmla="*/ 45 h 264"/>
                <a:gd name="T10" fmla="*/ 252 w 252"/>
                <a:gd name="T11" fmla="*/ 21 h 264"/>
                <a:gd name="T12" fmla="*/ 33 w 252"/>
                <a:gd name="T13" fmla="*/ 0 h 264"/>
                <a:gd name="T14" fmla="*/ 0 w 252"/>
                <a:gd name="T15" fmla="*/ 261 h 264"/>
                <a:gd name="T16" fmla="*/ 25 w 252"/>
                <a:gd name="T17" fmla="*/ 264 h 264"/>
                <a:gd name="T18" fmla="*/ 33 w 252"/>
                <a:gd name="T19" fmla="*/ 262 h 264"/>
                <a:gd name="T20" fmla="*/ 35 w 252"/>
                <a:gd name="T21" fmla="*/ 250 h 264"/>
                <a:gd name="T22" fmla="*/ 38 w 252"/>
                <a:gd name="T23" fmla="*/ 245 h 264"/>
                <a:gd name="T24" fmla="*/ 98 w 252"/>
                <a:gd name="T25" fmla="*/ 251 h 264"/>
                <a:gd name="T26" fmla="*/ 99 w 252"/>
                <a:gd name="T27" fmla="*/ 251 h 264"/>
                <a:gd name="T28" fmla="*/ 96 w 252"/>
                <a:gd name="T29" fmla="*/ 242 h 264"/>
                <a:gd name="T30" fmla="*/ 102 w 252"/>
                <a:gd name="T31" fmla="*/ 241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264">
                  <a:moveTo>
                    <a:pt x="102" y="241"/>
                  </a:moveTo>
                  <a:cubicBezTo>
                    <a:pt x="107" y="242"/>
                    <a:pt x="226" y="252"/>
                    <a:pt x="229" y="252"/>
                  </a:cubicBezTo>
                  <a:cubicBezTo>
                    <a:pt x="231" y="252"/>
                    <a:pt x="235" y="251"/>
                    <a:pt x="235" y="245"/>
                  </a:cubicBezTo>
                  <a:cubicBezTo>
                    <a:pt x="235" y="239"/>
                    <a:pt x="248" y="48"/>
                    <a:pt x="248" y="46"/>
                  </a:cubicBezTo>
                  <a:cubicBezTo>
                    <a:pt x="248" y="45"/>
                    <a:pt x="249" y="45"/>
                    <a:pt x="250" y="45"/>
                  </a:cubicBezTo>
                  <a:cubicBezTo>
                    <a:pt x="252" y="21"/>
                    <a:pt x="252" y="21"/>
                    <a:pt x="252" y="21"/>
                  </a:cubicBezTo>
                  <a:cubicBezTo>
                    <a:pt x="169" y="16"/>
                    <a:pt x="95" y="8"/>
                    <a:pt x="33" y="0"/>
                  </a:cubicBezTo>
                  <a:cubicBezTo>
                    <a:pt x="0" y="261"/>
                    <a:pt x="0" y="261"/>
                    <a:pt x="0" y="261"/>
                  </a:cubicBezTo>
                  <a:cubicBezTo>
                    <a:pt x="12" y="262"/>
                    <a:pt x="23" y="264"/>
                    <a:pt x="25" y="264"/>
                  </a:cubicBezTo>
                  <a:cubicBezTo>
                    <a:pt x="33" y="264"/>
                    <a:pt x="33" y="263"/>
                    <a:pt x="33" y="262"/>
                  </a:cubicBezTo>
                  <a:cubicBezTo>
                    <a:pt x="33" y="262"/>
                    <a:pt x="35" y="253"/>
                    <a:pt x="35" y="250"/>
                  </a:cubicBezTo>
                  <a:cubicBezTo>
                    <a:pt x="35" y="247"/>
                    <a:pt x="37" y="244"/>
                    <a:pt x="38" y="245"/>
                  </a:cubicBezTo>
                  <a:cubicBezTo>
                    <a:pt x="39" y="245"/>
                    <a:pt x="91" y="250"/>
                    <a:pt x="98" y="251"/>
                  </a:cubicBezTo>
                  <a:cubicBezTo>
                    <a:pt x="98" y="251"/>
                    <a:pt x="99" y="251"/>
                    <a:pt x="99" y="251"/>
                  </a:cubicBezTo>
                  <a:cubicBezTo>
                    <a:pt x="97" y="247"/>
                    <a:pt x="96" y="243"/>
                    <a:pt x="96" y="242"/>
                  </a:cubicBezTo>
                  <a:cubicBezTo>
                    <a:pt x="96" y="240"/>
                    <a:pt x="97" y="241"/>
                    <a:pt x="102" y="241"/>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2" name="Freeform 40">
              <a:extLst>
                <a:ext uri="{FF2B5EF4-FFF2-40B4-BE49-F238E27FC236}">
                  <a16:creationId xmlns:a16="http://schemas.microsoft.com/office/drawing/2014/main" id="{5057FE26-DFFE-4D46-867C-0BC12711C304}"/>
                </a:ext>
              </a:extLst>
            </p:cNvPr>
            <p:cNvSpPr>
              <a:spLocks/>
            </p:cNvSpPr>
            <p:nvPr/>
          </p:nvSpPr>
          <p:spPr bwMode="auto">
            <a:xfrm>
              <a:off x="6144047" y="3329430"/>
              <a:ext cx="159688" cy="355698"/>
            </a:xfrm>
            <a:custGeom>
              <a:avLst/>
              <a:gdLst>
                <a:gd name="T0" fmla="*/ 4 w 49"/>
                <a:gd name="T1" fmla="*/ 76 h 113"/>
                <a:gd name="T2" fmla="*/ 3 w 49"/>
                <a:gd name="T3" fmla="*/ 77 h 113"/>
                <a:gd name="T4" fmla="*/ 3 w 49"/>
                <a:gd name="T5" fmla="*/ 79 h 113"/>
                <a:gd name="T6" fmla="*/ 3 w 49"/>
                <a:gd name="T7" fmla="*/ 79 h 113"/>
                <a:gd name="T8" fmla="*/ 2 w 49"/>
                <a:gd name="T9" fmla="*/ 81 h 113"/>
                <a:gd name="T10" fmla="*/ 2 w 49"/>
                <a:gd name="T11" fmla="*/ 88 h 113"/>
                <a:gd name="T12" fmla="*/ 5 w 49"/>
                <a:gd name="T13" fmla="*/ 94 h 113"/>
                <a:gd name="T14" fmla="*/ 10 w 49"/>
                <a:gd name="T15" fmla="*/ 96 h 113"/>
                <a:gd name="T16" fmla="*/ 17 w 49"/>
                <a:gd name="T17" fmla="*/ 100 h 113"/>
                <a:gd name="T18" fmla="*/ 21 w 49"/>
                <a:gd name="T19" fmla="*/ 102 h 113"/>
                <a:gd name="T20" fmla="*/ 28 w 49"/>
                <a:gd name="T21" fmla="*/ 103 h 113"/>
                <a:gd name="T22" fmla="*/ 27 w 49"/>
                <a:gd name="T23" fmla="*/ 110 h 113"/>
                <a:gd name="T24" fmla="*/ 30 w 49"/>
                <a:gd name="T25" fmla="*/ 113 h 113"/>
                <a:gd name="T26" fmla="*/ 33 w 49"/>
                <a:gd name="T27" fmla="*/ 107 h 113"/>
                <a:gd name="T28" fmla="*/ 36 w 49"/>
                <a:gd name="T29" fmla="*/ 101 h 113"/>
                <a:gd name="T30" fmla="*/ 36 w 49"/>
                <a:gd name="T31" fmla="*/ 95 h 113"/>
                <a:gd name="T32" fmla="*/ 39 w 49"/>
                <a:gd name="T33" fmla="*/ 91 h 113"/>
                <a:gd name="T34" fmla="*/ 41 w 49"/>
                <a:gd name="T35" fmla="*/ 85 h 113"/>
                <a:gd name="T36" fmla="*/ 43 w 49"/>
                <a:gd name="T37" fmla="*/ 79 h 113"/>
                <a:gd name="T38" fmla="*/ 46 w 49"/>
                <a:gd name="T39" fmla="*/ 73 h 113"/>
                <a:gd name="T40" fmla="*/ 47 w 49"/>
                <a:gd name="T41" fmla="*/ 62 h 113"/>
                <a:gd name="T42" fmla="*/ 48 w 49"/>
                <a:gd name="T43" fmla="*/ 53 h 113"/>
                <a:gd name="T44" fmla="*/ 47 w 49"/>
                <a:gd name="T45" fmla="*/ 41 h 113"/>
                <a:gd name="T46" fmla="*/ 40 w 49"/>
                <a:gd name="T47" fmla="*/ 39 h 113"/>
                <a:gd name="T48" fmla="*/ 35 w 49"/>
                <a:gd name="T49" fmla="*/ 31 h 113"/>
                <a:gd name="T50" fmla="*/ 38 w 49"/>
                <a:gd name="T51" fmla="*/ 24 h 113"/>
                <a:gd name="T52" fmla="*/ 42 w 49"/>
                <a:gd name="T53" fmla="*/ 14 h 113"/>
                <a:gd name="T54" fmla="*/ 41 w 49"/>
                <a:gd name="T55" fmla="*/ 12 h 113"/>
                <a:gd name="T56" fmla="*/ 13 w 49"/>
                <a:gd name="T57" fmla="*/ 2 h 113"/>
                <a:gd name="T58" fmla="*/ 11 w 49"/>
                <a:gd name="T59" fmla="*/ 0 h 113"/>
                <a:gd name="T60" fmla="*/ 9 w 49"/>
                <a:gd name="T61" fmla="*/ 3 h 113"/>
                <a:gd name="T62" fmla="*/ 7 w 49"/>
                <a:gd name="T63" fmla="*/ 7 h 113"/>
                <a:gd name="T64" fmla="*/ 6 w 49"/>
                <a:gd name="T65" fmla="*/ 13 h 113"/>
                <a:gd name="T66" fmla="*/ 5 w 49"/>
                <a:gd name="T67" fmla="*/ 16 h 113"/>
                <a:gd name="T68" fmla="*/ 2 w 49"/>
                <a:gd name="T69" fmla="*/ 20 h 113"/>
                <a:gd name="T70" fmla="*/ 0 w 49"/>
                <a:gd name="T71" fmla="*/ 22 h 113"/>
                <a:gd name="T72" fmla="*/ 3 w 49"/>
                <a:gd name="T73" fmla="*/ 25 h 113"/>
                <a:gd name="T74" fmla="*/ 4 w 49"/>
                <a:gd name="T75" fmla="*/ 28 h 113"/>
                <a:gd name="T76" fmla="*/ 2 w 49"/>
                <a:gd name="T77" fmla="*/ 31 h 113"/>
                <a:gd name="T78" fmla="*/ 1 w 49"/>
                <a:gd name="T79" fmla="*/ 34 h 113"/>
                <a:gd name="T80" fmla="*/ 2 w 49"/>
                <a:gd name="T81" fmla="*/ 38 h 113"/>
                <a:gd name="T82" fmla="*/ 5 w 49"/>
                <a:gd name="T83" fmla="*/ 41 h 113"/>
                <a:gd name="T84" fmla="*/ 7 w 49"/>
                <a:gd name="T85" fmla="*/ 41 h 113"/>
                <a:gd name="T86" fmla="*/ 8 w 49"/>
                <a:gd name="T87" fmla="*/ 43 h 113"/>
                <a:gd name="T88" fmla="*/ 10 w 49"/>
                <a:gd name="T89" fmla="*/ 45 h 113"/>
                <a:gd name="T90" fmla="*/ 12 w 49"/>
                <a:gd name="T91" fmla="*/ 47 h 113"/>
                <a:gd name="T92" fmla="*/ 15 w 49"/>
                <a:gd name="T93" fmla="*/ 49 h 113"/>
                <a:gd name="T94" fmla="*/ 19 w 49"/>
                <a:gd name="T95" fmla="*/ 52 h 113"/>
                <a:gd name="T96" fmla="*/ 23 w 49"/>
                <a:gd name="T97" fmla="*/ 54 h 113"/>
                <a:gd name="T98" fmla="*/ 21 w 49"/>
                <a:gd name="T99" fmla="*/ 58 h 113"/>
                <a:gd name="T100" fmla="*/ 18 w 49"/>
                <a:gd name="T101" fmla="*/ 61 h 113"/>
                <a:gd name="T102" fmla="*/ 15 w 49"/>
                <a:gd name="T103" fmla="*/ 62 h 113"/>
                <a:gd name="T104" fmla="*/ 13 w 49"/>
                <a:gd name="T105" fmla="*/ 65 h 113"/>
                <a:gd name="T106" fmla="*/ 13 w 49"/>
                <a:gd name="T107" fmla="*/ 70 h 113"/>
                <a:gd name="T108" fmla="*/ 9 w 49"/>
                <a:gd name="T109" fmla="*/ 73 h 113"/>
                <a:gd name="T110" fmla="*/ 4 w 49"/>
                <a:gd name="T111" fmla="*/ 7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 h="113">
                  <a:moveTo>
                    <a:pt x="4" y="76"/>
                  </a:moveTo>
                  <a:cubicBezTo>
                    <a:pt x="4" y="76"/>
                    <a:pt x="3" y="77"/>
                    <a:pt x="3" y="77"/>
                  </a:cubicBezTo>
                  <a:cubicBezTo>
                    <a:pt x="3" y="77"/>
                    <a:pt x="3" y="78"/>
                    <a:pt x="3" y="79"/>
                  </a:cubicBezTo>
                  <a:cubicBezTo>
                    <a:pt x="3" y="78"/>
                    <a:pt x="3" y="79"/>
                    <a:pt x="3" y="79"/>
                  </a:cubicBezTo>
                  <a:cubicBezTo>
                    <a:pt x="2" y="80"/>
                    <a:pt x="3" y="80"/>
                    <a:pt x="2" y="81"/>
                  </a:cubicBezTo>
                  <a:cubicBezTo>
                    <a:pt x="2" y="83"/>
                    <a:pt x="1" y="84"/>
                    <a:pt x="2" y="88"/>
                  </a:cubicBezTo>
                  <a:cubicBezTo>
                    <a:pt x="2" y="92"/>
                    <a:pt x="3" y="92"/>
                    <a:pt x="5" y="94"/>
                  </a:cubicBezTo>
                  <a:cubicBezTo>
                    <a:pt x="8" y="95"/>
                    <a:pt x="9" y="94"/>
                    <a:pt x="10" y="96"/>
                  </a:cubicBezTo>
                  <a:cubicBezTo>
                    <a:pt x="11" y="97"/>
                    <a:pt x="13" y="98"/>
                    <a:pt x="17" y="100"/>
                  </a:cubicBezTo>
                  <a:cubicBezTo>
                    <a:pt x="20" y="103"/>
                    <a:pt x="21" y="102"/>
                    <a:pt x="21" y="102"/>
                  </a:cubicBezTo>
                  <a:cubicBezTo>
                    <a:pt x="21" y="102"/>
                    <a:pt x="27" y="100"/>
                    <a:pt x="28" y="103"/>
                  </a:cubicBezTo>
                  <a:cubicBezTo>
                    <a:pt x="30" y="105"/>
                    <a:pt x="27" y="108"/>
                    <a:pt x="27" y="110"/>
                  </a:cubicBezTo>
                  <a:cubicBezTo>
                    <a:pt x="27" y="113"/>
                    <a:pt x="28" y="113"/>
                    <a:pt x="30" y="113"/>
                  </a:cubicBezTo>
                  <a:cubicBezTo>
                    <a:pt x="31" y="113"/>
                    <a:pt x="33" y="108"/>
                    <a:pt x="33" y="107"/>
                  </a:cubicBezTo>
                  <a:cubicBezTo>
                    <a:pt x="33" y="106"/>
                    <a:pt x="35" y="104"/>
                    <a:pt x="36" y="101"/>
                  </a:cubicBezTo>
                  <a:cubicBezTo>
                    <a:pt x="36" y="98"/>
                    <a:pt x="36" y="97"/>
                    <a:pt x="36" y="95"/>
                  </a:cubicBezTo>
                  <a:cubicBezTo>
                    <a:pt x="36" y="93"/>
                    <a:pt x="38" y="91"/>
                    <a:pt x="39" y="91"/>
                  </a:cubicBezTo>
                  <a:cubicBezTo>
                    <a:pt x="39" y="90"/>
                    <a:pt x="41" y="86"/>
                    <a:pt x="41" y="85"/>
                  </a:cubicBezTo>
                  <a:cubicBezTo>
                    <a:pt x="41" y="83"/>
                    <a:pt x="42" y="81"/>
                    <a:pt x="43" y="79"/>
                  </a:cubicBezTo>
                  <a:cubicBezTo>
                    <a:pt x="44" y="77"/>
                    <a:pt x="47" y="77"/>
                    <a:pt x="46" y="73"/>
                  </a:cubicBezTo>
                  <a:cubicBezTo>
                    <a:pt x="46" y="68"/>
                    <a:pt x="48" y="66"/>
                    <a:pt x="47" y="62"/>
                  </a:cubicBezTo>
                  <a:cubicBezTo>
                    <a:pt x="47" y="58"/>
                    <a:pt x="49" y="56"/>
                    <a:pt x="48" y="53"/>
                  </a:cubicBezTo>
                  <a:cubicBezTo>
                    <a:pt x="47" y="50"/>
                    <a:pt x="47" y="43"/>
                    <a:pt x="47" y="41"/>
                  </a:cubicBezTo>
                  <a:cubicBezTo>
                    <a:pt x="47" y="40"/>
                    <a:pt x="45" y="39"/>
                    <a:pt x="40" y="39"/>
                  </a:cubicBezTo>
                  <a:cubicBezTo>
                    <a:pt x="35" y="38"/>
                    <a:pt x="35" y="33"/>
                    <a:pt x="35" y="31"/>
                  </a:cubicBezTo>
                  <a:cubicBezTo>
                    <a:pt x="36" y="30"/>
                    <a:pt x="35" y="26"/>
                    <a:pt x="38" y="24"/>
                  </a:cubicBezTo>
                  <a:cubicBezTo>
                    <a:pt x="40" y="22"/>
                    <a:pt x="42" y="16"/>
                    <a:pt x="42" y="14"/>
                  </a:cubicBezTo>
                  <a:cubicBezTo>
                    <a:pt x="41" y="12"/>
                    <a:pt x="41" y="12"/>
                    <a:pt x="41" y="12"/>
                  </a:cubicBezTo>
                  <a:cubicBezTo>
                    <a:pt x="13" y="2"/>
                    <a:pt x="13" y="2"/>
                    <a:pt x="13" y="2"/>
                  </a:cubicBezTo>
                  <a:cubicBezTo>
                    <a:pt x="13" y="2"/>
                    <a:pt x="12" y="1"/>
                    <a:pt x="11" y="0"/>
                  </a:cubicBezTo>
                  <a:cubicBezTo>
                    <a:pt x="10" y="1"/>
                    <a:pt x="10" y="2"/>
                    <a:pt x="9" y="3"/>
                  </a:cubicBezTo>
                  <a:cubicBezTo>
                    <a:pt x="8" y="5"/>
                    <a:pt x="7" y="6"/>
                    <a:pt x="7" y="7"/>
                  </a:cubicBezTo>
                  <a:cubicBezTo>
                    <a:pt x="7" y="8"/>
                    <a:pt x="7" y="11"/>
                    <a:pt x="6" y="13"/>
                  </a:cubicBezTo>
                  <a:cubicBezTo>
                    <a:pt x="5" y="15"/>
                    <a:pt x="5" y="16"/>
                    <a:pt x="5" y="16"/>
                  </a:cubicBezTo>
                  <a:cubicBezTo>
                    <a:pt x="5" y="16"/>
                    <a:pt x="3" y="19"/>
                    <a:pt x="2" y="20"/>
                  </a:cubicBezTo>
                  <a:cubicBezTo>
                    <a:pt x="1" y="21"/>
                    <a:pt x="0" y="22"/>
                    <a:pt x="0" y="22"/>
                  </a:cubicBezTo>
                  <a:cubicBezTo>
                    <a:pt x="0" y="22"/>
                    <a:pt x="2" y="24"/>
                    <a:pt x="3" y="25"/>
                  </a:cubicBezTo>
                  <a:cubicBezTo>
                    <a:pt x="3" y="26"/>
                    <a:pt x="4" y="27"/>
                    <a:pt x="4" y="28"/>
                  </a:cubicBezTo>
                  <a:cubicBezTo>
                    <a:pt x="4" y="28"/>
                    <a:pt x="3" y="31"/>
                    <a:pt x="2" y="31"/>
                  </a:cubicBezTo>
                  <a:cubicBezTo>
                    <a:pt x="2" y="31"/>
                    <a:pt x="1" y="32"/>
                    <a:pt x="1" y="34"/>
                  </a:cubicBezTo>
                  <a:cubicBezTo>
                    <a:pt x="1" y="36"/>
                    <a:pt x="2" y="38"/>
                    <a:pt x="2" y="38"/>
                  </a:cubicBezTo>
                  <a:cubicBezTo>
                    <a:pt x="2" y="38"/>
                    <a:pt x="4" y="41"/>
                    <a:pt x="5" y="41"/>
                  </a:cubicBezTo>
                  <a:cubicBezTo>
                    <a:pt x="6" y="41"/>
                    <a:pt x="7" y="41"/>
                    <a:pt x="7" y="41"/>
                  </a:cubicBezTo>
                  <a:cubicBezTo>
                    <a:pt x="8" y="43"/>
                    <a:pt x="8" y="43"/>
                    <a:pt x="8" y="43"/>
                  </a:cubicBezTo>
                  <a:cubicBezTo>
                    <a:pt x="8" y="43"/>
                    <a:pt x="9" y="44"/>
                    <a:pt x="10" y="45"/>
                  </a:cubicBezTo>
                  <a:cubicBezTo>
                    <a:pt x="11" y="45"/>
                    <a:pt x="11" y="47"/>
                    <a:pt x="12" y="47"/>
                  </a:cubicBezTo>
                  <a:cubicBezTo>
                    <a:pt x="14" y="47"/>
                    <a:pt x="15" y="49"/>
                    <a:pt x="15" y="49"/>
                  </a:cubicBezTo>
                  <a:cubicBezTo>
                    <a:pt x="15" y="49"/>
                    <a:pt x="18" y="52"/>
                    <a:pt x="19" y="52"/>
                  </a:cubicBezTo>
                  <a:cubicBezTo>
                    <a:pt x="20" y="53"/>
                    <a:pt x="24" y="54"/>
                    <a:pt x="23" y="54"/>
                  </a:cubicBezTo>
                  <a:cubicBezTo>
                    <a:pt x="23" y="55"/>
                    <a:pt x="21" y="57"/>
                    <a:pt x="21" y="58"/>
                  </a:cubicBezTo>
                  <a:cubicBezTo>
                    <a:pt x="20" y="59"/>
                    <a:pt x="18" y="61"/>
                    <a:pt x="18" y="61"/>
                  </a:cubicBezTo>
                  <a:cubicBezTo>
                    <a:pt x="18" y="61"/>
                    <a:pt x="16" y="61"/>
                    <a:pt x="15" y="62"/>
                  </a:cubicBezTo>
                  <a:cubicBezTo>
                    <a:pt x="14" y="64"/>
                    <a:pt x="13" y="64"/>
                    <a:pt x="13" y="65"/>
                  </a:cubicBezTo>
                  <a:cubicBezTo>
                    <a:pt x="13" y="66"/>
                    <a:pt x="13" y="70"/>
                    <a:pt x="13" y="70"/>
                  </a:cubicBezTo>
                  <a:cubicBezTo>
                    <a:pt x="12" y="71"/>
                    <a:pt x="10" y="72"/>
                    <a:pt x="9" y="73"/>
                  </a:cubicBezTo>
                  <a:cubicBezTo>
                    <a:pt x="8" y="73"/>
                    <a:pt x="5" y="75"/>
                    <a:pt x="4" y="76"/>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3" name="Freeform 41">
              <a:extLst>
                <a:ext uri="{FF2B5EF4-FFF2-40B4-BE49-F238E27FC236}">
                  <a16:creationId xmlns:a16="http://schemas.microsoft.com/office/drawing/2014/main" id="{E822AAFC-C8BA-4EF8-BDFC-8B1A4E5CEE7A}"/>
                </a:ext>
              </a:extLst>
            </p:cNvPr>
            <p:cNvSpPr>
              <a:spLocks/>
            </p:cNvSpPr>
            <p:nvPr/>
          </p:nvSpPr>
          <p:spPr bwMode="auto">
            <a:xfrm>
              <a:off x="6347905" y="2686878"/>
              <a:ext cx="198762" cy="398319"/>
            </a:xfrm>
            <a:custGeom>
              <a:avLst/>
              <a:gdLst>
                <a:gd name="T0" fmla="*/ 54 w 61"/>
                <a:gd name="T1" fmla="*/ 90 h 127"/>
                <a:gd name="T2" fmla="*/ 50 w 61"/>
                <a:gd name="T3" fmla="*/ 87 h 127"/>
                <a:gd name="T4" fmla="*/ 47 w 61"/>
                <a:gd name="T5" fmla="*/ 84 h 127"/>
                <a:gd name="T6" fmla="*/ 45 w 61"/>
                <a:gd name="T7" fmla="*/ 82 h 127"/>
                <a:gd name="T8" fmla="*/ 46 w 61"/>
                <a:gd name="T9" fmla="*/ 79 h 127"/>
                <a:gd name="T10" fmla="*/ 43 w 61"/>
                <a:gd name="T11" fmla="*/ 70 h 127"/>
                <a:gd name="T12" fmla="*/ 20 w 61"/>
                <a:gd name="T13" fmla="*/ 0 h 127"/>
                <a:gd name="T14" fmla="*/ 14 w 61"/>
                <a:gd name="T15" fmla="*/ 3 h 127"/>
                <a:gd name="T16" fmla="*/ 11 w 61"/>
                <a:gd name="T17" fmla="*/ 7 h 127"/>
                <a:gd name="T18" fmla="*/ 10 w 61"/>
                <a:gd name="T19" fmla="*/ 16 h 127"/>
                <a:gd name="T20" fmla="*/ 9 w 61"/>
                <a:gd name="T21" fmla="*/ 16 h 127"/>
                <a:gd name="T22" fmla="*/ 11 w 61"/>
                <a:gd name="T23" fmla="*/ 19 h 127"/>
                <a:gd name="T24" fmla="*/ 11 w 61"/>
                <a:gd name="T25" fmla="*/ 24 h 127"/>
                <a:gd name="T26" fmla="*/ 10 w 61"/>
                <a:gd name="T27" fmla="*/ 29 h 127"/>
                <a:gd name="T28" fmla="*/ 10 w 61"/>
                <a:gd name="T29" fmla="*/ 32 h 127"/>
                <a:gd name="T30" fmla="*/ 13 w 61"/>
                <a:gd name="T31" fmla="*/ 35 h 127"/>
                <a:gd name="T32" fmla="*/ 13 w 61"/>
                <a:gd name="T33" fmla="*/ 41 h 127"/>
                <a:gd name="T34" fmla="*/ 6 w 61"/>
                <a:gd name="T35" fmla="*/ 49 h 127"/>
                <a:gd name="T36" fmla="*/ 2 w 61"/>
                <a:gd name="T37" fmla="*/ 53 h 127"/>
                <a:gd name="T38" fmla="*/ 2 w 61"/>
                <a:gd name="T39" fmla="*/ 57 h 127"/>
                <a:gd name="T40" fmla="*/ 4 w 61"/>
                <a:gd name="T41" fmla="*/ 62 h 127"/>
                <a:gd name="T42" fmla="*/ 3 w 61"/>
                <a:gd name="T43" fmla="*/ 65 h 127"/>
                <a:gd name="T44" fmla="*/ 3 w 61"/>
                <a:gd name="T45" fmla="*/ 71 h 127"/>
                <a:gd name="T46" fmla="*/ 2 w 61"/>
                <a:gd name="T47" fmla="*/ 78 h 127"/>
                <a:gd name="T48" fmla="*/ 0 w 61"/>
                <a:gd name="T49" fmla="*/ 81 h 127"/>
                <a:gd name="T50" fmla="*/ 0 w 61"/>
                <a:gd name="T51" fmla="*/ 87 h 127"/>
                <a:gd name="T52" fmla="*/ 0 w 61"/>
                <a:gd name="T53" fmla="*/ 92 h 127"/>
                <a:gd name="T54" fmla="*/ 1 w 61"/>
                <a:gd name="T55" fmla="*/ 97 h 127"/>
                <a:gd name="T56" fmla="*/ 1 w 61"/>
                <a:gd name="T57" fmla="*/ 101 h 127"/>
                <a:gd name="T58" fmla="*/ 1 w 61"/>
                <a:gd name="T59" fmla="*/ 107 h 127"/>
                <a:gd name="T60" fmla="*/ 3 w 61"/>
                <a:gd name="T61" fmla="*/ 112 h 127"/>
                <a:gd name="T62" fmla="*/ 2 w 61"/>
                <a:gd name="T63" fmla="*/ 118 h 127"/>
                <a:gd name="T64" fmla="*/ 3 w 61"/>
                <a:gd name="T65" fmla="*/ 123 h 127"/>
                <a:gd name="T66" fmla="*/ 6 w 61"/>
                <a:gd name="T67" fmla="*/ 127 h 127"/>
                <a:gd name="T68" fmla="*/ 42 w 61"/>
                <a:gd name="T69" fmla="*/ 118 h 127"/>
                <a:gd name="T70" fmla="*/ 46 w 61"/>
                <a:gd name="T71" fmla="*/ 115 h 127"/>
                <a:gd name="T72" fmla="*/ 54 w 61"/>
                <a:gd name="T73" fmla="*/ 107 h 127"/>
                <a:gd name="T74" fmla="*/ 58 w 61"/>
                <a:gd name="T75" fmla="*/ 105 h 127"/>
                <a:gd name="T76" fmla="*/ 59 w 61"/>
                <a:gd name="T77" fmla="*/ 103 h 127"/>
                <a:gd name="T78" fmla="*/ 61 w 61"/>
                <a:gd name="T79" fmla="*/ 99 h 127"/>
                <a:gd name="T80" fmla="*/ 59 w 61"/>
                <a:gd name="T81" fmla="*/ 96 h 127"/>
                <a:gd name="T82" fmla="*/ 55 w 61"/>
                <a:gd name="T83" fmla="*/ 94 h 127"/>
                <a:gd name="T84" fmla="*/ 54 w 61"/>
                <a:gd name="T85" fmla="*/ 9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127">
                  <a:moveTo>
                    <a:pt x="54" y="90"/>
                  </a:moveTo>
                  <a:cubicBezTo>
                    <a:pt x="53" y="90"/>
                    <a:pt x="51" y="87"/>
                    <a:pt x="50" y="87"/>
                  </a:cubicBezTo>
                  <a:cubicBezTo>
                    <a:pt x="49" y="87"/>
                    <a:pt x="47" y="84"/>
                    <a:pt x="47" y="84"/>
                  </a:cubicBezTo>
                  <a:cubicBezTo>
                    <a:pt x="47" y="84"/>
                    <a:pt x="45" y="83"/>
                    <a:pt x="45" y="82"/>
                  </a:cubicBezTo>
                  <a:cubicBezTo>
                    <a:pt x="44" y="82"/>
                    <a:pt x="45" y="80"/>
                    <a:pt x="46" y="79"/>
                  </a:cubicBezTo>
                  <a:cubicBezTo>
                    <a:pt x="47" y="78"/>
                    <a:pt x="44" y="73"/>
                    <a:pt x="43" y="70"/>
                  </a:cubicBezTo>
                  <a:cubicBezTo>
                    <a:pt x="42" y="68"/>
                    <a:pt x="25" y="14"/>
                    <a:pt x="20" y="0"/>
                  </a:cubicBezTo>
                  <a:cubicBezTo>
                    <a:pt x="18" y="2"/>
                    <a:pt x="17" y="2"/>
                    <a:pt x="14" y="3"/>
                  </a:cubicBezTo>
                  <a:cubicBezTo>
                    <a:pt x="11" y="3"/>
                    <a:pt x="11" y="5"/>
                    <a:pt x="11" y="7"/>
                  </a:cubicBezTo>
                  <a:cubicBezTo>
                    <a:pt x="11" y="9"/>
                    <a:pt x="10" y="16"/>
                    <a:pt x="10" y="16"/>
                  </a:cubicBezTo>
                  <a:cubicBezTo>
                    <a:pt x="10" y="16"/>
                    <a:pt x="9" y="16"/>
                    <a:pt x="9" y="16"/>
                  </a:cubicBezTo>
                  <a:cubicBezTo>
                    <a:pt x="9" y="18"/>
                    <a:pt x="10" y="19"/>
                    <a:pt x="11" y="19"/>
                  </a:cubicBezTo>
                  <a:cubicBezTo>
                    <a:pt x="11" y="19"/>
                    <a:pt x="11" y="22"/>
                    <a:pt x="11" y="24"/>
                  </a:cubicBezTo>
                  <a:cubicBezTo>
                    <a:pt x="11" y="26"/>
                    <a:pt x="10" y="27"/>
                    <a:pt x="10" y="29"/>
                  </a:cubicBezTo>
                  <a:cubicBezTo>
                    <a:pt x="10" y="31"/>
                    <a:pt x="10" y="31"/>
                    <a:pt x="10" y="32"/>
                  </a:cubicBezTo>
                  <a:cubicBezTo>
                    <a:pt x="11" y="33"/>
                    <a:pt x="13" y="34"/>
                    <a:pt x="13" y="35"/>
                  </a:cubicBezTo>
                  <a:cubicBezTo>
                    <a:pt x="14" y="36"/>
                    <a:pt x="13" y="39"/>
                    <a:pt x="13" y="41"/>
                  </a:cubicBezTo>
                  <a:cubicBezTo>
                    <a:pt x="12" y="43"/>
                    <a:pt x="7" y="47"/>
                    <a:pt x="6" y="49"/>
                  </a:cubicBezTo>
                  <a:cubicBezTo>
                    <a:pt x="5" y="50"/>
                    <a:pt x="2" y="52"/>
                    <a:pt x="2" y="53"/>
                  </a:cubicBezTo>
                  <a:cubicBezTo>
                    <a:pt x="2" y="55"/>
                    <a:pt x="2" y="55"/>
                    <a:pt x="2" y="57"/>
                  </a:cubicBezTo>
                  <a:cubicBezTo>
                    <a:pt x="3" y="59"/>
                    <a:pt x="3" y="59"/>
                    <a:pt x="4" y="62"/>
                  </a:cubicBezTo>
                  <a:cubicBezTo>
                    <a:pt x="5" y="64"/>
                    <a:pt x="3" y="65"/>
                    <a:pt x="3" y="65"/>
                  </a:cubicBezTo>
                  <a:cubicBezTo>
                    <a:pt x="3" y="65"/>
                    <a:pt x="3" y="69"/>
                    <a:pt x="3" y="71"/>
                  </a:cubicBezTo>
                  <a:cubicBezTo>
                    <a:pt x="2" y="73"/>
                    <a:pt x="2" y="76"/>
                    <a:pt x="2" y="78"/>
                  </a:cubicBezTo>
                  <a:cubicBezTo>
                    <a:pt x="2" y="79"/>
                    <a:pt x="0" y="81"/>
                    <a:pt x="0" y="81"/>
                  </a:cubicBezTo>
                  <a:cubicBezTo>
                    <a:pt x="0" y="81"/>
                    <a:pt x="0" y="84"/>
                    <a:pt x="0" y="87"/>
                  </a:cubicBezTo>
                  <a:cubicBezTo>
                    <a:pt x="0" y="89"/>
                    <a:pt x="0" y="91"/>
                    <a:pt x="0" y="92"/>
                  </a:cubicBezTo>
                  <a:cubicBezTo>
                    <a:pt x="0" y="94"/>
                    <a:pt x="0" y="96"/>
                    <a:pt x="1" y="97"/>
                  </a:cubicBezTo>
                  <a:cubicBezTo>
                    <a:pt x="2" y="97"/>
                    <a:pt x="1" y="99"/>
                    <a:pt x="1" y="101"/>
                  </a:cubicBezTo>
                  <a:cubicBezTo>
                    <a:pt x="1" y="103"/>
                    <a:pt x="1" y="106"/>
                    <a:pt x="1" y="107"/>
                  </a:cubicBezTo>
                  <a:cubicBezTo>
                    <a:pt x="2" y="108"/>
                    <a:pt x="3" y="111"/>
                    <a:pt x="3" y="112"/>
                  </a:cubicBezTo>
                  <a:cubicBezTo>
                    <a:pt x="4" y="113"/>
                    <a:pt x="2" y="116"/>
                    <a:pt x="2" y="118"/>
                  </a:cubicBezTo>
                  <a:cubicBezTo>
                    <a:pt x="1" y="119"/>
                    <a:pt x="2" y="121"/>
                    <a:pt x="3" y="123"/>
                  </a:cubicBezTo>
                  <a:cubicBezTo>
                    <a:pt x="3" y="123"/>
                    <a:pt x="5" y="125"/>
                    <a:pt x="6" y="127"/>
                  </a:cubicBezTo>
                  <a:cubicBezTo>
                    <a:pt x="23" y="123"/>
                    <a:pt x="41" y="119"/>
                    <a:pt x="42" y="118"/>
                  </a:cubicBezTo>
                  <a:cubicBezTo>
                    <a:pt x="42" y="118"/>
                    <a:pt x="45" y="116"/>
                    <a:pt x="46" y="115"/>
                  </a:cubicBezTo>
                  <a:cubicBezTo>
                    <a:pt x="47" y="114"/>
                    <a:pt x="52" y="109"/>
                    <a:pt x="54" y="107"/>
                  </a:cubicBezTo>
                  <a:cubicBezTo>
                    <a:pt x="55" y="106"/>
                    <a:pt x="57" y="105"/>
                    <a:pt x="58" y="105"/>
                  </a:cubicBezTo>
                  <a:cubicBezTo>
                    <a:pt x="58" y="104"/>
                    <a:pt x="59" y="103"/>
                    <a:pt x="59" y="103"/>
                  </a:cubicBezTo>
                  <a:cubicBezTo>
                    <a:pt x="59" y="102"/>
                    <a:pt x="61" y="100"/>
                    <a:pt x="61" y="99"/>
                  </a:cubicBezTo>
                  <a:cubicBezTo>
                    <a:pt x="61" y="98"/>
                    <a:pt x="60" y="97"/>
                    <a:pt x="59" y="96"/>
                  </a:cubicBezTo>
                  <a:cubicBezTo>
                    <a:pt x="58" y="96"/>
                    <a:pt x="56" y="95"/>
                    <a:pt x="55" y="94"/>
                  </a:cubicBezTo>
                  <a:cubicBezTo>
                    <a:pt x="54" y="94"/>
                    <a:pt x="55" y="90"/>
                    <a:pt x="54" y="9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4" name="Freeform 42">
              <a:extLst>
                <a:ext uri="{FF2B5EF4-FFF2-40B4-BE49-F238E27FC236}">
                  <a16:creationId xmlns:a16="http://schemas.microsoft.com/office/drawing/2014/main" id="{8A886760-55F2-496A-B853-F26062279292}"/>
                </a:ext>
              </a:extLst>
            </p:cNvPr>
            <p:cNvSpPr>
              <a:spLocks/>
            </p:cNvSpPr>
            <p:nvPr/>
          </p:nvSpPr>
          <p:spPr bwMode="auto">
            <a:xfrm>
              <a:off x="1120627" y="3222885"/>
              <a:ext cx="747483" cy="1119552"/>
            </a:xfrm>
            <a:custGeom>
              <a:avLst/>
              <a:gdLst>
                <a:gd name="T0" fmla="*/ 190 w 231"/>
                <a:gd name="T1" fmla="*/ 270 h 357"/>
                <a:gd name="T2" fmla="*/ 191 w 231"/>
                <a:gd name="T3" fmla="*/ 266 h 357"/>
                <a:gd name="T4" fmla="*/ 231 w 231"/>
                <a:gd name="T5" fmla="*/ 43 h 357"/>
                <a:gd name="T6" fmla="*/ 132 w 231"/>
                <a:gd name="T7" fmla="*/ 23 h 357"/>
                <a:gd name="T8" fmla="*/ 132 w 231"/>
                <a:gd name="T9" fmla="*/ 23 h 357"/>
                <a:gd name="T10" fmla="*/ 34 w 231"/>
                <a:gd name="T11" fmla="*/ 0 h 357"/>
                <a:gd name="T12" fmla="*/ 0 w 231"/>
                <a:gd name="T13" fmla="*/ 136 h 357"/>
                <a:gd name="T14" fmla="*/ 152 w 231"/>
                <a:gd name="T15" fmla="*/ 357 h 357"/>
                <a:gd name="T16" fmla="*/ 154 w 231"/>
                <a:gd name="T17" fmla="*/ 351 h 357"/>
                <a:gd name="T18" fmla="*/ 156 w 231"/>
                <a:gd name="T19" fmla="*/ 347 h 357"/>
                <a:gd name="T20" fmla="*/ 156 w 231"/>
                <a:gd name="T21" fmla="*/ 337 h 357"/>
                <a:gd name="T22" fmla="*/ 156 w 231"/>
                <a:gd name="T23" fmla="*/ 332 h 357"/>
                <a:gd name="T24" fmla="*/ 158 w 231"/>
                <a:gd name="T25" fmla="*/ 329 h 357"/>
                <a:gd name="T26" fmla="*/ 156 w 231"/>
                <a:gd name="T27" fmla="*/ 322 h 357"/>
                <a:gd name="T28" fmla="*/ 159 w 231"/>
                <a:gd name="T29" fmla="*/ 317 h 357"/>
                <a:gd name="T30" fmla="*/ 157 w 231"/>
                <a:gd name="T31" fmla="*/ 314 h 357"/>
                <a:gd name="T32" fmla="*/ 159 w 231"/>
                <a:gd name="T33" fmla="*/ 308 h 357"/>
                <a:gd name="T34" fmla="*/ 165 w 231"/>
                <a:gd name="T35" fmla="*/ 305 h 357"/>
                <a:gd name="T36" fmla="*/ 169 w 231"/>
                <a:gd name="T37" fmla="*/ 307 h 357"/>
                <a:gd name="T38" fmla="*/ 173 w 231"/>
                <a:gd name="T39" fmla="*/ 310 h 357"/>
                <a:gd name="T40" fmla="*/ 176 w 231"/>
                <a:gd name="T41" fmla="*/ 313 h 357"/>
                <a:gd name="T42" fmla="*/ 180 w 231"/>
                <a:gd name="T43" fmla="*/ 311 h 357"/>
                <a:gd name="T44" fmla="*/ 184 w 231"/>
                <a:gd name="T45" fmla="*/ 306 h 357"/>
                <a:gd name="T46" fmla="*/ 188 w 231"/>
                <a:gd name="T47" fmla="*/ 283 h 357"/>
                <a:gd name="T48" fmla="*/ 190 w 231"/>
                <a:gd name="T49" fmla="*/ 27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1" h="357">
                  <a:moveTo>
                    <a:pt x="190" y="270"/>
                  </a:moveTo>
                  <a:cubicBezTo>
                    <a:pt x="191" y="269"/>
                    <a:pt x="191" y="267"/>
                    <a:pt x="191" y="266"/>
                  </a:cubicBezTo>
                  <a:cubicBezTo>
                    <a:pt x="192" y="261"/>
                    <a:pt x="226" y="72"/>
                    <a:pt x="231" y="43"/>
                  </a:cubicBezTo>
                  <a:cubicBezTo>
                    <a:pt x="197" y="37"/>
                    <a:pt x="163" y="30"/>
                    <a:pt x="132" y="23"/>
                  </a:cubicBezTo>
                  <a:cubicBezTo>
                    <a:pt x="132" y="23"/>
                    <a:pt x="132" y="23"/>
                    <a:pt x="132" y="23"/>
                  </a:cubicBezTo>
                  <a:cubicBezTo>
                    <a:pt x="96" y="16"/>
                    <a:pt x="63" y="8"/>
                    <a:pt x="34" y="0"/>
                  </a:cubicBezTo>
                  <a:cubicBezTo>
                    <a:pt x="0" y="136"/>
                    <a:pt x="0" y="136"/>
                    <a:pt x="0" y="136"/>
                  </a:cubicBezTo>
                  <a:cubicBezTo>
                    <a:pt x="152" y="357"/>
                    <a:pt x="152" y="357"/>
                    <a:pt x="152" y="357"/>
                  </a:cubicBezTo>
                  <a:cubicBezTo>
                    <a:pt x="153" y="355"/>
                    <a:pt x="153" y="352"/>
                    <a:pt x="154" y="351"/>
                  </a:cubicBezTo>
                  <a:cubicBezTo>
                    <a:pt x="155" y="350"/>
                    <a:pt x="156" y="349"/>
                    <a:pt x="156" y="347"/>
                  </a:cubicBezTo>
                  <a:cubicBezTo>
                    <a:pt x="156" y="344"/>
                    <a:pt x="157" y="339"/>
                    <a:pt x="156" y="337"/>
                  </a:cubicBezTo>
                  <a:cubicBezTo>
                    <a:pt x="155" y="336"/>
                    <a:pt x="156" y="333"/>
                    <a:pt x="156" y="332"/>
                  </a:cubicBezTo>
                  <a:cubicBezTo>
                    <a:pt x="157" y="331"/>
                    <a:pt x="159" y="331"/>
                    <a:pt x="158" y="329"/>
                  </a:cubicBezTo>
                  <a:cubicBezTo>
                    <a:pt x="158" y="327"/>
                    <a:pt x="156" y="325"/>
                    <a:pt x="156" y="322"/>
                  </a:cubicBezTo>
                  <a:cubicBezTo>
                    <a:pt x="157" y="320"/>
                    <a:pt x="159" y="319"/>
                    <a:pt x="159" y="317"/>
                  </a:cubicBezTo>
                  <a:cubicBezTo>
                    <a:pt x="159" y="316"/>
                    <a:pt x="157" y="315"/>
                    <a:pt x="157" y="314"/>
                  </a:cubicBezTo>
                  <a:cubicBezTo>
                    <a:pt x="157" y="312"/>
                    <a:pt x="157" y="311"/>
                    <a:pt x="159" y="308"/>
                  </a:cubicBezTo>
                  <a:cubicBezTo>
                    <a:pt x="161" y="306"/>
                    <a:pt x="164" y="305"/>
                    <a:pt x="165" y="305"/>
                  </a:cubicBezTo>
                  <a:cubicBezTo>
                    <a:pt x="166" y="305"/>
                    <a:pt x="168" y="307"/>
                    <a:pt x="169" y="307"/>
                  </a:cubicBezTo>
                  <a:cubicBezTo>
                    <a:pt x="170" y="307"/>
                    <a:pt x="173" y="309"/>
                    <a:pt x="173" y="310"/>
                  </a:cubicBezTo>
                  <a:cubicBezTo>
                    <a:pt x="174" y="311"/>
                    <a:pt x="175" y="313"/>
                    <a:pt x="176" y="313"/>
                  </a:cubicBezTo>
                  <a:cubicBezTo>
                    <a:pt x="177" y="314"/>
                    <a:pt x="179" y="312"/>
                    <a:pt x="180" y="311"/>
                  </a:cubicBezTo>
                  <a:cubicBezTo>
                    <a:pt x="181" y="311"/>
                    <a:pt x="184" y="308"/>
                    <a:pt x="184" y="306"/>
                  </a:cubicBezTo>
                  <a:cubicBezTo>
                    <a:pt x="184" y="304"/>
                    <a:pt x="187" y="289"/>
                    <a:pt x="188" y="283"/>
                  </a:cubicBezTo>
                  <a:cubicBezTo>
                    <a:pt x="189" y="278"/>
                    <a:pt x="190" y="274"/>
                    <a:pt x="190" y="27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5" name="Freeform 43">
              <a:extLst>
                <a:ext uri="{FF2B5EF4-FFF2-40B4-BE49-F238E27FC236}">
                  <a16:creationId xmlns:a16="http://schemas.microsoft.com/office/drawing/2014/main" id="{F4FF2FF0-5FB2-414B-9A3A-27C00A5CE66F}"/>
                </a:ext>
              </a:extLst>
            </p:cNvPr>
            <p:cNvSpPr>
              <a:spLocks/>
            </p:cNvSpPr>
            <p:nvPr/>
          </p:nvSpPr>
          <p:spPr bwMode="auto">
            <a:xfrm>
              <a:off x="2950260" y="3342543"/>
              <a:ext cx="963233" cy="460607"/>
            </a:xfrm>
            <a:custGeom>
              <a:avLst/>
              <a:gdLst>
                <a:gd name="T0" fmla="*/ 298 w 298"/>
                <a:gd name="T1" fmla="*/ 147 h 147"/>
                <a:gd name="T2" fmla="*/ 297 w 298"/>
                <a:gd name="T3" fmla="*/ 145 h 147"/>
                <a:gd name="T4" fmla="*/ 296 w 298"/>
                <a:gd name="T5" fmla="*/ 140 h 147"/>
                <a:gd name="T6" fmla="*/ 294 w 298"/>
                <a:gd name="T7" fmla="*/ 136 h 147"/>
                <a:gd name="T8" fmla="*/ 289 w 298"/>
                <a:gd name="T9" fmla="*/ 131 h 147"/>
                <a:gd name="T10" fmla="*/ 286 w 298"/>
                <a:gd name="T11" fmla="*/ 127 h 147"/>
                <a:gd name="T12" fmla="*/ 284 w 298"/>
                <a:gd name="T13" fmla="*/ 123 h 147"/>
                <a:gd name="T14" fmla="*/ 284 w 298"/>
                <a:gd name="T15" fmla="*/ 120 h 147"/>
                <a:gd name="T16" fmla="*/ 285 w 298"/>
                <a:gd name="T17" fmla="*/ 119 h 147"/>
                <a:gd name="T18" fmla="*/ 282 w 298"/>
                <a:gd name="T19" fmla="*/ 117 h 147"/>
                <a:gd name="T20" fmla="*/ 281 w 298"/>
                <a:gd name="T21" fmla="*/ 111 h 147"/>
                <a:gd name="T22" fmla="*/ 281 w 298"/>
                <a:gd name="T23" fmla="*/ 106 h 147"/>
                <a:gd name="T24" fmla="*/ 282 w 298"/>
                <a:gd name="T25" fmla="*/ 103 h 147"/>
                <a:gd name="T26" fmla="*/ 279 w 298"/>
                <a:gd name="T27" fmla="*/ 99 h 147"/>
                <a:gd name="T28" fmla="*/ 281 w 298"/>
                <a:gd name="T29" fmla="*/ 95 h 147"/>
                <a:gd name="T30" fmla="*/ 279 w 298"/>
                <a:gd name="T31" fmla="*/ 91 h 147"/>
                <a:gd name="T32" fmla="*/ 279 w 298"/>
                <a:gd name="T33" fmla="*/ 87 h 147"/>
                <a:gd name="T34" fmla="*/ 278 w 298"/>
                <a:gd name="T35" fmla="*/ 83 h 147"/>
                <a:gd name="T36" fmla="*/ 276 w 298"/>
                <a:gd name="T37" fmla="*/ 79 h 147"/>
                <a:gd name="T38" fmla="*/ 275 w 298"/>
                <a:gd name="T39" fmla="*/ 77 h 147"/>
                <a:gd name="T40" fmla="*/ 272 w 298"/>
                <a:gd name="T41" fmla="*/ 71 h 147"/>
                <a:gd name="T42" fmla="*/ 273 w 298"/>
                <a:gd name="T43" fmla="*/ 63 h 147"/>
                <a:gd name="T44" fmla="*/ 270 w 298"/>
                <a:gd name="T45" fmla="*/ 59 h 147"/>
                <a:gd name="T46" fmla="*/ 269 w 298"/>
                <a:gd name="T47" fmla="*/ 55 h 147"/>
                <a:gd name="T48" fmla="*/ 267 w 298"/>
                <a:gd name="T49" fmla="*/ 52 h 147"/>
                <a:gd name="T50" fmla="*/ 264 w 298"/>
                <a:gd name="T51" fmla="*/ 48 h 147"/>
                <a:gd name="T52" fmla="*/ 263 w 298"/>
                <a:gd name="T53" fmla="*/ 43 h 147"/>
                <a:gd name="T54" fmla="*/ 261 w 298"/>
                <a:gd name="T55" fmla="*/ 38 h 147"/>
                <a:gd name="T56" fmla="*/ 262 w 298"/>
                <a:gd name="T57" fmla="*/ 33 h 147"/>
                <a:gd name="T58" fmla="*/ 260 w 298"/>
                <a:gd name="T59" fmla="*/ 32 h 147"/>
                <a:gd name="T60" fmla="*/ 253 w 298"/>
                <a:gd name="T61" fmla="*/ 28 h 147"/>
                <a:gd name="T62" fmla="*/ 250 w 298"/>
                <a:gd name="T63" fmla="*/ 25 h 147"/>
                <a:gd name="T64" fmla="*/ 246 w 298"/>
                <a:gd name="T65" fmla="*/ 23 h 147"/>
                <a:gd name="T66" fmla="*/ 240 w 298"/>
                <a:gd name="T67" fmla="*/ 20 h 147"/>
                <a:gd name="T68" fmla="*/ 236 w 298"/>
                <a:gd name="T69" fmla="*/ 18 h 147"/>
                <a:gd name="T70" fmla="*/ 231 w 298"/>
                <a:gd name="T71" fmla="*/ 15 h 147"/>
                <a:gd name="T72" fmla="*/ 215 w 298"/>
                <a:gd name="T73" fmla="*/ 15 h 147"/>
                <a:gd name="T74" fmla="*/ 211 w 298"/>
                <a:gd name="T75" fmla="*/ 18 h 147"/>
                <a:gd name="T76" fmla="*/ 207 w 298"/>
                <a:gd name="T77" fmla="*/ 19 h 147"/>
                <a:gd name="T78" fmla="*/ 203 w 298"/>
                <a:gd name="T79" fmla="*/ 16 h 147"/>
                <a:gd name="T80" fmla="*/ 197 w 298"/>
                <a:gd name="T81" fmla="*/ 13 h 147"/>
                <a:gd name="T82" fmla="*/ 192 w 298"/>
                <a:gd name="T83" fmla="*/ 9 h 147"/>
                <a:gd name="T84" fmla="*/ 7 w 298"/>
                <a:gd name="T85" fmla="*/ 0 h 147"/>
                <a:gd name="T86" fmla="*/ 0 w 298"/>
                <a:gd name="T87" fmla="*/ 93 h 147"/>
                <a:gd name="T88" fmla="*/ 61 w 298"/>
                <a:gd name="T89" fmla="*/ 97 h 147"/>
                <a:gd name="T90" fmla="*/ 68 w 298"/>
                <a:gd name="T91" fmla="*/ 103 h 147"/>
                <a:gd name="T92" fmla="*/ 66 w 298"/>
                <a:gd name="T93" fmla="*/ 143 h 147"/>
                <a:gd name="T94" fmla="*/ 298 w 298"/>
                <a:gd name="T95"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8" h="147">
                  <a:moveTo>
                    <a:pt x="298" y="147"/>
                  </a:moveTo>
                  <a:cubicBezTo>
                    <a:pt x="298" y="146"/>
                    <a:pt x="297" y="146"/>
                    <a:pt x="297" y="145"/>
                  </a:cubicBezTo>
                  <a:cubicBezTo>
                    <a:pt x="295" y="143"/>
                    <a:pt x="297" y="141"/>
                    <a:pt x="296" y="140"/>
                  </a:cubicBezTo>
                  <a:cubicBezTo>
                    <a:pt x="295" y="139"/>
                    <a:pt x="296" y="138"/>
                    <a:pt x="294" y="136"/>
                  </a:cubicBezTo>
                  <a:cubicBezTo>
                    <a:pt x="293" y="134"/>
                    <a:pt x="290" y="133"/>
                    <a:pt x="289" y="131"/>
                  </a:cubicBezTo>
                  <a:cubicBezTo>
                    <a:pt x="288" y="129"/>
                    <a:pt x="287" y="128"/>
                    <a:pt x="286" y="127"/>
                  </a:cubicBezTo>
                  <a:cubicBezTo>
                    <a:pt x="286" y="125"/>
                    <a:pt x="285" y="125"/>
                    <a:pt x="284" y="123"/>
                  </a:cubicBezTo>
                  <a:cubicBezTo>
                    <a:pt x="284" y="122"/>
                    <a:pt x="284" y="120"/>
                    <a:pt x="284" y="120"/>
                  </a:cubicBezTo>
                  <a:cubicBezTo>
                    <a:pt x="285" y="119"/>
                    <a:pt x="285" y="119"/>
                    <a:pt x="285" y="119"/>
                  </a:cubicBezTo>
                  <a:cubicBezTo>
                    <a:pt x="285" y="119"/>
                    <a:pt x="284" y="118"/>
                    <a:pt x="282" y="117"/>
                  </a:cubicBezTo>
                  <a:cubicBezTo>
                    <a:pt x="281" y="115"/>
                    <a:pt x="281" y="114"/>
                    <a:pt x="281" y="111"/>
                  </a:cubicBezTo>
                  <a:cubicBezTo>
                    <a:pt x="281" y="109"/>
                    <a:pt x="280" y="107"/>
                    <a:pt x="281" y="106"/>
                  </a:cubicBezTo>
                  <a:cubicBezTo>
                    <a:pt x="283" y="105"/>
                    <a:pt x="284" y="104"/>
                    <a:pt x="282" y="103"/>
                  </a:cubicBezTo>
                  <a:cubicBezTo>
                    <a:pt x="280" y="102"/>
                    <a:pt x="279" y="101"/>
                    <a:pt x="279" y="99"/>
                  </a:cubicBezTo>
                  <a:cubicBezTo>
                    <a:pt x="279" y="98"/>
                    <a:pt x="280" y="95"/>
                    <a:pt x="281" y="95"/>
                  </a:cubicBezTo>
                  <a:cubicBezTo>
                    <a:pt x="281" y="94"/>
                    <a:pt x="279" y="91"/>
                    <a:pt x="279" y="91"/>
                  </a:cubicBezTo>
                  <a:cubicBezTo>
                    <a:pt x="279" y="91"/>
                    <a:pt x="278" y="88"/>
                    <a:pt x="279" y="87"/>
                  </a:cubicBezTo>
                  <a:cubicBezTo>
                    <a:pt x="279" y="85"/>
                    <a:pt x="277" y="86"/>
                    <a:pt x="278" y="83"/>
                  </a:cubicBezTo>
                  <a:cubicBezTo>
                    <a:pt x="278" y="81"/>
                    <a:pt x="277" y="81"/>
                    <a:pt x="276" y="79"/>
                  </a:cubicBezTo>
                  <a:cubicBezTo>
                    <a:pt x="275" y="78"/>
                    <a:pt x="276" y="78"/>
                    <a:pt x="275" y="77"/>
                  </a:cubicBezTo>
                  <a:cubicBezTo>
                    <a:pt x="273" y="75"/>
                    <a:pt x="272" y="74"/>
                    <a:pt x="272" y="71"/>
                  </a:cubicBezTo>
                  <a:cubicBezTo>
                    <a:pt x="272" y="68"/>
                    <a:pt x="274" y="64"/>
                    <a:pt x="273" y="63"/>
                  </a:cubicBezTo>
                  <a:cubicBezTo>
                    <a:pt x="271" y="61"/>
                    <a:pt x="270" y="61"/>
                    <a:pt x="270" y="59"/>
                  </a:cubicBezTo>
                  <a:cubicBezTo>
                    <a:pt x="270" y="57"/>
                    <a:pt x="271" y="57"/>
                    <a:pt x="269" y="55"/>
                  </a:cubicBezTo>
                  <a:cubicBezTo>
                    <a:pt x="267" y="54"/>
                    <a:pt x="268" y="53"/>
                    <a:pt x="267" y="52"/>
                  </a:cubicBezTo>
                  <a:cubicBezTo>
                    <a:pt x="267" y="51"/>
                    <a:pt x="265" y="49"/>
                    <a:pt x="264" y="48"/>
                  </a:cubicBezTo>
                  <a:cubicBezTo>
                    <a:pt x="263" y="47"/>
                    <a:pt x="263" y="44"/>
                    <a:pt x="263" y="43"/>
                  </a:cubicBezTo>
                  <a:cubicBezTo>
                    <a:pt x="263" y="41"/>
                    <a:pt x="261" y="39"/>
                    <a:pt x="261" y="38"/>
                  </a:cubicBezTo>
                  <a:cubicBezTo>
                    <a:pt x="261" y="36"/>
                    <a:pt x="262" y="33"/>
                    <a:pt x="262" y="33"/>
                  </a:cubicBezTo>
                  <a:cubicBezTo>
                    <a:pt x="260" y="32"/>
                    <a:pt x="260" y="32"/>
                    <a:pt x="260" y="32"/>
                  </a:cubicBezTo>
                  <a:cubicBezTo>
                    <a:pt x="253" y="33"/>
                    <a:pt x="255" y="29"/>
                    <a:pt x="253" y="28"/>
                  </a:cubicBezTo>
                  <a:cubicBezTo>
                    <a:pt x="251" y="27"/>
                    <a:pt x="252" y="25"/>
                    <a:pt x="250" y="25"/>
                  </a:cubicBezTo>
                  <a:cubicBezTo>
                    <a:pt x="249" y="25"/>
                    <a:pt x="249" y="22"/>
                    <a:pt x="246" y="23"/>
                  </a:cubicBezTo>
                  <a:cubicBezTo>
                    <a:pt x="244" y="23"/>
                    <a:pt x="242" y="20"/>
                    <a:pt x="240" y="20"/>
                  </a:cubicBezTo>
                  <a:cubicBezTo>
                    <a:pt x="238" y="20"/>
                    <a:pt x="236" y="18"/>
                    <a:pt x="236" y="18"/>
                  </a:cubicBezTo>
                  <a:cubicBezTo>
                    <a:pt x="231" y="15"/>
                    <a:pt x="231" y="15"/>
                    <a:pt x="231" y="15"/>
                  </a:cubicBezTo>
                  <a:cubicBezTo>
                    <a:pt x="227" y="16"/>
                    <a:pt x="215" y="15"/>
                    <a:pt x="215" y="15"/>
                  </a:cubicBezTo>
                  <a:cubicBezTo>
                    <a:pt x="215" y="15"/>
                    <a:pt x="212" y="16"/>
                    <a:pt x="211" y="18"/>
                  </a:cubicBezTo>
                  <a:cubicBezTo>
                    <a:pt x="210" y="19"/>
                    <a:pt x="209" y="19"/>
                    <a:pt x="207" y="19"/>
                  </a:cubicBezTo>
                  <a:cubicBezTo>
                    <a:pt x="206" y="19"/>
                    <a:pt x="204" y="17"/>
                    <a:pt x="203" y="16"/>
                  </a:cubicBezTo>
                  <a:cubicBezTo>
                    <a:pt x="202" y="16"/>
                    <a:pt x="199" y="14"/>
                    <a:pt x="197" y="13"/>
                  </a:cubicBezTo>
                  <a:cubicBezTo>
                    <a:pt x="194" y="12"/>
                    <a:pt x="192" y="9"/>
                    <a:pt x="192" y="9"/>
                  </a:cubicBezTo>
                  <a:cubicBezTo>
                    <a:pt x="51" y="5"/>
                    <a:pt x="15" y="2"/>
                    <a:pt x="7" y="0"/>
                  </a:cubicBezTo>
                  <a:cubicBezTo>
                    <a:pt x="0" y="93"/>
                    <a:pt x="0" y="93"/>
                    <a:pt x="0" y="93"/>
                  </a:cubicBezTo>
                  <a:cubicBezTo>
                    <a:pt x="38" y="96"/>
                    <a:pt x="57" y="96"/>
                    <a:pt x="61" y="97"/>
                  </a:cubicBezTo>
                  <a:cubicBezTo>
                    <a:pt x="66" y="97"/>
                    <a:pt x="68" y="99"/>
                    <a:pt x="68" y="103"/>
                  </a:cubicBezTo>
                  <a:cubicBezTo>
                    <a:pt x="68" y="103"/>
                    <a:pt x="67" y="120"/>
                    <a:pt x="66" y="143"/>
                  </a:cubicBezTo>
                  <a:cubicBezTo>
                    <a:pt x="82" y="144"/>
                    <a:pt x="147" y="147"/>
                    <a:pt x="298" y="14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6" name="Freeform 44">
              <a:extLst>
                <a:ext uri="{FF2B5EF4-FFF2-40B4-BE49-F238E27FC236}">
                  <a16:creationId xmlns:a16="http://schemas.microsoft.com/office/drawing/2014/main" id="{2A5038DC-9068-4E02-815D-6B5999EA344C}"/>
                </a:ext>
              </a:extLst>
            </p:cNvPr>
            <p:cNvSpPr>
              <a:spLocks/>
            </p:cNvSpPr>
            <p:nvPr/>
          </p:nvSpPr>
          <p:spPr bwMode="auto">
            <a:xfrm>
              <a:off x="1825638" y="2329536"/>
              <a:ext cx="1207865" cy="724514"/>
            </a:xfrm>
            <a:custGeom>
              <a:avLst/>
              <a:gdLst>
                <a:gd name="T0" fmla="*/ 3 w 373"/>
                <a:gd name="T1" fmla="*/ 50 h 231"/>
                <a:gd name="T2" fmla="*/ 8 w 373"/>
                <a:gd name="T3" fmla="*/ 61 h 231"/>
                <a:gd name="T4" fmla="*/ 6 w 373"/>
                <a:gd name="T5" fmla="*/ 69 h 231"/>
                <a:gd name="T6" fmla="*/ 10 w 373"/>
                <a:gd name="T7" fmla="*/ 75 h 231"/>
                <a:gd name="T8" fmla="*/ 13 w 373"/>
                <a:gd name="T9" fmla="*/ 81 h 231"/>
                <a:gd name="T10" fmla="*/ 21 w 373"/>
                <a:gd name="T11" fmla="*/ 91 h 231"/>
                <a:gd name="T12" fmla="*/ 26 w 373"/>
                <a:gd name="T13" fmla="*/ 102 h 231"/>
                <a:gd name="T14" fmla="*/ 30 w 373"/>
                <a:gd name="T15" fmla="*/ 108 h 231"/>
                <a:gd name="T16" fmla="*/ 33 w 373"/>
                <a:gd name="T17" fmla="*/ 112 h 231"/>
                <a:gd name="T18" fmla="*/ 38 w 373"/>
                <a:gd name="T19" fmla="*/ 115 h 231"/>
                <a:gd name="T20" fmla="*/ 42 w 373"/>
                <a:gd name="T21" fmla="*/ 119 h 231"/>
                <a:gd name="T22" fmla="*/ 37 w 373"/>
                <a:gd name="T23" fmla="*/ 126 h 231"/>
                <a:gd name="T24" fmla="*/ 34 w 373"/>
                <a:gd name="T25" fmla="*/ 137 h 231"/>
                <a:gd name="T26" fmla="*/ 34 w 373"/>
                <a:gd name="T27" fmla="*/ 147 h 231"/>
                <a:gd name="T28" fmla="*/ 30 w 373"/>
                <a:gd name="T29" fmla="*/ 151 h 231"/>
                <a:gd name="T30" fmla="*/ 29 w 373"/>
                <a:gd name="T31" fmla="*/ 157 h 231"/>
                <a:gd name="T32" fmla="*/ 25 w 373"/>
                <a:gd name="T33" fmla="*/ 161 h 231"/>
                <a:gd name="T34" fmla="*/ 28 w 373"/>
                <a:gd name="T35" fmla="*/ 164 h 231"/>
                <a:gd name="T36" fmla="*/ 32 w 373"/>
                <a:gd name="T37" fmla="*/ 167 h 231"/>
                <a:gd name="T38" fmla="*/ 41 w 373"/>
                <a:gd name="T39" fmla="*/ 165 h 231"/>
                <a:gd name="T40" fmla="*/ 46 w 373"/>
                <a:gd name="T41" fmla="*/ 162 h 231"/>
                <a:gd name="T42" fmla="*/ 51 w 373"/>
                <a:gd name="T43" fmla="*/ 169 h 231"/>
                <a:gd name="T44" fmla="*/ 51 w 373"/>
                <a:gd name="T45" fmla="*/ 180 h 231"/>
                <a:gd name="T46" fmla="*/ 55 w 373"/>
                <a:gd name="T47" fmla="*/ 187 h 231"/>
                <a:gd name="T48" fmla="*/ 56 w 373"/>
                <a:gd name="T49" fmla="*/ 194 h 231"/>
                <a:gd name="T50" fmla="*/ 56 w 373"/>
                <a:gd name="T51" fmla="*/ 203 h 231"/>
                <a:gd name="T52" fmla="*/ 62 w 373"/>
                <a:gd name="T53" fmla="*/ 204 h 231"/>
                <a:gd name="T54" fmla="*/ 66 w 373"/>
                <a:gd name="T55" fmla="*/ 210 h 231"/>
                <a:gd name="T56" fmla="*/ 68 w 373"/>
                <a:gd name="T57" fmla="*/ 219 h 231"/>
                <a:gd name="T58" fmla="*/ 71 w 373"/>
                <a:gd name="T59" fmla="*/ 226 h 231"/>
                <a:gd name="T60" fmla="*/ 73 w 373"/>
                <a:gd name="T61" fmla="*/ 223 h 231"/>
                <a:gd name="T62" fmla="*/ 80 w 373"/>
                <a:gd name="T63" fmla="*/ 223 h 231"/>
                <a:gd name="T64" fmla="*/ 89 w 373"/>
                <a:gd name="T65" fmla="*/ 223 h 231"/>
                <a:gd name="T66" fmla="*/ 95 w 373"/>
                <a:gd name="T67" fmla="*/ 222 h 231"/>
                <a:gd name="T68" fmla="*/ 107 w 373"/>
                <a:gd name="T69" fmla="*/ 224 h 231"/>
                <a:gd name="T70" fmla="*/ 116 w 373"/>
                <a:gd name="T71" fmla="*/ 225 h 231"/>
                <a:gd name="T72" fmla="*/ 121 w 373"/>
                <a:gd name="T73" fmla="*/ 218 h 231"/>
                <a:gd name="T74" fmla="*/ 125 w 373"/>
                <a:gd name="T75" fmla="*/ 223 h 231"/>
                <a:gd name="T76" fmla="*/ 130 w 373"/>
                <a:gd name="T77" fmla="*/ 229 h 231"/>
                <a:gd name="T78" fmla="*/ 130 w 373"/>
                <a:gd name="T79" fmla="*/ 229 h 231"/>
                <a:gd name="T80" fmla="*/ 132 w 373"/>
                <a:gd name="T81" fmla="*/ 212 h 231"/>
                <a:gd name="T82" fmla="*/ 146 w 373"/>
                <a:gd name="T83" fmla="*/ 209 h 231"/>
                <a:gd name="T84" fmla="*/ 360 w 373"/>
                <a:gd name="T85" fmla="*/ 230 h 231"/>
                <a:gd name="T86" fmla="*/ 360 w 373"/>
                <a:gd name="T87" fmla="*/ 231 h 231"/>
                <a:gd name="T88" fmla="*/ 373 w 373"/>
                <a:gd name="T89" fmla="*/ 49 h 231"/>
                <a:gd name="T90" fmla="*/ 234 w 373"/>
                <a:gd name="T91" fmla="*/ 36 h 231"/>
                <a:gd name="T92" fmla="*/ 9 w 373"/>
                <a:gd name="T93" fmla="*/ 0 h 231"/>
                <a:gd name="T94" fmla="*/ 2 w 373"/>
                <a:gd name="T95" fmla="*/ 40 h 231"/>
                <a:gd name="T96" fmla="*/ 3 w 373"/>
                <a:gd name="T97" fmla="*/ 5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231">
                  <a:moveTo>
                    <a:pt x="3" y="50"/>
                  </a:moveTo>
                  <a:cubicBezTo>
                    <a:pt x="5" y="53"/>
                    <a:pt x="5" y="59"/>
                    <a:pt x="8" y="61"/>
                  </a:cubicBezTo>
                  <a:cubicBezTo>
                    <a:pt x="10" y="63"/>
                    <a:pt x="6" y="69"/>
                    <a:pt x="6" y="69"/>
                  </a:cubicBezTo>
                  <a:cubicBezTo>
                    <a:pt x="6" y="69"/>
                    <a:pt x="7" y="72"/>
                    <a:pt x="10" y="75"/>
                  </a:cubicBezTo>
                  <a:cubicBezTo>
                    <a:pt x="12" y="78"/>
                    <a:pt x="9" y="79"/>
                    <a:pt x="13" y="81"/>
                  </a:cubicBezTo>
                  <a:cubicBezTo>
                    <a:pt x="17" y="83"/>
                    <a:pt x="19" y="89"/>
                    <a:pt x="21" y="91"/>
                  </a:cubicBezTo>
                  <a:cubicBezTo>
                    <a:pt x="22" y="93"/>
                    <a:pt x="25" y="99"/>
                    <a:pt x="26" y="102"/>
                  </a:cubicBezTo>
                  <a:cubicBezTo>
                    <a:pt x="26" y="104"/>
                    <a:pt x="28" y="107"/>
                    <a:pt x="30" y="108"/>
                  </a:cubicBezTo>
                  <a:cubicBezTo>
                    <a:pt x="31" y="109"/>
                    <a:pt x="33" y="110"/>
                    <a:pt x="33" y="112"/>
                  </a:cubicBezTo>
                  <a:cubicBezTo>
                    <a:pt x="33" y="115"/>
                    <a:pt x="36" y="115"/>
                    <a:pt x="38" y="115"/>
                  </a:cubicBezTo>
                  <a:cubicBezTo>
                    <a:pt x="41" y="115"/>
                    <a:pt x="42" y="117"/>
                    <a:pt x="42" y="119"/>
                  </a:cubicBezTo>
                  <a:cubicBezTo>
                    <a:pt x="41" y="120"/>
                    <a:pt x="37" y="124"/>
                    <a:pt x="37" y="126"/>
                  </a:cubicBezTo>
                  <a:cubicBezTo>
                    <a:pt x="36" y="129"/>
                    <a:pt x="35" y="133"/>
                    <a:pt x="34" y="137"/>
                  </a:cubicBezTo>
                  <a:cubicBezTo>
                    <a:pt x="33" y="141"/>
                    <a:pt x="35" y="145"/>
                    <a:pt x="34" y="147"/>
                  </a:cubicBezTo>
                  <a:cubicBezTo>
                    <a:pt x="34" y="150"/>
                    <a:pt x="30" y="151"/>
                    <a:pt x="30" y="151"/>
                  </a:cubicBezTo>
                  <a:cubicBezTo>
                    <a:pt x="30" y="151"/>
                    <a:pt x="29" y="155"/>
                    <a:pt x="29" y="157"/>
                  </a:cubicBezTo>
                  <a:cubicBezTo>
                    <a:pt x="29" y="159"/>
                    <a:pt x="25" y="161"/>
                    <a:pt x="25" y="161"/>
                  </a:cubicBezTo>
                  <a:cubicBezTo>
                    <a:pt x="28" y="164"/>
                    <a:pt x="28" y="164"/>
                    <a:pt x="28" y="164"/>
                  </a:cubicBezTo>
                  <a:cubicBezTo>
                    <a:pt x="28" y="164"/>
                    <a:pt x="31" y="165"/>
                    <a:pt x="32" y="167"/>
                  </a:cubicBezTo>
                  <a:cubicBezTo>
                    <a:pt x="34" y="170"/>
                    <a:pt x="36" y="166"/>
                    <a:pt x="41" y="165"/>
                  </a:cubicBezTo>
                  <a:cubicBezTo>
                    <a:pt x="45" y="164"/>
                    <a:pt x="43" y="161"/>
                    <a:pt x="46" y="162"/>
                  </a:cubicBezTo>
                  <a:cubicBezTo>
                    <a:pt x="48" y="163"/>
                    <a:pt x="50" y="166"/>
                    <a:pt x="51" y="169"/>
                  </a:cubicBezTo>
                  <a:cubicBezTo>
                    <a:pt x="51" y="172"/>
                    <a:pt x="50" y="178"/>
                    <a:pt x="51" y="180"/>
                  </a:cubicBezTo>
                  <a:cubicBezTo>
                    <a:pt x="52" y="182"/>
                    <a:pt x="53" y="184"/>
                    <a:pt x="55" y="187"/>
                  </a:cubicBezTo>
                  <a:cubicBezTo>
                    <a:pt x="56" y="189"/>
                    <a:pt x="57" y="192"/>
                    <a:pt x="56" y="194"/>
                  </a:cubicBezTo>
                  <a:cubicBezTo>
                    <a:pt x="56" y="197"/>
                    <a:pt x="55" y="202"/>
                    <a:pt x="56" y="203"/>
                  </a:cubicBezTo>
                  <a:cubicBezTo>
                    <a:pt x="57" y="203"/>
                    <a:pt x="60" y="205"/>
                    <a:pt x="62" y="204"/>
                  </a:cubicBezTo>
                  <a:cubicBezTo>
                    <a:pt x="63" y="204"/>
                    <a:pt x="66" y="206"/>
                    <a:pt x="66" y="210"/>
                  </a:cubicBezTo>
                  <a:cubicBezTo>
                    <a:pt x="66" y="213"/>
                    <a:pt x="67" y="216"/>
                    <a:pt x="68" y="219"/>
                  </a:cubicBezTo>
                  <a:cubicBezTo>
                    <a:pt x="68" y="222"/>
                    <a:pt x="69" y="226"/>
                    <a:pt x="71" y="226"/>
                  </a:cubicBezTo>
                  <a:cubicBezTo>
                    <a:pt x="73" y="226"/>
                    <a:pt x="73" y="223"/>
                    <a:pt x="73" y="223"/>
                  </a:cubicBezTo>
                  <a:cubicBezTo>
                    <a:pt x="73" y="223"/>
                    <a:pt x="76" y="221"/>
                    <a:pt x="80" y="223"/>
                  </a:cubicBezTo>
                  <a:cubicBezTo>
                    <a:pt x="83" y="224"/>
                    <a:pt x="87" y="225"/>
                    <a:pt x="89" y="223"/>
                  </a:cubicBezTo>
                  <a:cubicBezTo>
                    <a:pt x="91" y="220"/>
                    <a:pt x="94" y="220"/>
                    <a:pt x="95" y="222"/>
                  </a:cubicBezTo>
                  <a:cubicBezTo>
                    <a:pt x="96" y="224"/>
                    <a:pt x="104" y="224"/>
                    <a:pt x="107" y="224"/>
                  </a:cubicBezTo>
                  <a:cubicBezTo>
                    <a:pt x="109" y="224"/>
                    <a:pt x="114" y="227"/>
                    <a:pt x="116" y="225"/>
                  </a:cubicBezTo>
                  <a:cubicBezTo>
                    <a:pt x="118" y="223"/>
                    <a:pt x="118" y="218"/>
                    <a:pt x="121" y="218"/>
                  </a:cubicBezTo>
                  <a:cubicBezTo>
                    <a:pt x="124" y="218"/>
                    <a:pt x="125" y="221"/>
                    <a:pt x="125" y="223"/>
                  </a:cubicBezTo>
                  <a:cubicBezTo>
                    <a:pt x="125" y="224"/>
                    <a:pt x="125" y="227"/>
                    <a:pt x="130" y="229"/>
                  </a:cubicBezTo>
                  <a:cubicBezTo>
                    <a:pt x="130" y="229"/>
                    <a:pt x="130" y="229"/>
                    <a:pt x="130" y="229"/>
                  </a:cubicBezTo>
                  <a:cubicBezTo>
                    <a:pt x="131" y="219"/>
                    <a:pt x="132" y="213"/>
                    <a:pt x="132" y="212"/>
                  </a:cubicBezTo>
                  <a:cubicBezTo>
                    <a:pt x="133" y="209"/>
                    <a:pt x="131" y="206"/>
                    <a:pt x="146" y="209"/>
                  </a:cubicBezTo>
                  <a:cubicBezTo>
                    <a:pt x="161" y="211"/>
                    <a:pt x="305" y="231"/>
                    <a:pt x="360" y="230"/>
                  </a:cubicBezTo>
                  <a:cubicBezTo>
                    <a:pt x="360" y="230"/>
                    <a:pt x="360" y="231"/>
                    <a:pt x="360" y="231"/>
                  </a:cubicBezTo>
                  <a:cubicBezTo>
                    <a:pt x="373" y="49"/>
                    <a:pt x="373" y="49"/>
                    <a:pt x="373" y="49"/>
                  </a:cubicBezTo>
                  <a:cubicBezTo>
                    <a:pt x="330" y="46"/>
                    <a:pt x="283" y="42"/>
                    <a:pt x="234" y="36"/>
                  </a:cubicBezTo>
                  <a:cubicBezTo>
                    <a:pt x="152" y="26"/>
                    <a:pt x="75" y="13"/>
                    <a:pt x="9" y="0"/>
                  </a:cubicBezTo>
                  <a:cubicBezTo>
                    <a:pt x="7" y="14"/>
                    <a:pt x="3" y="37"/>
                    <a:pt x="2" y="40"/>
                  </a:cubicBezTo>
                  <a:cubicBezTo>
                    <a:pt x="0" y="45"/>
                    <a:pt x="1" y="47"/>
                    <a:pt x="3" y="5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7" name="Freeform 45">
              <a:extLst>
                <a:ext uri="{FF2B5EF4-FFF2-40B4-BE49-F238E27FC236}">
                  <a16:creationId xmlns:a16="http://schemas.microsoft.com/office/drawing/2014/main" id="{FCA392DF-8F0A-474D-92BB-95641E113C5B}"/>
                </a:ext>
              </a:extLst>
            </p:cNvPr>
            <p:cNvSpPr>
              <a:spLocks/>
            </p:cNvSpPr>
            <p:nvPr/>
          </p:nvSpPr>
          <p:spPr bwMode="auto">
            <a:xfrm>
              <a:off x="3869323" y="3703160"/>
              <a:ext cx="786555" cy="658945"/>
            </a:xfrm>
            <a:custGeom>
              <a:avLst/>
              <a:gdLst>
                <a:gd name="T0" fmla="*/ 231 w 243"/>
                <a:gd name="T1" fmla="*/ 183 h 210"/>
                <a:gd name="T2" fmla="*/ 234 w 243"/>
                <a:gd name="T3" fmla="*/ 184 h 210"/>
                <a:gd name="T4" fmla="*/ 241 w 243"/>
                <a:gd name="T5" fmla="*/ 178 h 210"/>
                <a:gd name="T6" fmla="*/ 243 w 243"/>
                <a:gd name="T7" fmla="*/ 172 h 210"/>
                <a:gd name="T8" fmla="*/ 241 w 243"/>
                <a:gd name="T9" fmla="*/ 161 h 210"/>
                <a:gd name="T10" fmla="*/ 239 w 243"/>
                <a:gd name="T11" fmla="*/ 160 h 210"/>
                <a:gd name="T12" fmla="*/ 229 w 243"/>
                <a:gd name="T13" fmla="*/ 150 h 210"/>
                <a:gd name="T14" fmla="*/ 227 w 243"/>
                <a:gd name="T15" fmla="*/ 138 h 210"/>
                <a:gd name="T16" fmla="*/ 219 w 243"/>
                <a:gd name="T17" fmla="*/ 125 h 210"/>
                <a:gd name="T18" fmla="*/ 209 w 243"/>
                <a:gd name="T19" fmla="*/ 120 h 210"/>
                <a:gd name="T20" fmla="*/ 194 w 243"/>
                <a:gd name="T21" fmla="*/ 101 h 210"/>
                <a:gd name="T22" fmla="*/ 200 w 243"/>
                <a:gd name="T23" fmla="*/ 81 h 210"/>
                <a:gd name="T24" fmla="*/ 188 w 243"/>
                <a:gd name="T25" fmla="*/ 73 h 210"/>
                <a:gd name="T26" fmla="*/ 185 w 243"/>
                <a:gd name="T27" fmla="*/ 77 h 210"/>
                <a:gd name="T28" fmla="*/ 178 w 243"/>
                <a:gd name="T29" fmla="*/ 62 h 210"/>
                <a:gd name="T30" fmla="*/ 165 w 243"/>
                <a:gd name="T31" fmla="*/ 51 h 210"/>
                <a:gd name="T32" fmla="*/ 158 w 243"/>
                <a:gd name="T33" fmla="*/ 43 h 210"/>
                <a:gd name="T34" fmla="*/ 149 w 243"/>
                <a:gd name="T35" fmla="*/ 24 h 210"/>
                <a:gd name="T36" fmla="*/ 150 w 243"/>
                <a:gd name="T37" fmla="*/ 10 h 210"/>
                <a:gd name="T38" fmla="*/ 0 w 243"/>
                <a:gd name="T39" fmla="*/ 5 h 210"/>
                <a:gd name="T40" fmla="*/ 2 w 243"/>
                <a:gd name="T41" fmla="*/ 12 h 210"/>
                <a:gd name="T42" fmla="*/ 10 w 243"/>
                <a:gd name="T43" fmla="*/ 21 h 210"/>
                <a:gd name="T44" fmla="*/ 13 w 243"/>
                <a:gd name="T45" fmla="*/ 30 h 210"/>
                <a:gd name="T46" fmla="*/ 23 w 243"/>
                <a:gd name="T47" fmla="*/ 38 h 210"/>
                <a:gd name="T48" fmla="*/ 32 w 243"/>
                <a:gd name="T49" fmla="*/ 40 h 210"/>
                <a:gd name="T50" fmla="*/ 28 w 243"/>
                <a:gd name="T51" fmla="*/ 45 h 210"/>
                <a:gd name="T52" fmla="*/ 29 w 243"/>
                <a:gd name="T53" fmla="*/ 58 h 210"/>
                <a:gd name="T54" fmla="*/ 34 w 243"/>
                <a:gd name="T55" fmla="*/ 67 h 210"/>
                <a:gd name="T56" fmla="*/ 42 w 243"/>
                <a:gd name="T57" fmla="*/ 73 h 210"/>
                <a:gd name="T58" fmla="*/ 44 w 243"/>
                <a:gd name="T59" fmla="*/ 172 h 210"/>
                <a:gd name="T60" fmla="*/ 45 w 243"/>
                <a:gd name="T61" fmla="*/ 195 h 210"/>
                <a:gd name="T62" fmla="*/ 204 w 243"/>
                <a:gd name="T63" fmla="*/ 187 h 210"/>
                <a:gd name="T64" fmla="*/ 206 w 243"/>
                <a:gd name="T65" fmla="*/ 202 h 210"/>
                <a:gd name="T66" fmla="*/ 210 w 243"/>
                <a:gd name="T67" fmla="*/ 210 h 210"/>
                <a:gd name="T68" fmla="*/ 225 w 243"/>
                <a:gd name="T69" fmla="*/ 205 h 210"/>
                <a:gd name="T70" fmla="*/ 225 w 243"/>
                <a:gd name="T71" fmla="*/ 198 h 210"/>
                <a:gd name="T72" fmla="*/ 228 w 243"/>
                <a:gd name="T73" fmla="*/ 192 h 210"/>
                <a:gd name="T74" fmla="*/ 230 w 243"/>
                <a:gd name="T75" fmla="*/ 18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3" h="210">
                  <a:moveTo>
                    <a:pt x="230" y="184"/>
                  </a:moveTo>
                  <a:cubicBezTo>
                    <a:pt x="231" y="183"/>
                    <a:pt x="231" y="183"/>
                    <a:pt x="231" y="183"/>
                  </a:cubicBezTo>
                  <a:cubicBezTo>
                    <a:pt x="231" y="183"/>
                    <a:pt x="231" y="183"/>
                    <a:pt x="232" y="184"/>
                  </a:cubicBezTo>
                  <a:cubicBezTo>
                    <a:pt x="233" y="184"/>
                    <a:pt x="233" y="184"/>
                    <a:pt x="234" y="184"/>
                  </a:cubicBezTo>
                  <a:cubicBezTo>
                    <a:pt x="235" y="181"/>
                    <a:pt x="232" y="180"/>
                    <a:pt x="235" y="180"/>
                  </a:cubicBezTo>
                  <a:cubicBezTo>
                    <a:pt x="237" y="180"/>
                    <a:pt x="241" y="178"/>
                    <a:pt x="241" y="178"/>
                  </a:cubicBezTo>
                  <a:cubicBezTo>
                    <a:pt x="241" y="178"/>
                    <a:pt x="243" y="177"/>
                    <a:pt x="242" y="175"/>
                  </a:cubicBezTo>
                  <a:cubicBezTo>
                    <a:pt x="241" y="174"/>
                    <a:pt x="243" y="172"/>
                    <a:pt x="243" y="172"/>
                  </a:cubicBezTo>
                  <a:cubicBezTo>
                    <a:pt x="243" y="172"/>
                    <a:pt x="243" y="166"/>
                    <a:pt x="243" y="164"/>
                  </a:cubicBezTo>
                  <a:cubicBezTo>
                    <a:pt x="243" y="163"/>
                    <a:pt x="242" y="162"/>
                    <a:pt x="241" y="161"/>
                  </a:cubicBezTo>
                  <a:cubicBezTo>
                    <a:pt x="241" y="161"/>
                    <a:pt x="241" y="161"/>
                    <a:pt x="241" y="161"/>
                  </a:cubicBezTo>
                  <a:cubicBezTo>
                    <a:pt x="240" y="160"/>
                    <a:pt x="240" y="160"/>
                    <a:pt x="239" y="160"/>
                  </a:cubicBezTo>
                  <a:cubicBezTo>
                    <a:pt x="237" y="160"/>
                    <a:pt x="235" y="160"/>
                    <a:pt x="234" y="159"/>
                  </a:cubicBezTo>
                  <a:cubicBezTo>
                    <a:pt x="233" y="158"/>
                    <a:pt x="230" y="153"/>
                    <a:pt x="229" y="150"/>
                  </a:cubicBezTo>
                  <a:cubicBezTo>
                    <a:pt x="227" y="148"/>
                    <a:pt x="231" y="146"/>
                    <a:pt x="231" y="145"/>
                  </a:cubicBezTo>
                  <a:cubicBezTo>
                    <a:pt x="231" y="144"/>
                    <a:pt x="227" y="138"/>
                    <a:pt x="227" y="138"/>
                  </a:cubicBezTo>
                  <a:cubicBezTo>
                    <a:pt x="227" y="138"/>
                    <a:pt x="226" y="134"/>
                    <a:pt x="226" y="132"/>
                  </a:cubicBezTo>
                  <a:cubicBezTo>
                    <a:pt x="225" y="130"/>
                    <a:pt x="222" y="128"/>
                    <a:pt x="219" y="125"/>
                  </a:cubicBezTo>
                  <a:cubicBezTo>
                    <a:pt x="217" y="123"/>
                    <a:pt x="216" y="121"/>
                    <a:pt x="214" y="122"/>
                  </a:cubicBezTo>
                  <a:cubicBezTo>
                    <a:pt x="211" y="122"/>
                    <a:pt x="212" y="122"/>
                    <a:pt x="209" y="120"/>
                  </a:cubicBezTo>
                  <a:cubicBezTo>
                    <a:pt x="206" y="118"/>
                    <a:pt x="197" y="110"/>
                    <a:pt x="196" y="108"/>
                  </a:cubicBezTo>
                  <a:cubicBezTo>
                    <a:pt x="194" y="107"/>
                    <a:pt x="194" y="103"/>
                    <a:pt x="194" y="101"/>
                  </a:cubicBezTo>
                  <a:cubicBezTo>
                    <a:pt x="194" y="98"/>
                    <a:pt x="196" y="93"/>
                    <a:pt x="197" y="91"/>
                  </a:cubicBezTo>
                  <a:cubicBezTo>
                    <a:pt x="198" y="90"/>
                    <a:pt x="200" y="84"/>
                    <a:pt x="200" y="81"/>
                  </a:cubicBezTo>
                  <a:cubicBezTo>
                    <a:pt x="200" y="78"/>
                    <a:pt x="199" y="77"/>
                    <a:pt x="197" y="75"/>
                  </a:cubicBezTo>
                  <a:cubicBezTo>
                    <a:pt x="195" y="74"/>
                    <a:pt x="188" y="73"/>
                    <a:pt x="188" y="73"/>
                  </a:cubicBezTo>
                  <a:cubicBezTo>
                    <a:pt x="188" y="73"/>
                    <a:pt x="184" y="72"/>
                    <a:pt x="186" y="74"/>
                  </a:cubicBezTo>
                  <a:cubicBezTo>
                    <a:pt x="188" y="77"/>
                    <a:pt x="188" y="77"/>
                    <a:pt x="185" y="77"/>
                  </a:cubicBezTo>
                  <a:cubicBezTo>
                    <a:pt x="183" y="77"/>
                    <a:pt x="178" y="74"/>
                    <a:pt x="179" y="71"/>
                  </a:cubicBezTo>
                  <a:cubicBezTo>
                    <a:pt x="181" y="69"/>
                    <a:pt x="178" y="63"/>
                    <a:pt x="178" y="62"/>
                  </a:cubicBezTo>
                  <a:cubicBezTo>
                    <a:pt x="177" y="61"/>
                    <a:pt x="177" y="59"/>
                    <a:pt x="173" y="57"/>
                  </a:cubicBezTo>
                  <a:cubicBezTo>
                    <a:pt x="169" y="55"/>
                    <a:pt x="166" y="53"/>
                    <a:pt x="165" y="51"/>
                  </a:cubicBezTo>
                  <a:cubicBezTo>
                    <a:pt x="165" y="50"/>
                    <a:pt x="165" y="48"/>
                    <a:pt x="165" y="48"/>
                  </a:cubicBezTo>
                  <a:cubicBezTo>
                    <a:pt x="165" y="48"/>
                    <a:pt x="160" y="44"/>
                    <a:pt x="158" y="43"/>
                  </a:cubicBezTo>
                  <a:cubicBezTo>
                    <a:pt x="155" y="42"/>
                    <a:pt x="154" y="39"/>
                    <a:pt x="153" y="37"/>
                  </a:cubicBezTo>
                  <a:cubicBezTo>
                    <a:pt x="152" y="35"/>
                    <a:pt x="150" y="25"/>
                    <a:pt x="149" y="24"/>
                  </a:cubicBezTo>
                  <a:cubicBezTo>
                    <a:pt x="147" y="22"/>
                    <a:pt x="147" y="14"/>
                    <a:pt x="148" y="12"/>
                  </a:cubicBezTo>
                  <a:cubicBezTo>
                    <a:pt x="148" y="11"/>
                    <a:pt x="149" y="10"/>
                    <a:pt x="150" y="10"/>
                  </a:cubicBezTo>
                  <a:cubicBezTo>
                    <a:pt x="139" y="0"/>
                    <a:pt x="139" y="0"/>
                    <a:pt x="139" y="0"/>
                  </a:cubicBezTo>
                  <a:cubicBezTo>
                    <a:pt x="88" y="5"/>
                    <a:pt x="17" y="5"/>
                    <a:pt x="0" y="5"/>
                  </a:cubicBezTo>
                  <a:cubicBezTo>
                    <a:pt x="0" y="5"/>
                    <a:pt x="0" y="7"/>
                    <a:pt x="0" y="8"/>
                  </a:cubicBezTo>
                  <a:cubicBezTo>
                    <a:pt x="1" y="10"/>
                    <a:pt x="2" y="10"/>
                    <a:pt x="2" y="12"/>
                  </a:cubicBezTo>
                  <a:cubicBezTo>
                    <a:pt x="3" y="13"/>
                    <a:pt x="4" y="14"/>
                    <a:pt x="5" y="16"/>
                  </a:cubicBezTo>
                  <a:cubicBezTo>
                    <a:pt x="6" y="18"/>
                    <a:pt x="9" y="19"/>
                    <a:pt x="10" y="21"/>
                  </a:cubicBezTo>
                  <a:cubicBezTo>
                    <a:pt x="12" y="23"/>
                    <a:pt x="11" y="24"/>
                    <a:pt x="12" y="25"/>
                  </a:cubicBezTo>
                  <a:cubicBezTo>
                    <a:pt x="13" y="26"/>
                    <a:pt x="11" y="28"/>
                    <a:pt x="13" y="30"/>
                  </a:cubicBezTo>
                  <a:cubicBezTo>
                    <a:pt x="14" y="32"/>
                    <a:pt x="17" y="33"/>
                    <a:pt x="19" y="34"/>
                  </a:cubicBezTo>
                  <a:cubicBezTo>
                    <a:pt x="21" y="35"/>
                    <a:pt x="22" y="38"/>
                    <a:pt x="23" y="38"/>
                  </a:cubicBezTo>
                  <a:cubicBezTo>
                    <a:pt x="24" y="39"/>
                    <a:pt x="26" y="37"/>
                    <a:pt x="26" y="37"/>
                  </a:cubicBezTo>
                  <a:cubicBezTo>
                    <a:pt x="26" y="37"/>
                    <a:pt x="30" y="39"/>
                    <a:pt x="32" y="40"/>
                  </a:cubicBezTo>
                  <a:cubicBezTo>
                    <a:pt x="33" y="41"/>
                    <a:pt x="32" y="42"/>
                    <a:pt x="32" y="44"/>
                  </a:cubicBezTo>
                  <a:cubicBezTo>
                    <a:pt x="31" y="46"/>
                    <a:pt x="28" y="44"/>
                    <a:pt x="28" y="45"/>
                  </a:cubicBezTo>
                  <a:cubicBezTo>
                    <a:pt x="28" y="46"/>
                    <a:pt x="26" y="50"/>
                    <a:pt x="24" y="52"/>
                  </a:cubicBezTo>
                  <a:cubicBezTo>
                    <a:pt x="23" y="54"/>
                    <a:pt x="27" y="57"/>
                    <a:pt x="29" y="58"/>
                  </a:cubicBezTo>
                  <a:cubicBezTo>
                    <a:pt x="30" y="60"/>
                    <a:pt x="32" y="60"/>
                    <a:pt x="32" y="62"/>
                  </a:cubicBezTo>
                  <a:cubicBezTo>
                    <a:pt x="32" y="64"/>
                    <a:pt x="32" y="65"/>
                    <a:pt x="34" y="67"/>
                  </a:cubicBezTo>
                  <a:cubicBezTo>
                    <a:pt x="35" y="68"/>
                    <a:pt x="36" y="70"/>
                    <a:pt x="38" y="70"/>
                  </a:cubicBezTo>
                  <a:cubicBezTo>
                    <a:pt x="40" y="71"/>
                    <a:pt x="42" y="73"/>
                    <a:pt x="42" y="73"/>
                  </a:cubicBezTo>
                  <a:cubicBezTo>
                    <a:pt x="42" y="73"/>
                    <a:pt x="43" y="136"/>
                    <a:pt x="44" y="170"/>
                  </a:cubicBezTo>
                  <a:cubicBezTo>
                    <a:pt x="44" y="172"/>
                    <a:pt x="44" y="172"/>
                    <a:pt x="44" y="172"/>
                  </a:cubicBezTo>
                  <a:cubicBezTo>
                    <a:pt x="44" y="182"/>
                    <a:pt x="45" y="189"/>
                    <a:pt x="45" y="191"/>
                  </a:cubicBezTo>
                  <a:cubicBezTo>
                    <a:pt x="45" y="192"/>
                    <a:pt x="45" y="193"/>
                    <a:pt x="45" y="195"/>
                  </a:cubicBezTo>
                  <a:cubicBezTo>
                    <a:pt x="56" y="194"/>
                    <a:pt x="91" y="193"/>
                    <a:pt x="129" y="191"/>
                  </a:cubicBezTo>
                  <a:cubicBezTo>
                    <a:pt x="175" y="188"/>
                    <a:pt x="201" y="187"/>
                    <a:pt x="204" y="187"/>
                  </a:cubicBezTo>
                  <a:cubicBezTo>
                    <a:pt x="208" y="187"/>
                    <a:pt x="211" y="191"/>
                    <a:pt x="211" y="194"/>
                  </a:cubicBezTo>
                  <a:cubicBezTo>
                    <a:pt x="211" y="197"/>
                    <a:pt x="209" y="200"/>
                    <a:pt x="206" y="202"/>
                  </a:cubicBezTo>
                  <a:cubicBezTo>
                    <a:pt x="203" y="205"/>
                    <a:pt x="200" y="208"/>
                    <a:pt x="203" y="209"/>
                  </a:cubicBezTo>
                  <a:cubicBezTo>
                    <a:pt x="205" y="210"/>
                    <a:pt x="206" y="210"/>
                    <a:pt x="210" y="210"/>
                  </a:cubicBezTo>
                  <a:cubicBezTo>
                    <a:pt x="213" y="210"/>
                    <a:pt x="220" y="209"/>
                    <a:pt x="225" y="208"/>
                  </a:cubicBezTo>
                  <a:cubicBezTo>
                    <a:pt x="225" y="207"/>
                    <a:pt x="225" y="206"/>
                    <a:pt x="225" y="205"/>
                  </a:cubicBezTo>
                  <a:cubicBezTo>
                    <a:pt x="227" y="203"/>
                    <a:pt x="228" y="201"/>
                    <a:pt x="228" y="201"/>
                  </a:cubicBezTo>
                  <a:cubicBezTo>
                    <a:pt x="225" y="198"/>
                    <a:pt x="225" y="198"/>
                    <a:pt x="225" y="198"/>
                  </a:cubicBezTo>
                  <a:cubicBezTo>
                    <a:pt x="228" y="195"/>
                    <a:pt x="228" y="195"/>
                    <a:pt x="228" y="195"/>
                  </a:cubicBezTo>
                  <a:cubicBezTo>
                    <a:pt x="228" y="192"/>
                    <a:pt x="228" y="192"/>
                    <a:pt x="228" y="192"/>
                  </a:cubicBezTo>
                  <a:cubicBezTo>
                    <a:pt x="231" y="190"/>
                    <a:pt x="231" y="190"/>
                    <a:pt x="231" y="190"/>
                  </a:cubicBezTo>
                  <a:cubicBezTo>
                    <a:pt x="230" y="186"/>
                    <a:pt x="230" y="186"/>
                    <a:pt x="230" y="186"/>
                  </a:cubicBezTo>
                  <a:cubicBezTo>
                    <a:pt x="230" y="184"/>
                    <a:pt x="230" y="184"/>
                    <a:pt x="230" y="184"/>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8" name="Freeform 46">
              <a:extLst>
                <a:ext uri="{FF2B5EF4-FFF2-40B4-BE49-F238E27FC236}">
                  <a16:creationId xmlns:a16="http://schemas.microsoft.com/office/drawing/2014/main" id="{1926A677-E8D8-4C94-B980-597BADC9ECDB}"/>
                </a:ext>
              </a:extLst>
            </p:cNvPr>
            <p:cNvSpPr>
              <a:spLocks/>
            </p:cNvSpPr>
            <p:nvPr/>
          </p:nvSpPr>
          <p:spPr bwMode="auto">
            <a:xfrm>
              <a:off x="4409550" y="4485043"/>
              <a:ext cx="421310" cy="708119"/>
            </a:xfrm>
            <a:custGeom>
              <a:avLst/>
              <a:gdLst>
                <a:gd name="T0" fmla="*/ 123 w 130"/>
                <a:gd name="T1" fmla="*/ 6 h 226"/>
                <a:gd name="T2" fmla="*/ 41 w 130"/>
                <a:gd name="T3" fmla="*/ 6 h 226"/>
                <a:gd name="T4" fmla="*/ 40 w 130"/>
                <a:gd name="T5" fmla="*/ 13 h 226"/>
                <a:gd name="T6" fmla="*/ 36 w 130"/>
                <a:gd name="T7" fmla="*/ 16 h 226"/>
                <a:gd name="T8" fmla="*/ 33 w 130"/>
                <a:gd name="T9" fmla="*/ 22 h 226"/>
                <a:gd name="T10" fmla="*/ 33 w 130"/>
                <a:gd name="T11" fmla="*/ 27 h 226"/>
                <a:gd name="T12" fmla="*/ 29 w 130"/>
                <a:gd name="T13" fmla="*/ 36 h 226"/>
                <a:gd name="T14" fmla="*/ 23 w 130"/>
                <a:gd name="T15" fmla="*/ 41 h 226"/>
                <a:gd name="T16" fmla="*/ 21 w 130"/>
                <a:gd name="T17" fmla="*/ 53 h 226"/>
                <a:gd name="T18" fmla="*/ 15 w 130"/>
                <a:gd name="T19" fmla="*/ 62 h 226"/>
                <a:gd name="T20" fmla="*/ 14 w 130"/>
                <a:gd name="T21" fmla="*/ 68 h 226"/>
                <a:gd name="T22" fmla="*/ 11 w 130"/>
                <a:gd name="T23" fmla="*/ 73 h 226"/>
                <a:gd name="T24" fmla="*/ 12 w 130"/>
                <a:gd name="T25" fmla="*/ 79 h 226"/>
                <a:gd name="T26" fmla="*/ 13 w 130"/>
                <a:gd name="T27" fmla="*/ 87 h 226"/>
                <a:gd name="T28" fmla="*/ 13 w 130"/>
                <a:gd name="T29" fmla="*/ 96 h 226"/>
                <a:gd name="T30" fmla="*/ 12 w 130"/>
                <a:gd name="T31" fmla="*/ 101 h 226"/>
                <a:gd name="T32" fmla="*/ 16 w 130"/>
                <a:gd name="T33" fmla="*/ 104 h 226"/>
                <a:gd name="T34" fmla="*/ 16 w 130"/>
                <a:gd name="T35" fmla="*/ 113 h 226"/>
                <a:gd name="T36" fmla="*/ 16 w 130"/>
                <a:gd name="T37" fmla="*/ 119 h 226"/>
                <a:gd name="T38" fmla="*/ 17 w 130"/>
                <a:gd name="T39" fmla="*/ 123 h 226"/>
                <a:gd name="T40" fmla="*/ 20 w 130"/>
                <a:gd name="T41" fmla="*/ 129 h 226"/>
                <a:gd name="T42" fmla="*/ 22 w 130"/>
                <a:gd name="T43" fmla="*/ 136 h 226"/>
                <a:gd name="T44" fmla="*/ 21 w 130"/>
                <a:gd name="T45" fmla="*/ 140 h 226"/>
                <a:gd name="T46" fmla="*/ 17 w 130"/>
                <a:gd name="T47" fmla="*/ 148 h 226"/>
                <a:gd name="T48" fmla="*/ 9 w 130"/>
                <a:gd name="T49" fmla="*/ 158 h 226"/>
                <a:gd name="T50" fmla="*/ 6 w 130"/>
                <a:gd name="T51" fmla="*/ 168 h 226"/>
                <a:gd name="T52" fmla="*/ 3 w 130"/>
                <a:gd name="T53" fmla="*/ 179 h 226"/>
                <a:gd name="T54" fmla="*/ 1 w 130"/>
                <a:gd name="T55" fmla="*/ 187 h 226"/>
                <a:gd name="T56" fmla="*/ 1 w 130"/>
                <a:gd name="T57" fmla="*/ 195 h 226"/>
                <a:gd name="T58" fmla="*/ 73 w 130"/>
                <a:gd name="T59" fmla="*/ 199 h 226"/>
                <a:gd name="T60" fmla="*/ 80 w 130"/>
                <a:gd name="T61" fmla="*/ 217 h 226"/>
                <a:gd name="T62" fmla="*/ 87 w 130"/>
                <a:gd name="T63" fmla="*/ 226 h 226"/>
                <a:gd name="T64" fmla="*/ 90 w 130"/>
                <a:gd name="T65" fmla="*/ 224 h 226"/>
                <a:gd name="T66" fmla="*/ 95 w 130"/>
                <a:gd name="T67" fmla="*/ 219 h 226"/>
                <a:gd name="T68" fmla="*/ 101 w 130"/>
                <a:gd name="T69" fmla="*/ 217 h 226"/>
                <a:gd name="T70" fmla="*/ 108 w 130"/>
                <a:gd name="T71" fmla="*/ 216 h 226"/>
                <a:gd name="T72" fmla="*/ 113 w 130"/>
                <a:gd name="T73" fmla="*/ 214 h 226"/>
                <a:gd name="T74" fmla="*/ 119 w 130"/>
                <a:gd name="T75" fmla="*/ 216 h 226"/>
                <a:gd name="T76" fmla="*/ 124 w 130"/>
                <a:gd name="T77" fmla="*/ 215 h 226"/>
                <a:gd name="T78" fmla="*/ 129 w 130"/>
                <a:gd name="T79" fmla="*/ 214 h 226"/>
                <a:gd name="T80" fmla="*/ 121 w 130"/>
                <a:gd name="T81" fmla="*/ 15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0" h="226">
                  <a:moveTo>
                    <a:pt x="121" y="85"/>
                  </a:moveTo>
                  <a:cubicBezTo>
                    <a:pt x="121" y="75"/>
                    <a:pt x="124" y="8"/>
                    <a:pt x="123" y="6"/>
                  </a:cubicBezTo>
                  <a:cubicBezTo>
                    <a:pt x="123" y="5"/>
                    <a:pt x="121" y="2"/>
                    <a:pt x="119" y="0"/>
                  </a:cubicBezTo>
                  <a:cubicBezTo>
                    <a:pt x="79" y="4"/>
                    <a:pt x="50" y="6"/>
                    <a:pt x="41" y="6"/>
                  </a:cubicBezTo>
                  <a:cubicBezTo>
                    <a:pt x="41" y="7"/>
                    <a:pt x="42" y="9"/>
                    <a:pt x="42" y="10"/>
                  </a:cubicBezTo>
                  <a:cubicBezTo>
                    <a:pt x="42" y="11"/>
                    <a:pt x="40" y="13"/>
                    <a:pt x="40" y="13"/>
                  </a:cubicBezTo>
                  <a:cubicBezTo>
                    <a:pt x="35" y="14"/>
                    <a:pt x="35" y="14"/>
                    <a:pt x="35" y="14"/>
                  </a:cubicBezTo>
                  <a:cubicBezTo>
                    <a:pt x="36" y="16"/>
                    <a:pt x="36" y="16"/>
                    <a:pt x="36" y="16"/>
                  </a:cubicBezTo>
                  <a:cubicBezTo>
                    <a:pt x="36" y="16"/>
                    <a:pt x="33" y="16"/>
                    <a:pt x="31" y="17"/>
                  </a:cubicBezTo>
                  <a:cubicBezTo>
                    <a:pt x="29" y="19"/>
                    <a:pt x="33" y="22"/>
                    <a:pt x="33" y="22"/>
                  </a:cubicBezTo>
                  <a:cubicBezTo>
                    <a:pt x="29" y="23"/>
                    <a:pt x="29" y="23"/>
                    <a:pt x="29" y="23"/>
                  </a:cubicBezTo>
                  <a:cubicBezTo>
                    <a:pt x="29" y="23"/>
                    <a:pt x="31" y="25"/>
                    <a:pt x="33" y="27"/>
                  </a:cubicBezTo>
                  <a:cubicBezTo>
                    <a:pt x="34" y="28"/>
                    <a:pt x="32" y="29"/>
                    <a:pt x="32" y="31"/>
                  </a:cubicBezTo>
                  <a:cubicBezTo>
                    <a:pt x="31" y="32"/>
                    <a:pt x="31" y="33"/>
                    <a:pt x="29" y="36"/>
                  </a:cubicBezTo>
                  <a:cubicBezTo>
                    <a:pt x="28" y="39"/>
                    <a:pt x="26" y="36"/>
                    <a:pt x="26" y="36"/>
                  </a:cubicBezTo>
                  <a:cubicBezTo>
                    <a:pt x="23" y="41"/>
                    <a:pt x="23" y="41"/>
                    <a:pt x="23" y="41"/>
                  </a:cubicBezTo>
                  <a:cubicBezTo>
                    <a:pt x="23" y="41"/>
                    <a:pt x="21" y="43"/>
                    <a:pt x="19" y="45"/>
                  </a:cubicBezTo>
                  <a:cubicBezTo>
                    <a:pt x="18" y="47"/>
                    <a:pt x="21" y="53"/>
                    <a:pt x="21" y="53"/>
                  </a:cubicBezTo>
                  <a:cubicBezTo>
                    <a:pt x="15" y="55"/>
                    <a:pt x="15" y="55"/>
                    <a:pt x="15" y="55"/>
                  </a:cubicBezTo>
                  <a:cubicBezTo>
                    <a:pt x="15" y="62"/>
                    <a:pt x="15" y="62"/>
                    <a:pt x="15" y="62"/>
                  </a:cubicBezTo>
                  <a:cubicBezTo>
                    <a:pt x="15" y="62"/>
                    <a:pt x="13" y="64"/>
                    <a:pt x="12" y="65"/>
                  </a:cubicBezTo>
                  <a:cubicBezTo>
                    <a:pt x="11" y="66"/>
                    <a:pt x="14" y="68"/>
                    <a:pt x="14" y="68"/>
                  </a:cubicBezTo>
                  <a:cubicBezTo>
                    <a:pt x="8" y="69"/>
                    <a:pt x="8" y="69"/>
                    <a:pt x="8" y="69"/>
                  </a:cubicBezTo>
                  <a:cubicBezTo>
                    <a:pt x="11" y="73"/>
                    <a:pt x="11" y="73"/>
                    <a:pt x="11" y="73"/>
                  </a:cubicBezTo>
                  <a:cubicBezTo>
                    <a:pt x="9" y="76"/>
                    <a:pt x="9" y="76"/>
                    <a:pt x="9" y="76"/>
                  </a:cubicBezTo>
                  <a:cubicBezTo>
                    <a:pt x="12" y="79"/>
                    <a:pt x="12" y="79"/>
                    <a:pt x="12" y="79"/>
                  </a:cubicBezTo>
                  <a:cubicBezTo>
                    <a:pt x="12" y="79"/>
                    <a:pt x="11" y="82"/>
                    <a:pt x="13" y="82"/>
                  </a:cubicBezTo>
                  <a:cubicBezTo>
                    <a:pt x="14" y="83"/>
                    <a:pt x="13" y="85"/>
                    <a:pt x="13" y="87"/>
                  </a:cubicBezTo>
                  <a:cubicBezTo>
                    <a:pt x="14" y="88"/>
                    <a:pt x="17" y="93"/>
                    <a:pt x="17" y="93"/>
                  </a:cubicBezTo>
                  <a:cubicBezTo>
                    <a:pt x="17" y="93"/>
                    <a:pt x="13" y="93"/>
                    <a:pt x="13" y="96"/>
                  </a:cubicBezTo>
                  <a:cubicBezTo>
                    <a:pt x="13" y="98"/>
                    <a:pt x="12" y="100"/>
                    <a:pt x="11" y="101"/>
                  </a:cubicBezTo>
                  <a:cubicBezTo>
                    <a:pt x="12" y="101"/>
                    <a:pt x="12" y="101"/>
                    <a:pt x="12" y="101"/>
                  </a:cubicBezTo>
                  <a:cubicBezTo>
                    <a:pt x="12" y="101"/>
                    <a:pt x="10" y="102"/>
                    <a:pt x="12" y="105"/>
                  </a:cubicBezTo>
                  <a:cubicBezTo>
                    <a:pt x="13" y="107"/>
                    <a:pt x="15" y="104"/>
                    <a:pt x="16" y="104"/>
                  </a:cubicBezTo>
                  <a:cubicBezTo>
                    <a:pt x="17" y="105"/>
                    <a:pt x="14" y="109"/>
                    <a:pt x="14" y="109"/>
                  </a:cubicBezTo>
                  <a:cubicBezTo>
                    <a:pt x="14" y="109"/>
                    <a:pt x="15" y="113"/>
                    <a:pt x="16" y="113"/>
                  </a:cubicBezTo>
                  <a:cubicBezTo>
                    <a:pt x="17" y="114"/>
                    <a:pt x="16" y="117"/>
                    <a:pt x="15" y="117"/>
                  </a:cubicBezTo>
                  <a:cubicBezTo>
                    <a:pt x="14" y="118"/>
                    <a:pt x="14" y="119"/>
                    <a:pt x="16" y="119"/>
                  </a:cubicBezTo>
                  <a:cubicBezTo>
                    <a:pt x="18" y="119"/>
                    <a:pt x="19" y="121"/>
                    <a:pt x="19" y="121"/>
                  </a:cubicBezTo>
                  <a:cubicBezTo>
                    <a:pt x="17" y="123"/>
                    <a:pt x="17" y="123"/>
                    <a:pt x="17" y="123"/>
                  </a:cubicBezTo>
                  <a:cubicBezTo>
                    <a:pt x="18" y="125"/>
                    <a:pt x="18" y="125"/>
                    <a:pt x="18" y="125"/>
                  </a:cubicBezTo>
                  <a:cubicBezTo>
                    <a:pt x="18" y="125"/>
                    <a:pt x="18" y="129"/>
                    <a:pt x="20" y="129"/>
                  </a:cubicBezTo>
                  <a:cubicBezTo>
                    <a:pt x="21" y="130"/>
                    <a:pt x="24" y="132"/>
                    <a:pt x="24" y="132"/>
                  </a:cubicBezTo>
                  <a:cubicBezTo>
                    <a:pt x="24" y="132"/>
                    <a:pt x="24" y="136"/>
                    <a:pt x="22" y="136"/>
                  </a:cubicBezTo>
                  <a:cubicBezTo>
                    <a:pt x="21" y="136"/>
                    <a:pt x="15" y="139"/>
                    <a:pt x="15" y="139"/>
                  </a:cubicBezTo>
                  <a:cubicBezTo>
                    <a:pt x="21" y="140"/>
                    <a:pt x="21" y="140"/>
                    <a:pt x="21" y="140"/>
                  </a:cubicBezTo>
                  <a:cubicBezTo>
                    <a:pt x="21" y="140"/>
                    <a:pt x="21" y="145"/>
                    <a:pt x="18" y="145"/>
                  </a:cubicBezTo>
                  <a:cubicBezTo>
                    <a:pt x="16" y="145"/>
                    <a:pt x="20" y="147"/>
                    <a:pt x="17" y="148"/>
                  </a:cubicBezTo>
                  <a:cubicBezTo>
                    <a:pt x="14" y="149"/>
                    <a:pt x="14" y="153"/>
                    <a:pt x="12" y="154"/>
                  </a:cubicBezTo>
                  <a:cubicBezTo>
                    <a:pt x="10" y="155"/>
                    <a:pt x="8" y="157"/>
                    <a:pt x="9" y="158"/>
                  </a:cubicBezTo>
                  <a:cubicBezTo>
                    <a:pt x="10" y="159"/>
                    <a:pt x="11" y="161"/>
                    <a:pt x="9" y="162"/>
                  </a:cubicBezTo>
                  <a:cubicBezTo>
                    <a:pt x="6" y="163"/>
                    <a:pt x="7" y="166"/>
                    <a:pt x="6" y="168"/>
                  </a:cubicBezTo>
                  <a:cubicBezTo>
                    <a:pt x="5" y="170"/>
                    <a:pt x="3" y="173"/>
                    <a:pt x="4" y="174"/>
                  </a:cubicBezTo>
                  <a:cubicBezTo>
                    <a:pt x="4" y="175"/>
                    <a:pt x="5" y="178"/>
                    <a:pt x="3" y="179"/>
                  </a:cubicBezTo>
                  <a:cubicBezTo>
                    <a:pt x="1" y="180"/>
                    <a:pt x="0" y="184"/>
                    <a:pt x="0" y="184"/>
                  </a:cubicBezTo>
                  <a:cubicBezTo>
                    <a:pt x="0" y="184"/>
                    <a:pt x="1" y="185"/>
                    <a:pt x="1" y="187"/>
                  </a:cubicBezTo>
                  <a:cubicBezTo>
                    <a:pt x="1" y="190"/>
                    <a:pt x="0" y="192"/>
                    <a:pt x="2" y="192"/>
                  </a:cubicBezTo>
                  <a:cubicBezTo>
                    <a:pt x="3" y="193"/>
                    <a:pt x="1" y="195"/>
                    <a:pt x="1" y="195"/>
                  </a:cubicBezTo>
                  <a:cubicBezTo>
                    <a:pt x="75" y="190"/>
                    <a:pt x="75" y="190"/>
                    <a:pt x="75" y="190"/>
                  </a:cubicBezTo>
                  <a:cubicBezTo>
                    <a:pt x="75" y="190"/>
                    <a:pt x="75" y="197"/>
                    <a:pt x="73" y="199"/>
                  </a:cubicBezTo>
                  <a:cubicBezTo>
                    <a:pt x="71" y="202"/>
                    <a:pt x="72" y="206"/>
                    <a:pt x="74" y="209"/>
                  </a:cubicBezTo>
                  <a:cubicBezTo>
                    <a:pt x="76" y="213"/>
                    <a:pt x="80" y="217"/>
                    <a:pt x="80" y="217"/>
                  </a:cubicBezTo>
                  <a:cubicBezTo>
                    <a:pt x="81" y="217"/>
                    <a:pt x="82" y="222"/>
                    <a:pt x="82" y="223"/>
                  </a:cubicBezTo>
                  <a:cubicBezTo>
                    <a:pt x="82" y="224"/>
                    <a:pt x="85" y="226"/>
                    <a:pt x="87" y="226"/>
                  </a:cubicBezTo>
                  <a:cubicBezTo>
                    <a:pt x="89" y="226"/>
                    <a:pt x="88" y="226"/>
                    <a:pt x="89" y="225"/>
                  </a:cubicBezTo>
                  <a:cubicBezTo>
                    <a:pt x="89" y="225"/>
                    <a:pt x="90" y="224"/>
                    <a:pt x="90" y="224"/>
                  </a:cubicBezTo>
                  <a:cubicBezTo>
                    <a:pt x="90" y="223"/>
                    <a:pt x="92" y="222"/>
                    <a:pt x="93" y="222"/>
                  </a:cubicBezTo>
                  <a:cubicBezTo>
                    <a:pt x="94" y="221"/>
                    <a:pt x="94" y="220"/>
                    <a:pt x="95" y="219"/>
                  </a:cubicBezTo>
                  <a:cubicBezTo>
                    <a:pt x="96" y="218"/>
                    <a:pt x="98" y="219"/>
                    <a:pt x="99" y="219"/>
                  </a:cubicBezTo>
                  <a:cubicBezTo>
                    <a:pt x="100" y="219"/>
                    <a:pt x="101" y="217"/>
                    <a:pt x="101" y="217"/>
                  </a:cubicBezTo>
                  <a:cubicBezTo>
                    <a:pt x="102" y="217"/>
                    <a:pt x="103" y="217"/>
                    <a:pt x="103" y="216"/>
                  </a:cubicBezTo>
                  <a:cubicBezTo>
                    <a:pt x="104" y="215"/>
                    <a:pt x="107" y="216"/>
                    <a:pt x="108" y="216"/>
                  </a:cubicBezTo>
                  <a:cubicBezTo>
                    <a:pt x="108" y="215"/>
                    <a:pt x="109" y="214"/>
                    <a:pt x="110" y="214"/>
                  </a:cubicBezTo>
                  <a:cubicBezTo>
                    <a:pt x="110" y="214"/>
                    <a:pt x="112" y="214"/>
                    <a:pt x="113" y="214"/>
                  </a:cubicBezTo>
                  <a:cubicBezTo>
                    <a:pt x="114" y="214"/>
                    <a:pt x="115" y="215"/>
                    <a:pt x="116" y="216"/>
                  </a:cubicBezTo>
                  <a:cubicBezTo>
                    <a:pt x="116" y="216"/>
                    <a:pt x="118" y="216"/>
                    <a:pt x="119" y="216"/>
                  </a:cubicBezTo>
                  <a:cubicBezTo>
                    <a:pt x="121" y="216"/>
                    <a:pt x="121" y="215"/>
                    <a:pt x="122" y="215"/>
                  </a:cubicBezTo>
                  <a:cubicBezTo>
                    <a:pt x="124" y="214"/>
                    <a:pt x="124" y="215"/>
                    <a:pt x="124" y="215"/>
                  </a:cubicBezTo>
                  <a:cubicBezTo>
                    <a:pt x="125" y="216"/>
                    <a:pt x="127" y="216"/>
                    <a:pt x="128" y="216"/>
                  </a:cubicBezTo>
                  <a:cubicBezTo>
                    <a:pt x="129" y="216"/>
                    <a:pt x="129" y="215"/>
                    <a:pt x="129" y="214"/>
                  </a:cubicBezTo>
                  <a:cubicBezTo>
                    <a:pt x="129" y="214"/>
                    <a:pt x="130" y="214"/>
                    <a:pt x="130" y="214"/>
                  </a:cubicBezTo>
                  <a:cubicBezTo>
                    <a:pt x="128" y="199"/>
                    <a:pt x="121" y="154"/>
                    <a:pt x="121" y="150"/>
                  </a:cubicBezTo>
                  <a:cubicBezTo>
                    <a:pt x="121" y="146"/>
                    <a:pt x="120" y="95"/>
                    <a:pt x="121" y="85"/>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79" name="Freeform 47">
              <a:extLst>
                <a:ext uri="{FF2B5EF4-FFF2-40B4-BE49-F238E27FC236}">
                  <a16:creationId xmlns:a16="http://schemas.microsoft.com/office/drawing/2014/main" id="{E241B7A9-ECE7-4EB4-AB33-90F9089F99E2}"/>
                </a:ext>
              </a:extLst>
            </p:cNvPr>
            <p:cNvSpPr>
              <a:spLocks/>
            </p:cNvSpPr>
            <p:nvPr/>
          </p:nvSpPr>
          <p:spPr bwMode="auto">
            <a:xfrm>
              <a:off x="4713640" y="5196441"/>
              <a:ext cx="16989" cy="9835"/>
            </a:xfrm>
            <a:custGeom>
              <a:avLst/>
              <a:gdLst>
                <a:gd name="T0" fmla="*/ 0 w 5"/>
                <a:gd name="T1" fmla="*/ 3 h 3"/>
                <a:gd name="T2" fmla="*/ 3 w 5"/>
                <a:gd name="T3" fmla="*/ 0 h 3"/>
                <a:gd name="T4" fmla="*/ 3 w 5"/>
                <a:gd name="T5" fmla="*/ 2 h 3"/>
                <a:gd name="T6" fmla="*/ 0 w 5"/>
                <a:gd name="T7" fmla="*/ 3 h 3"/>
              </a:gdLst>
              <a:ahLst/>
              <a:cxnLst>
                <a:cxn ang="0">
                  <a:pos x="T0" y="T1"/>
                </a:cxn>
                <a:cxn ang="0">
                  <a:pos x="T2" y="T3"/>
                </a:cxn>
                <a:cxn ang="0">
                  <a:pos x="T4" y="T5"/>
                </a:cxn>
                <a:cxn ang="0">
                  <a:pos x="T6" y="T7"/>
                </a:cxn>
              </a:cxnLst>
              <a:rect l="0" t="0" r="r" b="b"/>
              <a:pathLst>
                <a:path w="5" h="3">
                  <a:moveTo>
                    <a:pt x="0" y="3"/>
                  </a:moveTo>
                  <a:cubicBezTo>
                    <a:pt x="1" y="1"/>
                    <a:pt x="3" y="0"/>
                    <a:pt x="3" y="0"/>
                  </a:cubicBezTo>
                  <a:cubicBezTo>
                    <a:pt x="4" y="0"/>
                    <a:pt x="5" y="1"/>
                    <a:pt x="3" y="2"/>
                  </a:cubicBezTo>
                  <a:cubicBezTo>
                    <a:pt x="2" y="3"/>
                    <a:pt x="0" y="3"/>
                    <a:pt x="0"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0" name="Freeform 48">
              <a:extLst>
                <a:ext uri="{FF2B5EF4-FFF2-40B4-BE49-F238E27FC236}">
                  <a16:creationId xmlns:a16="http://schemas.microsoft.com/office/drawing/2014/main" id="{9D0E1CDC-A825-4455-9B9F-4CDD92C701BD}"/>
                </a:ext>
              </a:extLst>
            </p:cNvPr>
            <p:cNvSpPr>
              <a:spLocks/>
            </p:cNvSpPr>
            <p:nvPr/>
          </p:nvSpPr>
          <p:spPr bwMode="auto">
            <a:xfrm>
              <a:off x="4791783" y="5168576"/>
              <a:ext cx="18687" cy="8195"/>
            </a:xfrm>
            <a:custGeom>
              <a:avLst/>
              <a:gdLst>
                <a:gd name="T0" fmla="*/ 0 w 6"/>
                <a:gd name="T1" fmla="*/ 2 h 3"/>
                <a:gd name="T2" fmla="*/ 5 w 6"/>
                <a:gd name="T3" fmla="*/ 1 h 3"/>
                <a:gd name="T4" fmla="*/ 4 w 6"/>
                <a:gd name="T5" fmla="*/ 3 h 3"/>
                <a:gd name="T6" fmla="*/ 0 w 6"/>
                <a:gd name="T7" fmla="*/ 2 h 3"/>
              </a:gdLst>
              <a:ahLst/>
              <a:cxnLst>
                <a:cxn ang="0">
                  <a:pos x="T0" y="T1"/>
                </a:cxn>
                <a:cxn ang="0">
                  <a:pos x="T2" y="T3"/>
                </a:cxn>
                <a:cxn ang="0">
                  <a:pos x="T4" y="T5"/>
                </a:cxn>
                <a:cxn ang="0">
                  <a:pos x="T6" y="T7"/>
                </a:cxn>
              </a:cxnLst>
              <a:rect l="0" t="0" r="r" b="b"/>
              <a:pathLst>
                <a:path w="6" h="3">
                  <a:moveTo>
                    <a:pt x="0" y="2"/>
                  </a:moveTo>
                  <a:cubicBezTo>
                    <a:pt x="0" y="0"/>
                    <a:pt x="4" y="1"/>
                    <a:pt x="5" y="1"/>
                  </a:cubicBezTo>
                  <a:cubicBezTo>
                    <a:pt x="6" y="1"/>
                    <a:pt x="6" y="3"/>
                    <a:pt x="4" y="3"/>
                  </a:cubicBezTo>
                  <a:cubicBezTo>
                    <a:pt x="3" y="3"/>
                    <a:pt x="0" y="2"/>
                    <a:pt x="0" y="2"/>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1" name="Freeform 49">
              <a:extLst>
                <a:ext uri="{FF2B5EF4-FFF2-40B4-BE49-F238E27FC236}">
                  <a16:creationId xmlns:a16="http://schemas.microsoft.com/office/drawing/2014/main" id="{943253B7-16FD-47D9-8A47-8B815AD83B9C}"/>
                </a:ext>
              </a:extLst>
            </p:cNvPr>
            <p:cNvSpPr>
              <a:spLocks/>
            </p:cNvSpPr>
            <p:nvPr/>
          </p:nvSpPr>
          <p:spPr bwMode="auto">
            <a:xfrm>
              <a:off x="3704537" y="2457393"/>
              <a:ext cx="772964" cy="840894"/>
            </a:xfrm>
            <a:custGeom>
              <a:avLst/>
              <a:gdLst>
                <a:gd name="T0" fmla="*/ 4 w 239"/>
                <a:gd name="T1" fmla="*/ 44 h 268"/>
                <a:gd name="T2" fmla="*/ 5 w 239"/>
                <a:gd name="T3" fmla="*/ 58 h 268"/>
                <a:gd name="T4" fmla="*/ 11 w 239"/>
                <a:gd name="T5" fmla="*/ 74 h 268"/>
                <a:gd name="T6" fmla="*/ 13 w 239"/>
                <a:gd name="T7" fmla="*/ 89 h 268"/>
                <a:gd name="T8" fmla="*/ 15 w 239"/>
                <a:gd name="T9" fmla="*/ 109 h 268"/>
                <a:gd name="T10" fmla="*/ 15 w 239"/>
                <a:gd name="T11" fmla="*/ 123 h 268"/>
                <a:gd name="T12" fmla="*/ 18 w 239"/>
                <a:gd name="T13" fmla="*/ 134 h 268"/>
                <a:gd name="T14" fmla="*/ 22 w 239"/>
                <a:gd name="T15" fmla="*/ 155 h 268"/>
                <a:gd name="T16" fmla="*/ 22 w 239"/>
                <a:gd name="T17" fmla="*/ 155 h 268"/>
                <a:gd name="T18" fmla="*/ 22 w 239"/>
                <a:gd name="T19" fmla="*/ 156 h 268"/>
                <a:gd name="T20" fmla="*/ 19 w 239"/>
                <a:gd name="T21" fmla="*/ 165 h 268"/>
                <a:gd name="T22" fmla="*/ 13 w 239"/>
                <a:gd name="T23" fmla="*/ 172 h 268"/>
                <a:gd name="T24" fmla="*/ 21 w 239"/>
                <a:gd name="T25" fmla="*/ 182 h 268"/>
                <a:gd name="T26" fmla="*/ 27 w 239"/>
                <a:gd name="T27" fmla="*/ 268 h 268"/>
                <a:gd name="T28" fmla="*/ 198 w 239"/>
                <a:gd name="T29" fmla="*/ 252 h 268"/>
                <a:gd name="T30" fmla="*/ 188 w 239"/>
                <a:gd name="T31" fmla="*/ 238 h 268"/>
                <a:gd name="T32" fmla="*/ 173 w 239"/>
                <a:gd name="T33" fmla="*/ 225 h 268"/>
                <a:gd name="T34" fmla="*/ 160 w 239"/>
                <a:gd name="T35" fmla="*/ 216 h 268"/>
                <a:gd name="T36" fmla="*/ 149 w 239"/>
                <a:gd name="T37" fmla="*/ 212 h 268"/>
                <a:gd name="T38" fmla="*/ 146 w 239"/>
                <a:gd name="T39" fmla="*/ 200 h 268"/>
                <a:gd name="T40" fmla="*/ 146 w 239"/>
                <a:gd name="T41" fmla="*/ 185 h 268"/>
                <a:gd name="T42" fmla="*/ 147 w 239"/>
                <a:gd name="T43" fmla="*/ 173 h 268"/>
                <a:gd name="T44" fmla="*/ 141 w 239"/>
                <a:gd name="T45" fmla="*/ 163 h 268"/>
                <a:gd name="T46" fmla="*/ 147 w 239"/>
                <a:gd name="T47" fmla="*/ 154 h 268"/>
                <a:gd name="T48" fmla="*/ 158 w 239"/>
                <a:gd name="T49" fmla="*/ 141 h 268"/>
                <a:gd name="T50" fmla="*/ 165 w 239"/>
                <a:gd name="T51" fmla="*/ 115 h 268"/>
                <a:gd name="T52" fmla="*/ 176 w 239"/>
                <a:gd name="T53" fmla="*/ 102 h 268"/>
                <a:gd name="T54" fmla="*/ 203 w 239"/>
                <a:gd name="T55" fmla="*/ 73 h 268"/>
                <a:gd name="T56" fmla="*/ 231 w 239"/>
                <a:gd name="T57" fmla="*/ 58 h 268"/>
                <a:gd name="T58" fmla="*/ 234 w 239"/>
                <a:gd name="T59" fmla="*/ 53 h 268"/>
                <a:gd name="T60" fmla="*/ 225 w 239"/>
                <a:gd name="T61" fmla="*/ 51 h 268"/>
                <a:gd name="T62" fmla="*/ 216 w 239"/>
                <a:gd name="T63" fmla="*/ 50 h 268"/>
                <a:gd name="T64" fmla="*/ 202 w 239"/>
                <a:gd name="T65" fmla="*/ 51 h 268"/>
                <a:gd name="T66" fmla="*/ 188 w 239"/>
                <a:gd name="T67" fmla="*/ 51 h 268"/>
                <a:gd name="T68" fmla="*/ 173 w 239"/>
                <a:gd name="T69" fmla="*/ 51 h 268"/>
                <a:gd name="T70" fmla="*/ 158 w 239"/>
                <a:gd name="T71" fmla="*/ 42 h 268"/>
                <a:gd name="T72" fmla="*/ 150 w 239"/>
                <a:gd name="T73" fmla="*/ 46 h 268"/>
                <a:gd name="T74" fmla="*/ 142 w 239"/>
                <a:gd name="T75" fmla="*/ 36 h 268"/>
                <a:gd name="T76" fmla="*/ 127 w 239"/>
                <a:gd name="T77" fmla="*/ 31 h 268"/>
                <a:gd name="T78" fmla="*/ 113 w 239"/>
                <a:gd name="T79" fmla="*/ 36 h 268"/>
                <a:gd name="T80" fmla="*/ 104 w 239"/>
                <a:gd name="T81" fmla="*/ 32 h 268"/>
                <a:gd name="T82" fmla="*/ 91 w 239"/>
                <a:gd name="T83" fmla="*/ 30 h 268"/>
                <a:gd name="T84" fmla="*/ 79 w 239"/>
                <a:gd name="T85" fmla="*/ 25 h 268"/>
                <a:gd name="T86" fmla="*/ 76 w 239"/>
                <a:gd name="T87" fmla="*/ 9 h 268"/>
                <a:gd name="T88" fmla="*/ 64 w 239"/>
                <a:gd name="T89" fmla="*/ 0 h 268"/>
                <a:gd name="T90" fmla="*/ 0 w 239"/>
                <a:gd name="T91" fmla="*/ 16 h 268"/>
                <a:gd name="T92" fmla="*/ 5 w 239"/>
                <a:gd name="T93" fmla="*/ 34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9" h="268">
                  <a:moveTo>
                    <a:pt x="5" y="34"/>
                  </a:moveTo>
                  <a:cubicBezTo>
                    <a:pt x="3" y="37"/>
                    <a:pt x="5" y="42"/>
                    <a:pt x="4" y="44"/>
                  </a:cubicBezTo>
                  <a:cubicBezTo>
                    <a:pt x="4" y="45"/>
                    <a:pt x="4" y="45"/>
                    <a:pt x="4" y="49"/>
                  </a:cubicBezTo>
                  <a:cubicBezTo>
                    <a:pt x="4" y="53"/>
                    <a:pt x="4" y="56"/>
                    <a:pt x="5" y="58"/>
                  </a:cubicBezTo>
                  <a:cubicBezTo>
                    <a:pt x="6" y="60"/>
                    <a:pt x="7" y="64"/>
                    <a:pt x="8" y="67"/>
                  </a:cubicBezTo>
                  <a:cubicBezTo>
                    <a:pt x="9" y="69"/>
                    <a:pt x="10" y="72"/>
                    <a:pt x="11" y="74"/>
                  </a:cubicBezTo>
                  <a:cubicBezTo>
                    <a:pt x="12" y="76"/>
                    <a:pt x="13" y="81"/>
                    <a:pt x="13" y="83"/>
                  </a:cubicBezTo>
                  <a:cubicBezTo>
                    <a:pt x="13" y="85"/>
                    <a:pt x="12" y="87"/>
                    <a:pt x="13" y="89"/>
                  </a:cubicBezTo>
                  <a:cubicBezTo>
                    <a:pt x="14" y="91"/>
                    <a:pt x="14" y="102"/>
                    <a:pt x="14" y="104"/>
                  </a:cubicBezTo>
                  <a:cubicBezTo>
                    <a:pt x="14" y="106"/>
                    <a:pt x="14" y="108"/>
                    <a:pt x="15" y="109"/>
                  </a:cubicBezTo>
                  <a:cubicBezTo>
                    <a:pt x="17" y="110"/>
                    <a:pt x="15" y="112"/>
                    <a:pt x="15" y="113"/>
                  </a:cubicBezTo>
                  <a:cubicBezTo>
                    <a:pt x="15" y="114"/>
                    <a:pt x="14" y="122"/>
                    <a:pt x="15" y="123"/>
                  </a:cubicBezTo>
                  <a:cubicBezTo>
                    <a:pt x="17" y="124"/>
                    <a:pt x="16" y="125"/>
                    <a:pt x="16" y="128"/>
                  </a:cubicBezTo>
                  <a:cubicBezTo>
                    <a:pt x="16" y="131"/>
                    <a:pt x="17" y="132"/>
                    <a:pt x="18" y="134"/>
                  </a:cubicBezTo>
                  <a:cubicBezTo>
                    <a:pt x="19" y="135"/>
                    <a:pt x="21" y="138"/>
                    <a:pt x="21" y="141"/>
                  </a:cubicBezTo>
                  <a:cubicBezTo>
                    <a:pt x="22" y="145"/>
                    <a:pt x="22" y="153"/>
                    <a:pt x="22" y="155"/>
                  </a:cubicBezTo>
                  <a:cubicBezTo>
                    <a:pt x="22" y="153"/>
                    <a:pt x="22" y="150"/>
                    <a:pt x="22" y="150"/>
                  </a:cubicBezTo>
                  <a:cubicBezTo>
                    <a:pt x="22" y="150"/>
                    <a:pt x="22" y="153"/>
                    <a:pt x="22" y="155"/>
                  </a:cubicBezTo>
                  <a:cubicBezTo>
                    <a:pt x="22" y="155"/>
                    <a:pt x="22" y="156"/>
                    <a:pt x="22" y="156"/>
                  </a:cubicBezTo>
                  <a:cubicBezTo>
                    <a:pt x="22" y="156"/>
                    <a:pt x="22" y="156"/>
                    <a:pt x="22" y="156"/>
                  </a:cubicBezTo>
                  <a:cubicBezTo>
                    <a:pt x="22" y="157"/>
                    <a:pt x="22" y="158"/>
                    <a:pt x="22" y="159"/>
                  </a:cubicBezTo>
                  <a:cubicBezTo>
                    <a:pt x="22" y="160"/>
                    <a:pt x="20" y="164"/>
                    <a:pt x="19" y="165"/>
                  </a:cubicBezTo>
                  <a:cubicBezTo>
                    <a:pt x="19" y="166"/>
                    <a:pt x="16" y="167"/>
                    <a:pt x="15" y="168"/>
                  </a:cubicBezTo>
                  <a:cubicBezTo>
                    <a:pt x="13" y="169"/>
                    <a:pt x="12" y="172"/>
                    <a:pt x="13" y="172"/>
                  </a:cubicBezTo>
                  <a:cubicBezTo>
                    <a:pt x="14" y="172"/>
                    <a:pt x="16" y="177"/>
                    <a:pt x="16" y="178"/>
                  </a:cubicBezTo>
                  <a:cubicBezTo>
                    <a:pt x="17" y="180"/>
                    <a:pt x="17" y="181"/>
                    <a:pt x="21" y="182"/>
                  </a:cubicBezTo>
                  <a:cubicBezTo>
                    <a:pt x="25" y="182"/>
                    <a:pt x="26" y="186"/>
                    <a:pt x="26" y="186"/>
                  </a:cubicBezTo>
                  <a:cubicBezTo>
                    <a:pt x="27" y="268"/>
                    <a:pt x="27" y="268"/>
                    <a:pt x="27" y="268"/>
                  </a:cubicBezTo>
                  <a:cubicBezTo>
                    <a:pt x="41" y="268"/>
                    <a:pt x="131" y="268"/>
                    <a:pt x="200" y="262"/>
                  </a:cubicBezTo>
                  <a:cubicBezTo>
                    <a:pt x="199" y="259"/>
                    <a:pt x="199" y="256"/>
                    <a:pt x="198" y="252"/>
                  </a:cubicBezTo>
                  <a:cubicBezTo>
                    <a:pt x="198" y="247"/>
                    <a:pt x="196" y="246"/>
                    <a:pt x="195" y="244"/>
                  </a:cubicBezTo>
                  <a:cubicBezTo>
                    <a:pt x="193" y="243"/>
                    <a:pt x="190" y="239"/>
                    <a:pt x="188" y="238"/>
                  </a:cubicBezTo>
                  <a:cubicBezTo>
                    <a:pt x="187" y="238"/>
                    <a:pt x="184" y="238"/>
                    <a:pt x="183" y="236"/>
                  </a:cubicBezTo>
                  <a:cubicBezTo>
                    <a:pt x="181" y="234"/>
                    <a:pt x="174" y="226"/>
                    <a:pt x="173" y="225"/>
                  </a:cubicBezTo>
                  <a:cubicBezTo>
                    <a:pt x="172" y="223"/>
                    <a:pt x="169" y="223"/>
                    <a:pt x="165" y="222"/>
                  </a:cubicBezTo>
                  <a:cubicBezTo>
                    <a:pt x="161" y="221"/>
                    <a:pt x="160" y="216"/>
                    <a:pt x="160" y="216"/>
                  </a:cubicBezTo>
                  <a:cubicBezTo>
                    <a:pt x="160" y="216"/>
                    <a:pt x="157" y="216"/>
                    <a:pt x="156" y="216"/>
                  </a:cubicBezTo>
                  <a:cubicBezTo>
                    <a:pt x="154" y="216"/>
                    <a:pt x="151" y="214"/>
                    <a:pt x="149" y="212"/>
                  </a:cubicBezTo>
                  <a:cubicBezTo>
                    <a:pt x="148" y="210"/>
                    <a:pt x="145" y="209"/>
                    <a:pt x="145" y="207"/>
                  </a:cubicBezTo>
                  <a:cubicBezTo>
                    <a:pt x="145" y="205"/>
                    <a:pt x="147" y="202"/>
                    <a:pt x="146" y="200"/>
                  </a:cubicBezTo>
                  <a:cubicBezTo>
                    <a:pt x="145" y="198"/>
                    <a:pt x="144" y="194"/>
                    <a:pt x="144" y="192"/>
                  </a:cubicBezTo>
                  <a:cubicBezTo>
                    <a:pt x="144" y="189"/>
                    <a:pt x="146" y="186"/>
                    <a:pt x="146" y="185"/>
                  </a:cubicBezTo>
                  <a:cubicBezTo>
                    <a:pt x="146" y="183"/>
                    <a:pt x="149" y="181"/>
                    <a:pt x="149" y="180"/>
                  </a:cubicBezTo>
                  <a:cubicBezTo>
                    <a:pt x="149" y="179"/>
                    <a:pt x="149" y="174"/>
                    <a:pt x="147" y="173"/>
                  </a:cubicBezTo>
                  <a:cubicBezTo>
                    <a:pt x="146" y="172"/>
                    <a:pt x="145" y="169"/>
                    <a:pt x="143" y="169"/>
                  </a:cubicBezTo>
                  <a:cubicBezTo>
                    <a:pt x="141" y="169"/>
                    <a:pt x="141" y="164"/>
                    <a:pt x="141" y="163"/>
                  </a:cubicBezTo>
                  <a:cubicBezTo>
                    <a:pt x="141" y="162"/>
                    <a:pt x="144" y="163"/>
                    <a:pt x="144" y="159"/>
                  </a:cubicBezTo>
                  <a:cubicBezTo>
                    <a:pt x="144" y="155"/>
                    <a:pt x="144" y="155"/>
                    <a:pt x="147" y="154"/>
                  </a:cubicBezTo>
                  <a:cubicBezTo>
                    <a:pt x="149" y="152"/>
                    <a:pt x="157" y="149"/>
                    <a:pt x="157" y="147"/>
                  </a:cubicBezTo>
                  <a:cubicBezTo>
                    <a:pt x="157" y="145"/>
                    <a:pt x="158" y="141"/>
                    <a:pt x="158" y="141"/>
                  </a:cubicBezTo>
                  <a:cubicBezTo>
                    <a:pt x="158" y="120"/>
                    <a:pt x="158" y="120"/>
                    <a:pt x="158" y="120"/>
                  </a:cubicBezTo>
                  <a:cubicBezTo>
                    <a:pt x="158" y="120"/>
                    <a:pt x="162" y="117"/>
                    <a:pt x="165" y="115"/>
                  </a:cubicBezTo>
                  <a:cubicBezTo>
                    <a:pt x="165" y="114"/>
                    <a:pt x="164" y="114"/>
                    <a:pt x="164" y="114"/>
                  </a:cubicBezTo>
                  <a:cubicBezTo>
                    <a:pt x="165" y="111"/>
                    <a:pt x="171" y="106"/>
                    <a:pt x="176" y="102"/>
                  </a:cubicBezTo>
                  <a:cubicBezTo>
                    <a:pt x="180" y="98"/>
                    <a:pt x="188" y="89"/>
                    <a:pt x="189" y="86"/>
                  </a:cubicBezTo>
                  <a:cubicBezTo>
                    <a:pt x="191" y="84"/>
                    <a:pt x="198" y="76"/>
                    <a:pt x="203" y="73"/>
                  </a:cubicBezTo>
                  <a:cubicBezTo>
                    <a:pt x="208" y="71"/>
                    <a:pt x="212" y="66"/>
                    <a:pt x="216" y="66"/>
                  </a:cubicBezTo>
                  <a:cubicBezTo>
                    <a:pt x="219" y="66"/>
                    <a:pt x="227" y="60"/>
                    <a:pt x="231" y="58"/>
                  </a:cubicBezTo>
                  <a:cubicBezTo>
                    <a:pt x="234" y="57"/>
                    <a:pt x="237" y="54"/>
                    <a:pt x="239" y="52"/>
                  </a:cubicBezTo>
                  <a:cubicBezTo>
                    <a:pt x="238" y="52"/>
                    <a:pt x="236" y="53"/>
                    <a:pt x="234" y="53"/>
                  </a:cubicBezTo>
                  <a:cubicBezTo>
                    <a:pt x="232" y="53"/>
                    <a:pt x="229" y="54"/>
                    <a:pt x="228" y="54"/>
                  </a:cubicBezTo>
                  <a:cubicBezTo>
                    <a:pt x="227" y="54"/>
                    <a:pt x="226" y="54"/>
                    <a:pt x="225" y="51"/>
                  </a:cubicBezTo>
                  <a:cubicBezTo>
                    <a:pt x="223" y="49"/>
                    <a:pt x="222" y="49"/>
                    <a:pt x="220" y="49"/>
                  </a:cubicBezTo>
                  <a:cubicBezTo>
                    <a:pt x="218" y="49"/>
                    <a:pt x="217" y="49"/>
                    <a:pt x="216" y="50"/>
                  </a:cubicBezTo>
                  <a:cubicBezTo>
                    <a:pt x="215" y="50"/>
                    <a:pt x="214" y="51"/>
                    <a:pt x="209" y="51"/>
                  </a:cubicBezTo>
                  <a:cubicBezTo>
                    <a:pt x="205" y="51"/>
                    <a:pt x="202" y="51"/>
                    <a:pt x="202" y="51"/>
                  </a:cubicBezTo>
                  <a:cubicBezTo>
                    <a:pt x="201" y="48"/>
                    <a:pt x="199" y="46"/>
                    <a:pt x="197" y="46"/>
                  </a:cubicBezTo>
                  <a:cubicBezTo>
                    <a:pt x="194" y="46"/>
                    <a:pt x="190" y="50"/>
                    <a:pt x="188" y="51"/>
                  </a:cubicBezTo>
                  <a:cubicBezTo>
                    <a:pt x="187" y="53"/>
                    <a:pt x="184" y="55"/>
                    <a:pt x="180" y="55"/>
                  </a:cubicBezTo>
                  <a:cubicBezTo>
                    <a:pt x="176" y="54"/>
                    <a:pt x="176" y="55"/>
                    <a:pt x="173" y="51"/>
                  </a:cubicBezTo>
                  <a:cubicBezTo>
                    <a:pt x="170" y="48"/>
                    <a:pt x="167" y="49"/>
                    <a:pt x="165" y="47"/>
                  </a:cubicBezTo>
                  <a:cubicBezTo>
                    <a:pt x="164" y="46"/>
                    <a:pt x="162" y="43"/>
                    <a:pt x="158" y="42"/>
                  </a:cubicBezTo>
                  <a:cubicBezTo>
                    <a:pt x="155" y="42"/>
                    <a:pt x="155" y="45"/>
                    <a:pt x="155" y="45"/>
                  </a:cubicBezTo>
                  <a:cubicBezTo>
                    <a:pt x="154" y="46"/>
                    <a:pt x="151" y="47"/>
                    <a:pt x="150" y="46"/>
                  </a:cubicBezTo>
                  <a:cubicBezTo>
                    <a:pt x="149" y="46"/>
                    <a:pt x="150" y="43"/>
                    <a:pt x="148" y="41"/>
                  </a:cubicBezTo>
                  <a:cubicBezTo>
                    <a:pt x="147" y="39"/>
                    <a:pt x="143" y="38"/>
                    <a:pt x="142" y="36"/>
                  </a:cubicBezTo>
                  <a:cubicBezTo>
                    <a:pt x="140" y="34"/>
                    <a:pt x="136" y="33"/>
                    <a:pt x="135" y="32"/>
                  </a:cubicBezTo>
                  <a:cubicBezTo>
                    <a:pt x="133" y="32"/>
                    <a:pt x="130" y="31"/>
                    <a:pt x="127" y="31"/>
                  </a:cubicBezTo>
                  <a:cubicBezTo>
                    <a:pt x="125" y="31"/>
                    <a:pt x="121" y="31"/>
                    <a:pt x="120" y="32"/>
                  </a:cubicBezTo>
                  <a:cubicBezTo>
                    <a:pt x="119" y="32"/>
                    <a:pt x="115" y="36"/>
                    <a:pt x="113" y="36"/>
                  </a:cubicBezTo>
                  <a:cubicBezTo>
                    <a:pt x="112" y="37"/>
                    <a:pt x="108" y="37"/>
                    <a:pt x="108" y="36"/>
                  </a:cubicBezTo>
                  <a:cubicBezTo>
                    <a:pt x="107" y="35"/>
                    <a:pt x="105" y="32"/>
                    <a:pt x="104" y="32"/>
                  </a:cubicBezTo>
                  <a:cubicBezTo>
                    <a:pt x="103" y="32"/>
                    <a:pt x="97" y="32"/>
                    <a:pt x="96" y="32"/>
                  </a:cubicBezTo>
                  <a:cubicBezTo>
                    <a:pt x="95" y="32"/>
                    <a:pt x="92" y="31"/>
                    <a:pt x="91" y="30"/>
                  </a:cubicBezTo>
                  <a:cubicBezTo>
                    <a:pt x="90" y="30"/>
                    <a:pt x="87" y="30"/>
                    <a:pt x="84" y="29"/>
                  </a:cubicBezTo>
                  <a:cubicBezTo>
                    <a:pt x="81" y="29"/>
                    <a:pt x="80" y="26"/>
                    <a:pt x="79" y="25"/>
                  </a:cubicBezTo>
                  <a:cubicBezTo>
                    <a:pt x="79" y="24"/>
                    <a:pt x="78" y="20"/>
                    <a:pt x="78" y="19"/>
                  </a:cubicBezTo>
                  <a:cubicBezTo>
                    <a:pt x="78" y="17"/>
                    <a:pt x="76" y="12"/>
                    <a:pt x="76" y="9"/>
                  </a:cubicBezTo>
                  <a:cubicBezTo>
                    <a:pt x="76" y="7"/>
                    <a:pt x="72" y="2"/>
                    <a:pt x="71" y="1"/>
                  </a:cubicBezTo>
                  <a:cubicBezTo>
                    <a:pt x="70" y="0"/>
                    <a:pt x="64" y="0"/>
                    <a:pt x="64" y="0"/>
                  </a:cubicBezTo>
                  <a:cubicBezTo>
                    <a:pt x="64" y="15"/>
                    <a:pt x="64" y="15"/>
                    <a:pt x="64" y="15"/>
                  </a:cubicBezTo>
                  <a:cubicBezTo>
                    <a:pt x="64" y="15"/>
                    <a:pt x="41" y="16"/>
                    <a:pt x="0" y="16"/>
                  </a:cubicBezTo>
                  <a:cubicBezTo>
                    <a:pt x="2" y="21"/>
                    <a:pt x="4" y="28"/>
                    <a:pt x="5" y="29"/>
                  </a:cubicBezTo>
                  <a:cubicBezTo>
                    <a:pt x="6" y="31"/>
                    <a:pt x="7" y="32"/>
                    <a:pt x="5" y="34"/>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2" name="Freeform 50">
              <a:extLst>
                <a:ext uri="{FF2B5EF4-FFF2-40B4-BE49-F238E27FC236}">
                  <a16:creationId xmlns:a16="http://schemas.microsoft.com/office/drawing/2014/main" id="{AEDA6A9C-00E0-49D5-B23D-65A2F906D7BB}"/>
                </a:ext>
              </a:extLst>
            </p:cNvPr>
            <p:cNvSpPr>
              <a:spLocks/>
            </p:cNvSpPr>
            <p:nvPr/>
          </p:nvSpPr>
          <p:spPr bwMode="auto">
            <a:xfrm>
              <a:off x="4516575" y="2590166"/>
              <a:ext cx="67951" cy="59010"/>
            </a:xfrm>
            <a:custGeom>
              <a:avLst/>
              <a:gdLst>
                <a:gd name="T0" fmla="*/ 1 w 21"/>
                <a:gd name="T1" fmla="*/ 17 h 19"/>
                <a:gd name="T2" fmla="*/ 2 w 21"/>
                <a:gd name="T3" fmla="*/ 12 h 19"/>
                <a:gd name="T4" fmla="*/ 7 w 21"/>
                <a:gd name="T5" fmla="*/ 8 h 19"/>
                <a:gd name="T6" fmla="*/ 12 w 21"/>
                <a:gd name="T7" fmla="*/ 6 h 19"/>
                <a:gd name="T8" fmla="*/ 16 w 21"/>
                <a:gd name="T9" fmla="*/ 2 h 19"/>
                <a:gd name="T10" fmla="*/ 21 w 21"/>
                <a:gd name="T11" fmla="*/ 0 h 19"/>
                <a:gd name="T12" fmla="*/ 18 w 21"/>
                <a:gd name="T13" fmla="*/ 4 h 19"/>
                <a:gd name="T14" fmla="*/ 15 w 21"/>
                <a:gd name="T15" fmla="*/ 8 h 19"/>
                <a:gd name="T16" fmla="*/ 11 w 21"/>
                <a:gd name="T17" fmla="*/ 11 h 19"/>
                <a:gd name="T18" fmla="*/ 7 w 21"/>
                <a:gd name="T19" fmla="*/ 13 h 19"/>
                <a:gd name="T20" fmla="*/ 1 w 21"/>
                <a:gd name="T21"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9">
                  <a:moveTo>
                    <a:pt x="1" y="17"/>
                  </a:moveTo>
                  <a:cubicBezTo>
                    <a:pt x="0" y="15"/>
                    <a:pt x="0" y="13"/>
                    <a:pt x="2" y="12"/>
                  </a:cubicBezTo>
                  <a:cubicBezTo>
                    <a:pt x="5" y="10"/>
                    <a:pt x="6" y="9"/>
                    <a:pt x="7" y="8"/>
                  </a:cubicBezTo>
                  <a:cubicBezTo>
                    <a:pt x="9" y="7"/>
                    <a:pt x="10" y="8"/>
                    <a:pt x="12" y="6"/>
                  </a:cubicBezTo>
                  <a:cubicBezTo>
                    <a:pt x="13" y="5"/>
                    <a:pt x="15" y="3"/>
                    <a:pt x="16" y="2"/>
                  </a:cubicBezTo>
                  <a:cubicBezTo>
                    <a:pt x="17" y="2"/>
                    <a:pt x="21" y="0"/>
                    <a:pt x="21" y="0"/>
                  </a:cubicBezTo>
                  <a:cubicBezTo>
                    <a:pt x="21" y="0"/>
                    <a:pt x="18" y="3"/>
                    <a:pt x="18" y="4"/>
                  </a:cubicBezTo>
                  <a:cubicBezTo>
                    <a:pt x="17" y="5"/>
                    <a:pt x="17" y="8"/>
                    <a:pt x="15" y="8"/>
                  </a:cubicBezTo>
                  <a:cubicBezTo>
                    <a:pt x="14" y="9"/>
                    <a:pt x="12" y="10"/>
                    <a:pt x="11" y="11"/>
                  </a:cubicBezTo>
                  <a:cubicBezTo>
                    <a:pt x="10" y="12"/>
                    <a:pt x="8" y="11"/>
                    <a:pt x="7" y="13"/>
                  </a:cubicBezTo>
                  <a:cubicBezTo>
                    <a:pt x="6" y="15"/>
                    <a:pt x="2" y="19"/>
                    <a:pt x="1" y="1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3" name="Freeform 51">
              <a:extLst>
                <a:ext uri="{FF2B5EF4-FFF2-40B4-BE49-F238E27FC236}">
                  <a16:creationId xmlns:a16="http://schemas.microsoft.com/office/drawing/2014/main" id="{24E61C26-107F-491F-888E-BF73A0F5495B}"/>
                </a:ext>
              </a:extLst>
            </p:cNvPr>
            <p:cNvSpPr>
              <a:spLocks/>
            </p:cNvSpPr>
            <p:nvPr/>
          </p:nvSpPr>
          <p:spPr bwMode="auto">
            <a:xfrm>
              <a:off x="4910701" y="2903246"/>
              <a:ext cx="20386" cy="31145"/>
            </a:xfrm>
            <a:custGeom>
              <a:avLst/>
              <a:gdLst>
                <a:gd name="T0" fmla="*/ 1 w 6"/>
                <a:gd name="T1" fmla="*/ 7 h 10"/>
                <a:gd name="T2" fmla="*/ 1 w 6"/>
                <a:gd name="T3" fmla="*/ 3 h 10"/>
                <a:gd name="T4" fmla="*/ 4 w 6"/>
                <a:gd name="T5" fmla="*/ 2 h 10"/>
                <a:gd name="T6" fmla="*/ 5 w 6"/>
                <a:gd name="T7" fmla="*/ 7 h 10"/>
                <a:gd name="T8" fmla="*/ 1 w 6"/>
                <a:gd name="T9" fmla="*/ 7 h 10"/>
              </a:gdLst>
              <a:ahLst/>
              <a:cxnLst>
                <a:cxn ang="0">
                  <a:pos x="T0" y="T1"/>
                </a:cxn>
                <a:cxn ang="0">
                  <a:pos x="T2" y="T3"/>
                </a:cxn>
                <a:cxn ang="0">
                  <a:pos x="T4" y="T5"/>
                </a:cxn>
                <a:cxn ang="0">
                  <a:pos x="T6" y="T7"/>
                </a:cxn>
                <a:cxn ang="0">
                  <a:pos x="T8" y="T9"/>
                </a:cxn>
              </a:cxnLst>
              <a:rect l="0" t="0" r="r" b="b"/>
              <a:pathLst>
                <a:path w="6" h="10">
                  <a:moveTo>
                    <a:pt x="1" y="7"/>
                  </a:moveTo>
                  <a:cubicBezTo>
                    <a:pt x="1" y="6"/>
                    <a:pt x="0" y="3"/>
                    <a:pt x="1" y="3"/>
                  </a:cubicBezTo>
                  <a:cubicBezTo>
                    <a:pt x="2" y="2"/>
                    <a:pt x="3" y="0"/>
                    <a:pt x="4" y="2"/>
                  </a:cubicBezTo>
                  <a:cubicBezTo>
                    <a:pt x="5" y="3"/>
                    <a:pt x="6" y="6"/>
                    <a:pt x="5" y="7"/>
                  </a:cubicBezTo>
                  <a:cubicBezTo>
                    <a:pt x="4" y="8"/>
                    <a:pt x="2" y="10"/>
                    <a:pt x="1" y="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4" name="Freeform 52">
              <a:extLst>
                <a:ext uri="{FF2B5EF4-FFF2-40B4-BE49-F238E27FC236}">
                  <a16:creationId xmlns:a16="http://schemas.microsoft.com/office/drawing/2014/main" id="{08D037DE-F138-471D-B800-F946B52900D9}"/>
                </a:ext>
              </a:extLst>
            </p:cNvPr>
            <p:cNvSpPr>
              <a:spLocks/>
            </p:cNvSpPr>
            <p:nvPr/>
          </p:nvSpPr>
          <p:spPr bwMode="auto">
            <a:xfrm>
              <a:off x="4846146" y="2893411"/>
              <a:ext cx="460381" cy="599937"/>
            </a:xfrm>
            <a:custGeom>
              <a:avLst/>
              <a:gdLst>
                <a:gd name="T0" fmla="*/ 115 w 142"/>
                <a:gd name="T1" fmla="*/ 178 h 191"/>
                <a:gd name="T2" fmla="*/ 123 w 142"/>
                <a:gd name="T3" fmla="*/ 164 h 191"/>
                <a:gd name="T4" fmla="*/ 124 w 142"/>
                <a:gd name="T5" fmla="*/ 162 h 191"/>
                <a:gd name="T6" fmla="*/ 128 w 142"/>
                <a:gd name="T7" fmla="*/ 148 h 191"/>
                <a:gd name="T8" fmla="*/ 129 w 142"/>
                <a:gd name="T9" fmla="*/ 142 h 191"/>
                <a:gd name="T10" fmla="*/ 136 w 142"/>
                <a:gd name="T11" fmla="*/ 133 h 191"/>
                <a:gd name="T12" fmla="*/ 140 w 142"/>
                <a:gd name="T13" fmla="*/ 135 h 191"/>
                <a:gd name="T14" fmla="*/ 141 w 142"/>
                <a:gd name="T15" fmla="*/ 120 h 191"/>
                <a:gd name="T16" fmla="*/ 142 w 142"/>
                <a:gd name="T17" fmla="*/ 113 h 191"/>
                <a:gd name="T18" fmla="*/ 136 w 142"/>
                <a:gd name="T19" fmla="*/ 105 h 191"/>
                <a:gd name="T20" fmla="*/ 133 w 142"/>
                <a:gd name="T21" fmla="*/ 92 h 191"/>
                <a:gd name="T22" fmla="*/ 129 w 142"/>
                <a:gd name="T23" fmla="*/ 82 h 191"/>
                <a:gd name="T24" fmla="*/ 119 w 142"/>
                <a:gd name="T25" fmla="*/ 70 h 191"/>
                <a:gd name="T26" fmla="*/ 109 w 142"/>
                <a:gd name="T27" fmla="*/ 74 h 191"/>
                <a:gd name="T28" fmla="*/ 104 w 142"/>
                <a:gd name="T29" fmla="*/ 81 h 191"/>
                <a:gd name="T30" fmla="*/ 99 w 142"/>
                <a:gd name="T31" fmla="*/ 91 h 191"/>
                <a:gd name="T32" fmla="*/ 89 w 142"/>
                <a:gd name="T33" fmla="*/ 92 h 191"/>
                <a:gd name="T34" fmla="*/ 86 w 142"/>
                <a:gd name="T35" fmla="*/ 82 h 191"/>
                <a:gd name="T36" fmla="*/ 94 w 142"/>
                <a:gd name="T37" fmla="*/ 76 h 191"/>
                <a:gd name="T38" fmla="*/ 96 w 142"/>
                <a:gd name="T39" fmla="*/ 65 h 191"/>
                <a:gd name="T40" fmla="*/ 103 w 142"/>
                <a:gd name="T41" fmla="*/ 55 h 191"/>
                <a:gd name="T42" fmla="*/ 102 w 142"/>
                <a:gd name="T43" fmla="*/ 43 h 191"/>
                <a:gd name="T44" fmla="*/ 94 w 142"/>
                <a:gd name="T45" fmla="*/ 31 h 191"/>
                <a:gd name="T46" fmla="*/ 98 w 142"/>
                <a:gd name="T47" fmla="*/ 25 h 191"/>
                <a:gd name="T48" fmla="*/ 92 w 142"/>
                <a:gd name="T49" fmla="*/ 16 h 191"/>
                <a:gd name="T50" fmla="*/ 81 w 142"/>
                <a:gd name="T51" fmla="*/ 13 h 191"/>
                <a:gd name="T52" fmla="*/ 70 w 142"/>
                <a:gd name="T53" fmla="*/ 9 h 191"/>
                <a:gd name="T54" fmla="*/ 62 w 142"/>
                <a:gd name="T55" fmla="*/ 3 h 191"/>
                <a:gd name="T56" fmla="*/ 50 w 142"/>
                <a:gd name="T57" fmla="*/ 1 h 191"/>
                <a:gd name="T58" fmla="*/ 42 w 142"/>
                <a:gd name="T59" fmla="*/ 4 h 191"/>
                <a:gd name="T60" fmla="*/ 38 w 142"/>
                <a:gd name="T61" fmla="*/ 13 h 191"/>
                <a:gd name="T62" fmla="*/ 42 w 142"/>
                <a:gd name="T63" fmla="*/ 18 h 191"/>
                <a:gd name="T64" fmla="*/ 32 w 142"/>
                <a:gd name="T65" fmla="*/ 22 h 191"/>
                <a:gd name="T66" fmla="*/ 30 w 142"/>
                <a:gd name="T67" fmla="*/ 32 h 191"/>
                <a:gd name="T68" fmla="*/ 30 w 142"/>
                <a:gd name="T69" fmla="*/ 44 h 191"/>
                <a:gd name="T70" fmla="*/ 27 w 142"/>
                <a:gd name="T71" fmla="*/ 47 h 191"/>
                <a:gd name="T72" fmla="*/ 24 w 142"/>
                <a:gd name="T73" fmla="*/ 40 h 191"/>
                <a:gd name="T74" fmla="*/ 24 w 142"/>
                <a:gd name="T75" fmla="*/ 29 h 191"/>
                <a:gd name="T76" fmla="*/ 20 w 142"/>
                <a:gd name="T77" fmla="*/ 34 h 191"/>
                <a:gd name="T78" fmla="*/ 15 w 142"/>
                <a:gd name="T79" fmla="*/ 40 h 191"/>
                <a:gd name="T80" fmla="*/ 10 w 142"/>
                <a:gd name="T81" fmla="*/ 48 h 191"/>
                <a:gd name="T82" fmla="*/ 6 w 142"/>
                <a:gd name="T83" fmla="*/ 57 h 191"/>
                <a:gd name="T84" fmla="*/ 7 w 142"/>
                <a:gd name="T85" fmla="*/ 71 h 191"/>
                <a:gd name="T86" fmla="*/ 3 w 142"/>
                <a:gd name="T87" fmla="*/ 80 h 191"/>
                <a:gd name="T88" fmla="*/ 3 w 142"/>
                <a:gd name="T89" fmla="*/ 91 h 191"/>
                <a:gd name="T90" fmla="*/ 1 w 142"/>
                <a:gd name="T91" fmla="*/ 102 h 191"/>
                <a:gd name="T92" fmla="*/ 6 w 142"/>
                <a:gd name="T93" fmla="*/ 113 h 191"/>
                <a:gd name="T94" fmla="*/ 14 w 142"/>
                <a:gd name="T95" fmla="*/ 121 h 191"/>
                <a:gd name="T96" fmla="*/ 15 w 142"/>
                <a:gd name="T97" fmla="*/ 131 h 191"/>
                <a:gd name="T98" fmla="*/ 17 w 142"/>
                <a:gd name="T99" fmla="*/ 146 h 191"/>
                <a:gd name="T100" fmla="*/ 14 w 142"/>
                <a:gd name="T101" fmla="*/ 166 h 191"/>
                <a:gd name="T102" fmla="*/ 8 w 142"/>
                <a:gd name="T103" fmla="*/ 180 h 191"/>
                <a:gd name="T104" fmla="*/ 1 w 142"/>
                <a:gd name="T105" fmla="*/ 191 h 191"/>
                <a:gd name="T106" fmla="*/ 69 w 142"/>
                <a:gd name="T107" fmla="*/ 187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2" h="191">
                  <a:moveTo>
                    <a:pt x="69" y="187"/>
                  </a:moveTo>
                  <a:cubicBezTo>
                    <a:pt x="115" y="178"/>
                    <a:pt x="115" y="178"/>
                    <a:pt x="115" y="178"/>
                  </a:cubicBezTo>
                  <a:cubicBezTo>
                    <a:pt x="116" y="176"/>
                    <a:pt x="116" y="172"/>
                    <a:pt x="117" y="171"/>
                  </a:cubicBezTo>
                  <a:cubicBezTo>
                    <a:pt x="117" y="170"/>
                    <a:pt x="122" y="166"/>
                    <a:pt x="123" y="164"/>
                  </a:cubicBezTo>
                  <a:cubicBezTo>
                    <a:pt x="123" y="164"/>
                    <a:pt x="123" y="163"/>
                    <a:pt x="124" y="162"/>
                  </a:cubicBezTo>
                  <a:cubicBezTo>
                    <a:pt x="124" y="162"/>
                    <a:pt x="124" y="162"/>
                    <a:pt x="124" y="162"/>
                  </a:cubicBezTo>
                  <a:cubicBezTo>
                    <a:pt x="123" y="160"/>
                    <a:pt x="123" y="157"/>
                    <a:pt x="123" y="155"/>
                  </a:cubicBezTo>
                  <a:cubicBezTo>
                    <a:pt x="123" y="153"/>
                    <a:pt x="127" y="149"/>
                    <a:pt x="128" y="148"/>
                  </a:cubicBezTo>
                  <a:cubicBezTo>
                    <a:pt x="128" y="148"/>
                    <a:pt x="129" y="148"/>
                    <a:pt x="129" y="147"/>
                  </a:cubicBezTo>
                  <a:cubicBezTo>
                    <a:pt x="129" y="145"/>
                    <a:pt x="129" y="144"/>
                    <a:pt x="129" y="142"/>
                  </a:cubicBezTo>
                  <a:cubicBezTo>
                    <a:pt x="128" y="139"/>
                    <a:pt x="130" y="136"/>
                    <a:pt x="131" y="134"/>
                  </a:cubicBezTo>
                  <a:cubicBezTo>
                    <a:pt x="133" y="131"/>
                    <a:pt x="135" y="133"/>
                    <a:pt x="136" y="133"/>
                  </a:cubicBezTo>
                  <a:cubicBezTo>
                    <a:pt x="137" y="133"/>
                    <a:pt x="138" y="135"/>
                    <a:pt x="138" y="137"/>
                  </a:cubicBezTo>
                  <a:cubicBezTo>
                    <a:pt x="139" y="136"/>
                    <a:pt x="139" y="135"/>
                    <a:pt x="140" y="135"/>
                  </a:cubicBezTo>
                  <a:cubicBezTo>
                    <a:pt x="142" y="134"/>
                    <a:pt x="141" y="129"/>
                    <a:pt x="141" y="128"/>
                  </a:cubicBezTo>
                  <a:cubicBezTo>
                    <a:pt x="140" y="126"/>
                    <a:pt x="141" y="121"/>
                    <a:pt x="141" y="120"/>
                  </a:cubicBezTo>
                  <a:cubicBezTo>
                    <a:pt x="141" y="118"/>
                    <a:pt x="142" y="116"/>
                    <a:pt x="142" y="114"/>
                  </a:cubicBezTo>
                  <a:cubicBezTo>
                    <a:pt x="142" y="114"/>
                    <a:pt x="142" y="113"/>
                    <a:pt x="142" y="113"/>
                  </a:cubicBezTo>
                  <a:cubicBezTo>
                    <a:pt x="140" y="112"/>
                    <a:pt x="138" y="111"/>
                    <a:pt x="138" y="111"/>
                  </a:cubicBezTo>
                  <a:cubicBezTo>
                    <a:pt x="138" y="111"/>
                    <a:pt x="137" y="106"/>
                    <a:pt x="136" y="105"/>
                  </a:cubicBezTo>
                  <a:cubicBezTo>
                    <a:pt x="136" y="103"/>
                    <a:pt x="135" y="98"/>
                    <a:pt x="135" y="98"/>
                  </a:cubicBezTo>
                  <a:cubicBezTo>
                    <a:pt x="133" y="92"/>
                    <a:pt x="133" y="92"/>
                    <a:pt x="133" y="92"/>
                  </a:cubicBezTo>
                  <a:cubicBezTo>
                    <a:pt x="130" y="87"/>
                    <a:pt x="130" y="87"/>
                    <a:pt x="130" y="87"/>
                  </a:cubicBezTo>
                  <a:cubicBezTo>
                    <a:pt x="130" y="87"/>
                    <a:pt x="130" y="84"/>
                    <a:pt x="129" y="82"/>
                  </a:cubicBezTo>
                  <a:cubicBezTo>
                    <a:pt x="129" y="79"/>
                    <a:pt x="127" y="77"/>
                    <a:pt x="126" y="75"/>
                  </a:cubicBezTo>
                  <a:cubicBezTo>
                    <a:pt x="124" y="72"/>
                    <a:pt x="121" y="71"/>
                    <a:pt x="119" y="70"/>
                  </a:cubicBezTo>
                  <a:cubicBezTo>
                    <a:pt x="116" y="70"/>
                    <a:pt x="115" y="69"/>
                    <a:pt x="113" y="71"/>
                  </a:cubicBezTo>
                  <a:cubicBezTo>
                    <a:pt x="112" y="72"/>
                    <a:pt x="109" y="74"/>
                    <a:pt x="109" y="74"/>
                  </a:cubicBezTo>
                  <a:cubicBezTo>
                    <a:pt x="106" y="77"/>
                    <a:pt x="106" y="77"/>
                    <a:pt x="106" y="77"/>
                  </a:cubicBezTo>
                  <a:cubicBezTo>
                    <a:pt x="106" y="77"/>
                    <a:pt x="103" y="80"/>
                    <a:pt x="104" y="81"/>
                  </a:cubicBezTo>
                  <a:cubicBezTo>
                    <a:pt x="104" y="83"/>
                    <a:pt x="105" y="85"/>
                    <a:pt x="102" y="86"/>
                  </a:cubicBezTo>
                  <a:cubicBezTo>
                    <a:pt x="99" y="86"/>
                    <a:pt x="99" y="90"/>
                    <a:pt x="99" y="91"/>
                  </a:cubicBezTo>
                  <a:cubicBezTo>
                    <a:pt x="100" y="92"/>
                    <a:pt x="97" y="94"/>
                    <a:pt x="95" y="94"/>
                  </a:cubicBezTo>
                  <a:cubicBezTo>
                    <a:pt x="93" y="93"/>
                    <a:pt x="91" y="93"/>
                    <a:pt x="89" y="92"/>
                  </a:cubicBezTo>
                  <a:cubicBezTo>
                    <a:pt x="87" y="92"/>
                    <a:pt x="86" y="90"/>
                    <a:pt x="86" y="89"/>
                  </a:cubicBezTo>
                  <a:cubicBezTo>
                    <a:pt x="86" y="88"/>
                    <a:pt x="86" y="84"/>
                    <a:pt x="86" y="82"/>
                  </a:cubicBezTo>
                  <a:cubicBezTo>
                    <a:pt x="86" y="81"/>
                    <a:pt x="88" y="79"/>
                    <a:pt x="89" y="78"/>
                  </a:cubicBezTo>
                  <a:cubicBezTo>
                    <a:pt x="90" y="77"/>
                    <a:pt x="93" y="77"/>
                    <a:pt x="94" y="76"/>
                  </a:cubicBezTo>
                  <a:cubicBezTo>
                    <a:pt x="95" y="75"/>
                    <a:pt x="94" y="72"/>
                    <a:pt x="96" y="71"/>
                  </a:cubicBezTo>
                  <a:cubicBezTo>
                    <a:pt x="97" y="70"/>
                    <a:pt x="96" y="65"/>
                    <a:pt x="96" y="65"/>
                  </a:cubicBezTo>
                  <a:cubicBezTo>
                    <a:pt x="96" y="64"/>
                    <a:pt x="98" y="61"/>
                    <a:pt x="101" y="60"/>
                  </a:cubicBezTo>
                  <a:cubicBezTo>
                    <a:pt x="104" y="59"/>
                    <a:pt x="103" y="56"/>
                    <a:pt x="103" y="55"/>
                  </a:cubicBezTo>
                  <a:cubicBezTo>
                    <a:pt x="103" y="54"/>
                    <a:pt x="101" y="50"/>
                    <a:pt x="101" y="50"/>
                  </a:cubicBezTo>
                  <a:cubicBezTo>
                    <a:pt x="101" y="50"/>
                    <a:pt x="102" y="45"/>
                    <a:pt x="102" y="43"/>
                  </a:cubicBezTo>
                  <a:cubicBezTo>
                    <a:pt x="102" y="40"/>
                    <a:pt x="99" y="36"/>
                    <a:pt x="100" y="35"/>
                  </a:cubicBezTo>
                  <a:cubicBezTo>
                    <a:pt x="101" y="34"/>
                    <a:pt x="97" y="32"/>
                    <a:pt x="94" y="31"/>
                  </a:cubicBezTo>
                  <a:cubicBezTo>
                    <a:pt x="92" y="30"/>
                    <a:pt x="93" y="28"/>
                    <a:pt x="93" y="28"/>
                  </a:cubicBezTo>
                  <a:cubicBezTo>
                    <a:pt x="93" y="28"/>
                    <a:pt x="97" y="26"/>
                    <a:pt x="98" y="25"/>
                  </a:cubicBezTo>
                  <a:cubicBezTo>
                    <a:pt x="99" y="24"/>
                    <a:pt x="96" y="21"/>
                    <a:pt x="95" y="20"/>
                  </a:cubicBezTo>
                  <a:cubicBezTo>
                    <a:pt x="94" y="20"/>
                    <a:pt x="94" y="16"/>
                    <a:pt x="92" y="16"/>
                  </a:cubicBezTo>
                  <a:cubicBezTo>
                    <a:pt x="91" y="15"/>
                    <a:pt x="89" y="13"/>
                    <a:pt x="88" y="13"/>
                  </a:cubicBezTo>
                  <a:cubicBezTo>
                    <a:pt x="86" y="13"/>
                    <a:pt x="84" y="12"/>
                    <a:pt x="81" y="13"/>
                  </a:cubicBezTo>
                  <a:cubicBezTo>
                    <a:pt x="79" y="13"/>
                    <a:pt x="78" y="10"/>
                    <a:pt x="77" y="9"/>
                  </a:cubicBezTo>
                  <a:cubicBezTo>
                    <a:pt x="76" y="8"/>
                    <a:pt x="71" y="9"/>
                    <a:pt x="70" y="9"/>
                  </a:cubicBezTo>
                  <a:cubicBezTo>
                    <a:pt x="69" y="9"/>
                    <a:pt x="69" y="6"/>
                    <a:pt x="67" y="5"/>
                  </a:cubicBezTo>
                  <a:cubicBezTo>
                    <a:pt x="64" y="3"/>
                    <a:pt x="63" y="3"/>
                    <a:pt x="62" y="3"/>
                  </a:cubicBezTo>
                  <a:cubicBezTo>
                    <a:pt x="61" y="3"/>
                    <a:pt x="57" y="3"/>
                    <a:pt x="56" y="3"/>
                  </a:cubicBezTo>
                  <a:cubicBezTo>
                    <a:pt x="56" y="3"/>
                    <a:pt x="53" y="2"/>
                    <a:pt x="50" y="1"/>
                  </a:cubicBezTo>
                  <a:cubicBezTo>
                    <a:pt x="48" y="0"/>
                    <a:pt x="47" y="0"/>
                    <a:pt x="45" y="1"/>
                  </a:cubicBezTo>
                  <a:cubicBezTo>
                    <a:pt x="44" y="2"/>
                    <a:pt x="42" y="2"/>
                    <a:pt x="42" y="4"/>
                  </a:cubicBezTo>
                  <a:cubicBezTo>
                    <a:pt x="42" y="6"/>
                    <a:pt x="39" y="5"/>
                    <a:pt x="39" y="7"/>
                  </a:cubicBezTo>
                  <a:cubicBezTo>
                    <a:pt x="38" y="10"/>
                    <a:pt x="38" y="11"/>
                    <a:pt x="38" y="13"/>
                  </a:cubicBezTo>
                  <a:cubicBezTo>
                    <a:pt x="38" y="15"/>
                    <a:pt x="38" y="15"/>
                    <a:pt x="40" y="16"/>
                  </a:cubicBezTo>
                  <a:cubicBezTo>
                    <a:pt x="42" y="17"/>
                    <a:pt x="42" y="18"/>
                    <a:pt x="42" y="18"/>
                  </a:cubicBezTo>
                  <a:cubicBezTo>
                    <a:pt x="42" y="18"/>
                    <a:pt x="39" y="19"/>
                    <a:pt x="38" y="19"/>
                  </a:cubicBezTo>
                  <a:cubicBezTo>
                    <a:pt x="37" y="19"/>
                    <a:pt x="34" y="21"/>
                    <a:pt x="32" y="22"/>
                  </a:cubicBezTo>
                  <a:cubicBezTo>
                    <a:pt x="31" y="23"/>
                    <a:pt x="29" y="25"/>
                    <a:pt x="30" y="28"/>
                  </a:cubicBezTo>
                  <a:cubicBezTo>
                    <a:pt x="31" y="30"/>
                    <a:pt x="31" y="30"/>
                    <a:pt x="30" y="32"/>
                  </a:cubicBezTo>
                  <a:cubicBezTo>
                    <a:pt x="29" y="34"/>
                    <a:pt x="32" y="37"/>
                    <a:pt x="32" y="40"/>
                  </a:cubicBezTo>
                  <a:cubicBezTo>
                    <a:pt x="32" y="42"/>
                    <a:pt x="30" y="44"/>
                    <a:pt x="30" y="44"/>
                  </a:cubicBezTo>
                  <a:cubicBezTo>
                    <a:pt x="30" y="44"/>
                    <a:pt x="29" y="40"/>
                    <a:pt x="28" y="42"/>
                  </a:cubicBezTo>
                  <a:cubicBezTo>
                    <a:pt x="27" y="43"/>
                    <a:pt x="28" y="46"/>
                    <a:pt x="27" y="47"/>
                  </a:cubicBezTo>
                  <a:cubicBezTo>
                    <a:pt x="25" y="49"/>
                    <a:pt x="25" y="47"/>
                    <a:pt x="24" y="44"/>
                  </a:cubicBezTo>
                  <a:cubicBezTo>
                    <a:pt x="24" y="42"/>
                    <a:pt x="24" y="40"/>
                    <a:pt x="24" y="40"/>
                  </a:cubicBezTo>
                  <a:cubicBezTo>
                    <a:pt x="23" y="39"/>
                    <a:pt x="24" y="35"/>
                    <a:pt x="24" y="33"/>
                  </a:cubicBezTo>
                  <a:cubicBezTo>
                    <a:pt x="24" y="31"/>
                    <a:pt x="27" y="28"/>
                    <a:pt x="24" y="29"/>
                  </a:cubicBezTo>
                  <a:cubicBezTo>
                    <a:pt x="21" y="30"/>
                    <a:pt x="22" y="29"/>
                    <a:pt x="22" y="33"/>
                  </a:cubicBezTo>
                  <a:cubicBezTo>
                    <a:pt x="22" y="36"/>
                    <a:pt x="21" y="32"/>
                    <a:pt x="20" y="34"/>
                  </a:cubicBezTo>
                  <a:cubicBezTo>
                    <a:pt x="18" y="36"/>
                    <a:pt x="19" y="38"/>
                    <a:pt x="19" y="40"/>
                  </a:cubicBezTo>
                  <a:cubicBezTo>
                    <a:pt x="19" y="42"/>
                    <a:pt x="17" y="40"/>
                    <a:pt x="15" y="40"/>
                  </a:cubicBezTo>
                  <a:cubicBezTo>
                    <a:pt x="14" y="40"/>
                    <a:pt x="13" y="42"/>
                    <a:pt x="12" y="43"/>
                  </a:cubicBezTo>
                  <a:cubicBezTo>
                    <a:pt x="11" y="45"/>
                    <a:pt x="10" y="46"/>
                    <a:pt x="10" y="48"/>
                  </a:cubicBezTo>
                  <a:cubicBezTo>
                    <a:pt x="10" y="50"/>
                    <a:pt x="9" y="51"/>
                    <a:pt x="6" y="53"/>
                  </a:cubicBezTo>
                  <a:cubicBezTo>
                    <a:pt x="3" y="54"/>
                    <a:pt x="4" y="56"/>
                    <a:pt x="6" y="57"/>
                  </a:cubicBezTo>
                  <a:cubicBezTo>
                    <a:pt x="8" y="59"/>
                    <a:pt x="5" y="60"/>
                    <a:pt x="5" y="63"/>
                  </a:cubicBezTo>
                  <a:cubicBezTo>
                    <a:pt x="5" y="66"/>
                    <a:pt x="8" y="70"/>
                    <a:pt x="7" y="71"/>
                  </a:cubicBezTo>
                  <a:cubicBezTo>
                    <a:pt x="7" y="72"/>
                    <a:pt x="5" y="72"/>
                    <a:pt x="5" y="74"/>
                  </a:cubicBezTo>
                  <a:cubicBezTo>
                    <a:pt x="5" y="77"/>
                    <a:pt x="5" y="78"/>
                    <a:pt x="3" y="80"/>
                  </a:cubicBezTo>
                  <a:cubicBezTo>
                    <a:pt x="2" y="81"/>
                    <a:pt x="1" y="84"/>
                    <a:pt x="1" y="85"/>
                  </a:cubicBezTo>
                  <a:cubicBezTo>
                    <a:pt x="0" y="87"/>
                    <a:pt x="2" y="89"/>
                    <a:pt x="3" y="91"/>
                  </a:cubicBezTo>
                  <a:cubicBezTo>
                    <a:pt x="5" y="93"/>
                    <a:pt x="4" y="97"/>
                    <a:pt x="4" y="97"/>
                  </a:cubicBezTo>
                  <a:cubicBezTo>
                    <a:pt x="4" y="97"/>
                    <a:pt x="2" y="99"/>
                    <a:pt x="1" y="102"/>
                  </a:cubicBezTo>
                  <a:cubicBezTo>
                    <a:pt x="0" y="104"/>
                    <a:pt x="0" y="105"/>
                    <a:pt x="1" y="106"/>
                  </a:cubicBezTo>
                  <a:cubicBezTo>
                    <a:pt x="2" y="107"/>
                    <a:pt x="4" y="111"/>
                    <a:pt x="6" y="113"/>
                  </a:cubicBezTo>
                  <a:cubicBezTo>
                    <a:pt x="8" y="115"/>
                    <a:pt x="8" y="118"/>
                    <a:pt x="9" y="119"/>
                  </a:cubicBezTo>
                  <a:cubicBezTo>
                    <a:pt x="10" y="120"/>
                    <a:pt x="14" y="121"/>
                    <a:pt x="14" y="121"/>
                  </a:cubicBezTo>
                  <a:cubicBezTo>
                    <a:pt x="14" y="121"/>
                    <a:pt x="12" y="123"/>
                    <a:pt x="13" y="125"/>
                  </a:cubicBezTo>
                  <a:cubicBezTo>
                    <a:pt x="13" y="126"/>
                    <a:pt x="13" y="129"/>
                    <a:pt x="15" y="131"/>
                  </a:cubicBezTo>
                  <a:cubicBezTo>
                    <a:pt x="16" y="134"/>
                    <a:pt x="15" y="137"/>
                    <a:pt x="15" y="139"/>
                  </a:cubicBezTo>
                  <a:cubicBezTo>
                    <a:pt x="15" y="142"/>
                    <a:pt x="17" y="143"/>
                    <a:pt x="17" y="146"/>
                  </a:cubicBezTo>
                  <a:cubicBezTo>
                    <a:pt x="17" y="149"/>
                    <a:pt x="16" y="156"/>
                    <a:pt x="15" y="160"/>
                  </a:cubicBezTo>
                  <a:cubicBezTo>
                    <a:pt x="15" y="164"/>
                    <a:pt x="14" y="165"/>
                    <a:pt x="14" y="166"/>
                  </a:cubicBezTo>
                  <a:cubicBezTo>
                    <a:pt x="14" y="168"/>
                    <a:pt x="11" y="171"/>
                    <a:pt x="11" y="173"/>
                  </a:cubicBezTo>
                  <a:cubicBezTo>
                    <a:pt x="11" y="174"/>
                    <a:pt x="9" y="178"/>
                    <a:pt x="8" y="180"/>
                  </a:cubicBezTo>
                  <a:cubicBezTo>
                    <a:pt x="7" y="182"/>
                    <a:pt x="6" y="186"/>
                    <a:pt x="4" y="187"/>
                  </a:cubicBezTo>
                  <a:cubicBezTo>
                    <a:pt x="3" y="188"/>
                    <a:pt x="2" y="190"/>
                    <a:pt x="1" y="191"/>
                  </a:cubicBezTo>
                  <a:cubicBezTo>
                    <a:pt x="16" y="189"/>
                    <a:pt x="62" y="184"/>
                    <a:pt x="64" y="184"/>
                  </a:cubicBezTo>
                  <a:cubicBezTo>
                    <a:pt x="66" y="184"/>
                    <a:pt x="68" y="185"/>
                    <a:pt x="69" y="18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5" name="Freeform 53">
              <a:extLst>
                <a:ext uri="{FF2B5EF4-FFF2-40B4-BE49-F238E27FC236}">
                  <a16:creationId xmlns:a16="http://schemas.microsoft.com/office/drawing/2014/main" id="{F871CB22-E152-4975-BA0E-7CEBE09EB7E9}"/>
                </a:ext>
              </a:extLst>
            </p:cNvPr>
            <p:cNvSpPr>
              <a:spLocks/>
            </p:cNvSpPr>
            <p:nvPr/>
          </p:nvSpPr>
          <p:spPr bwMode="auto">
            <a:xfrm>
              <a:off x="4406152" y="2683596"/>
              <a:ext cx="715205" cy="336029"/>
            </a:xfrm>
            <a:custGeom>
              <a:avLst/>
              <a:gdLst>
                <a:gd name="T0" fmla="*/ 9 w 221"/>
                <a:gd name="T1" fmla="*/ 55 h 107"/>
                <a:gd name="T2" fmla="*/ 34 w 221"/>
                <a:gd name="T3" fmla="*/ 62 h 107"/>
                <a:gd name="T4" fmla="*/ 52 w 221"/>
                <a:gd name="T5" fmla="*/ 69 h 107"/>
                <a:gd name="T6" fmla="*/ 70 w 221"/>
                <a:gd name="T7" fmla="*/ 70 h 107"/>
                <a:gd name="T8" fmla="*/ 77 w 221"/>
                <a:gd name="T9" fmla="*/ 77 h 107"/>
                <a:gd name="T10" fmla="*/ 88 w 221"/>
                <a:gd name="T11" fmla="*/ 85 h 107"/>
                <a:gd name="T12" fmla="*/ 88 w 221"/>
                <a:gd name="T13" fmla="*/ 96 h 107"/>
                <a:gd name="T14" fmla="*/ 92 w 221"/>
                <a:gd name="T15" fmla="*/ 101 h 107"/>
                <a:gd name="T16" fmla="*/ 95 w 221"/>
                <a:gd name="T17" fmla="*/ 107 h 107"/>
                <a:gd name="T18" fmla="*/ 101 w 221"/>
                <a:gd name="T19" fmla="*/ 97 h 107"/>
                <a:gd name="T20" fmla="*/ 106 w 221"/>
                <a:gd name="T21" fmla="*/ 84 h 107"/>
                <a:gd name="T22" fmla="*/ 110 w 221"/>
                <a:gd name="T23" fmla="*/ 75 h 107"/>
                <a:gd name="T24" fmla="*/ 112 w 221"/>
                <a:gd name="T25" fmla="*/ 77 h 107"/>
                <a:gd name="T26" fmla="*/ 118 w 221"/>
                <a:gd name="T27" fmla="*/ 73 h 107"/>
                <a:gd name="T28" fmla="*/ 126 w 221"/>
                <a:gd name="T29" fmla="*/ 72 h 107"/>
                <a:gd name="T30" fmla="*/ 124 w 221"/>
                <a:gd name="T31" fmla="*/ 79 h 107"/>
                <a:gd name="T32" fmla="*/ 130 w 221"/>
                <a:gd name="T33" fmla="*/ 74 h 107"/>
                <a:gd name="T34" fmla="*/ 137 w 221"/>
                <a:gd name="T35" fmla="*/ 64 h 107"/>
                <a:gd name="T36" fmla="*/ 152 w 221"/>
                <a:gd name="T37" fmla="*/ 62 h 107"/>
                <a:gd name="T38" fmla="*/ 162 w 221"/>
                <a:gd name="T39" fmla="*/ 55 h 107"/>
                <a:gd name="T40" fmla="*/ 176 w 221"/>
                <a:gd name="T41" fmla="*/ 59 h 107"/>
                <a:gd name="T42" fmla="*/ 184 w 221"/>
                <a:gd name="T43" fmla="*/ 57 h 107"/>
                <a:gd name="T44" fmla="*/ 190 w 221"/>
                <a:gd name="T45" fmla="*/ 55 h 107"/>
                <a:gd name="T46" fmla="*/ 209 w 221"/>
                <a:gd name="T47" fmla="*/ 56 h 107"/>
                <a:gd name="T48" fmla="*/ 218 w 221"/>
                <a:gd name="T49" fmla="*/ 54 h 107"/>
                <a:gd name="T50" fmla="*/ 217 w 221"/>
                <a:gd name="T51" fmla="*/ 48 h 107"/>
                <a:gd name="T52" fmla="*/ 211 w 221"/>
                <a:gd name="T53" fmla="*/ 54 h 107"/>
                <a:gd name="T54" fmla="*/ 203 w 221"/>
                <a:gd name="T55" fmla="*/ 48 h 107"/>
                <a:gd name="T56" fmla="*/ 197 w 221"/>
                <a:gd name="T57" fmla="*/ 38 h 107"/>
                <a:gd name="T58" fmla="*/ 186 w 221"/>
                <a:gd name="T59" fmla="*/ 37 h 107"/>
                <a:gd name="T60" fmla="*/ 178 w 221"/>
                <a:gd name="T61" fmla="*/ 36 h 107"/>
                <a:gd name="T62" fmla="*/ 171 w 221"/>
                <a:gd name="T63" fmla="*/ 32 h 107"/>
                <a:gd name="T64" fmla="*/ 168 w 221"/>
                <a:gd name="T65" fmla="*/ 23 h 107"/>
                <a:gd name="T66" fmla="*/ 155 w 221"/>
                <a:gd name="T67" fmla="*/ 28 h 107"/>
                <a:gd name="T68" fmla="*/ 140 w 221"/>
                <a:gd name="T69" fmla="*/ 31 h 107"/>
                <a:gd name="T70" fmla="*/ 129 w 221"/>
                <a:gd name="T71" fmla="*/ 36 h 107"/>
                <a:gd name="T72" fmla="*/ 119 w 221"/>
                <a:gd name="T73" fmla="*/ 43 h 107"/>
                <a:gd name="T74" fmla="*/ 109 w 221"/>
                <a:gd name="T75" fmla="*/ 40 h 107"/>
                <a:gd name="T76" fmla="*/ 99 w 221"/>
                <a:gd name="T77" fmla="*/ 43 h 107"/>
                <a:gd name="T78" fmla="*/ 90 w 221"/>
                <a:gd name="T79" fmla="*/ 32 h 107"/>
                <a:gd name="T80" fmla="*/ 73 w 221"/>
                <a:gd name="T81" fmla="*/ 26 h 107"/>
                <a:gd name="T82" fmla="*/ 69 w 221"/>
                <a:gd name="T83" fmla="*/ 25 h 107"/>
                <a:gd name="T84" fmla="*/ 61 w 221"/>
                <a:gd name="T85" fmla="*/ 32 h 107"/>
                <a:gd name="T86" fmla="*/ 63 w 221"/>
                <a:gd name="T87" fmla="*/ 23 h 107"/>
                <a:gd name="T88" fmla="*/ 69 w 221"/>
                <a:gd name="T89" fmla="*/ 13 h 107"/>
                <a:gd name="T90" fmla="*/ 75 w 221"/>
                <a:gd name="T91" fmla="*/ 6 h 107"/>
                <a:gd name="T92" fmla="*/ 80 w 221"/>
                <a:gd name="T93" fmla="*/ 1 h 107"/>
                <a:gd name="T94" fmla="*/ 64 w 221"/>
                <a:gd name="T95" fmla="*/ 4 h 107"/>
                <a:gd name="T96" fmla="*/ 55 w 221"/>
                <a:gd name="T97" fmla="*/ 15 h 107"/>
                <a:gd name="T98" fmla="*/ 60 w 221"/>
                <a:gd name="T99" fmla="*/ 22 h 107"/>
                <a:gd name="T100" fmla="*/ 52 w 221"/>
                <a:gd name="T101" fmla="*/ 15 h 107"/>
                <a:gd name="T102" fmla="*/ 45 w 221"/>
                <a:gd name="T103" fmla="*/ 23 h 107"/>
                <a:gd name="T104" fmla="*/ 34 w 221"/>
                <a:gd name="T105" fmla="*/ 31 h 107"/>
                <a:gd name="T106" fmla="*/ 17 w 221"/>
                <a:gd name="T107" fmla="*/ 38 h 107"/>
                <a:gd name="T108" fmla="*/ 0 w 221"/>
                <a:gd name="T109" fmla="*/ 4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1" h="107">
                  <a:moveTo>
                    <a:pt x="3" y="50"/>
                  </a:moveTo>
                  <a:cubicBezTo>
                    <a:pt x="6" y="50"/>
                    <a:pt x="8" y="53"/>
                    <a:pt x="9" y="55"/>
                  </a:cubicBezTo>
                  <a:cubicBezTo>
                    <a:pt x="10" y="56"/>
                    <a:pt x="11" y="58"/>
                    <a:pt x="12" y="59"/>
                  </a:cubicBezTo>
                  <a:cubicBezTo>
                    <a:pt x="14" y="59"/>
                    <a:pt x="31" y="61"/>
                    <a:pt x="34" y="62"/>
                  </a:cubicBezTo>
                  <a:cubicBezTo>
                    <a:pt x="38" y="64"/>
                    <a:pt x="43" y="64"/>
                    <a:pt x="45" y="65"/>
                  </a:cubicBezTo>
                  <a:cubicBezTo>
                    <a:pt x="47" y="66"/>
                    <a:pt x="51" y="69"/>
                    <a:pt x="52" y="69"/>
                  </a:cubicBezTo>
                  <a:cubicBezTo>
                    <a:pt x="54" y="69"/>
                    <a:pt x="61" y="67"/>
                    <a:pt x="64" y="68"/>
                  </a:cubicBezTo>
                  <a:cubicBezTo>
                    <a:pt x="66" y="69"/>
                    <a:pt x="69" y="70"/>
                    <a:pt x="70" y="70"/>
                  </a:cubicBezTo>
                  <a:cubicBezTo>
                    <a:pt x="71" y="71"/>
                    <a:pt x="76" y="71"/>
                    <a:pt x="76" y="71"/>
                  </a:cubicBezTo>
                  <a:cubicBezTo>
                    <a:pt x="77" y="77"/>
                    <a:pt x="77" y="77"/>
                    <a:pt x="77" y="77"/>
                  </a:cubicBezTo>
                  <a:cubicBezTo>
                    <a:pt x="77" y="77"/>
                    <a:pt x="82" y="80"/>
                    <a:pt x="83" y="80"/>
                  </a:cubicBezTo>
                  <a:cubicBezTo>
                    <a:pt x="85" y="80"/>
                    <a:pt x="88" y="85"/>
                    <a:pt x="88" y="85"/>
                  </a:cubicBezTo>
                  <a:cubicBezTo>
                    <a:pt x="88" y="85"/>
                    <a:pt x="87" y="90"/>
                    <a:pt x="87" y="92"/>
                  </a:cubicBezTo>
                  <a:cubicBezTo>
                    <a:pt x="87" y="94"/>
                    <a:pt x="85" y="97"/>
                    <a:pt x="88" y="96"/>
                  </a:cubicBezTo>
                  <a:cubicBezTo>
                    <a:pt x="90" y="95"/>
                    <a:pt x="93" y="95"/>
                    <a:pt x="93" y="95"/>
                  </a:cubicBezTo>
                  <a:cubicBezTo>
                    <a:pt x="92" y="101"/>
                    <a:pt x="92" y="101"/>
                    <a:pt x="92" y="101"/>
                  </a:cubicBezTo>
                  <a:cubicBezTo>
                    <a:pt x="92" y="106"/>
                    <a:pt x="92" y="106"/>
                    <a:pt x="92" y="106"/>
                  </a:cubicBezTo>
                  <a:cubicBezTo>
                    <a:pt x="95" y="107"/>
                    <a:pt x="95" y="107"/>
                    <a:pt x="95" y="107"/>
                  </a:cubicBezTo>
                  <a:cubicBezTo>
                    <a:pt x="96" y="105"/>
                    <a:pt x="97" y="103"/>
                    <a:pt x="97" y="102"/>
                  </a:cubicBezTo>
                  <a:cubicBezTo>
                    <a:pt x="97" y="101"/>
                    <a:pt x="99" y="98"/>
                    <a:pt x="101" y="97"/>
                  </a:cubicBezTo>
                  <a:cubicBezTo>
                    <a:pt x="102" y="96"/>
                    <a:pt x="103" y="92"/>
                    <a:pt x="104" y="90"/>
                  </a:cubicBezTo>
                  <a:cubicBezTo>
                    <a:pt x="105" y="88"/>
                    <a:pt x="106" y="86"/>
                    <a:pt x="106" y="84"/>
                  </a:cubicBezTo>
                  <a:cubicBezTo>
                    <a:pt x="107" y="83"/>
                    <a:pt x="105" y="82"/>
                    <a:pt x="108" y="79"/>
                  </a:cubicBezTo>
                  <a:cubicBezTo>
                    <a:pt x="111" y="77"/>
                    <a:pt x="109" y="77"/>
                    <a:pt x="110" y="75"/>
                  </a:cubicBezTo>
                  <a:cubicBezTo>
                    <a:pt x="110" y="73"/>
                    <a:pt x="112" y="70"/>
                    <a:pt x="112" y="70"/>
                  </a:cubicBezTo>
                  <a:cubicBezTo>
                    <a:pt x="112" y="70"/>
                    <a:pt x="112" y="75"/>
                    <a:pt x="112" y="77"/>
                  </a:cubicBezTo>
                  <a:cubicBezTo>
                    <a:pt x="113" y="79"/>
                    <a:pt x="115" y="77"/>
                    <a:pt x="117" y="77"/>
                  </a:cubicBezTo>
                  <a:cubicBezTo>
                    <a:pt x="118" y="76"/>
                    <a:pt x="118" y="73"/>
                    <a:pt x="118" y="73"/>
                  </a:cubicBezTo>
                  <a:cubicBezTo>
                    <a:pt x="118" y="73"/>
                    <a:pt x="122" y="70"/>
                    <a:pt x="124" y="70"/>
                  </a:cubicBezTo>
                  <a:cubicBezTo>
                    <a:pt x="126" y="70"/>
                    <a:pt x="127" y="71"/>
                    <a:pt x="126" y="72"/>
                  </a:cubicBezTo>
                  <a:cubicBezTo>
                    <a:pt x="125" y="73"/>
                    <a:pt x="123" y="75"/>
                    <a:pt x="122" y="77"/>
                  </a:cubicBezTo>
                  <a:cubicBezTo>
                    <a:pt x="121" y="78"/>
                    <a:pt x="121" y="79"/>
                    <a:pt x="124" y="79"/>
                  </a:cubicBezTo>
                  <a:cubicBezTo>
                    <a:pt x="126" y="79"/>
                    <a:pt x="126" y="77"/>
                    <a:pt x="126" y="76"/>
                  </a:cubicBezTo>
                  <a:cubicBezTo>
                    <a:pt x="127" y="75"/>
                    <a:pt x="129" y="75"/>
                    <a:pt x="130" y="74"/>
                  </a:cubicBezTo>
                  <a:cubicBezTo>
                    <a:pt x="132" y="73"/>
                    <a:pt x="132" y="71"/>
                    <a:pt x="132" y="69"/>
                  </a:cubicBezTo>
                  <a:cubicBezTo>
                    <a:pt x="132" y="67"/>
                    <a:pt x="134" y="64"/>
                    <a:pt x="137" y="64"/>
                  </a:cubicBezTo>
                  <a:cubicBezTo>
                    <a:pt x="139" y="64"/>
                    <a:pt x="143" y="65"/>
                    <a:pt x="145" y="64"/>
                  </a:cubicBezTo>
                  <a:cubicBezTo>
                    <a:pt x="147" y="63"/>
                    <a:pt x="150" y="62"/>
                    <a:pt x="152" y="62"/>
                  </a:cubicBezTo>
                  <a:cubicBezTo>
                    <a:pt x="153" y="61"/>
                    <a:pt x="154" y="60"/>
                    <a:pt x="156" y="57"/>
                  </a:cubicBezTo>
                  <a:cubicBezTo>
                    <a:pt x="158" y="54"/>
                    <a:pt x="160" y="55"/>
                    <a:pt x="162" y="55"/>
                  </a:cubicBezTo>
                  <a:cubicBezTo>
                    <a:pt x="164" y="55"/>
                    <a:pt x="168" y="56"/>
                    <a:pt x="170" y="56"/>
                  </a:cubicBezTo>
                  <a:cubicBezTo>
                    <a:pt x="173" y="56"/>
                    <a:pt x="174" y="58"/>
                    <a:pt x="176" y="59"/>
                  </a:cubicBezTo>
                  <a:cubicBezTo>
                    <a:pt x="178" y="60"/>
                    <a:pt x="181" y="64"/>
                    <a:pt x="183" y="64"/>
                  </a:cubicBezTo>
                  <a:cubicBezTo>
                    <a:pt x="184" y="64"/>
                    <a:pt x="184" y="60"/>
                    <a:pt x="184" y="57"/>
                  </a:cubicBezTo>
                  <a:cubicBezTo>
                    <a:pt x="185" y="54"/>
                    <a:pt x="185" y="54"/>
                    <a:pt x="187" y="54"/>
                  </a:cubicBezTo>
                  <a:cubicBezTo>
                    <a:pt x="188" y="54"/>
                    <a:pt x="189" y="56"/>
                    <a:pt x="190" y="55"/>
                  </a:cubicBezTo>
                  <a:cubicBezTo>
                    <a:pt x="191" y="54"/>
                    <a:pt x="194" y="55"/>
                    <a:pt x="197" y="55"/>
                  </a:cubicBezTo>
                  <a:cubicBezTo>
                    <a:pt x="200" y="55"/>
                    <a:pt x="206" y="56"/>
                    <a:pt x="209" y="56"/>
                  </a:cubicBezTo>
                  <a:cubicBezTo>
                    <a:pt x="211" y="56"/>
                    <a:pt x="211" y="55"/>
                    <a:pt x="213" y="55"/>
                  </a:cubicBezTo>
                  <a:cubicBezTo>
                    <a:pt x="215" y="55"/>
                    <a:pt x="216" y="54"/>
                    <a:pt x="218" y="54"/>
                  </a:cubicBezTo>
                  <a:cubicBezTo>
                    <a:pt x="220" y="54"/>
                    <a:pt x="220" y="52"/>
                    <a:pt x="220" y="51"/>
                  </a:cubicBezTo>
                  <a:cubicBezTo>
                    <a:pt x="221" y="50"/>
                    <a:pt x="218" y="49"/>
                    <a:pt x="217" y="48"/>
                  </a:cubicBezTo>
                  <a:cubicBezTo>
                    <a:pt x="215" y="47"/>
                    <a:pt x="215" y="48"/>
                    <a:pt x="214" y="50"/>
                  </a:cubicBezTo>
                  <a:cubicBezTo>
                    <a:pt x="213" y="52"/>
                    <a:pt x="211" y="54"/>
                    <a:pt x="211" y="54"/>
                  </a:cubicBezTo>
                  <a:cubicBezTo>
                    <a:pt x="211" y="54"/>
                    <a:pt x="209" y="53"/>
                    <a:pt x="208" y="52"/>
                  </a:cubicBezTo>
                  <a:cubicBezTo>
                    <a:pt x="206" y="52"/>
                    <a:pt x="204" y="50"/>
                    <a:pt x="203" y="48"/>
                  </a:cubicBezTo>
                  <a:cubicBezTo>
                    <a:pt x="202" y="45"/>
                    <a:pt x="198" y="45"/>
                    <a:pt x="197" y="43"/>
                  </a:cubicBezTo>
                  <a:cubicBezTo>
                    <a:pt x="196" y="41"/>
                    <a:pt x="197" y="39"/>
                    <a:pt x="197" y="38"/>
                  </a:cubicBezTo>
                  <a:cubicBezTo>
                    <a:pt x="196" y="37"/>
                    <a:pt x="193" y="34"/>
                    <a:pt x="192" y="34"/>
                  </a:cubicBezTo>
                  <a:cubicBezTo>
                    <a:pt x="190" y="34"/>
                    <a:pt x="187" y="36"/>
                    <a:pt x="186" y="37"/>
                  </a:cubicBezTo>
                  <a:cubicBezTo>
                    <a:pt x="185" y="38"/>
                    <a:pt x="183" y="35"/>
                    <a:pt x="182" y="35"/>
                  </a:cubicBezTo>
                  <a:cubicBezTo>
                    <a:pt x="181" y="34"/>
                    <a:pt x="180" y="35"/>
                    <a:pt x="178" y="36"/>
                  </a:cubicBezTo>
                  <a:cubicBezTo>
                    <a:pt x="177" y="36"/>
                    <a:pt x="177" y="36"/>
                    <a:pt x="174" y="36"/>
                  </a:cubicBezTo>
                  <a:cubicBezTo>
                    <a:pt x="171" y="35"/>
                    <a:pt x="171" y="33"/>
                    <a:pt x="171" y="32"/>
                  </a:cubicBezTo>
                  <a:cubicBezTo>
                    <a:pt x="171" y="31"/>
                    <a:pt x="171" y="25"/>
                    <a:pt x="171" y="24"/>
                  </a:cubicBezTo>
                  <a:cubicBezTo>
                    <a:pt x="171" y="23"/>
                    <a:pt x="169" y="23"/>
                    <a:pt x="168" y="23"/>
                  </a:cubicBezTo>
                  <a:cubicBezTo>
                    <a:pt x="167" y="22"/>
                    <a:pt x="164" y="23"/>
                    <a:pt x="162" y="24"/>
                  </a:cubicBezTo>
                  <a:cubicBezTo>
                    <a:pt x="159" y="25"/>
                    <a:pt x="158" y="27"/>
                    <a:pt x="155" y="28"/>
                  </a:cubicBezTo>
                  <a:cubicBezTo>
                    <a:pt x="152" y="28"/>
                    <a:pt x="149" y="29"/>
                    <a:pt x="146" y="29"/>
                  </a:cubicBezTo>
                  <a:cubicBezTo>
                    <a:pt x="142" y="29"/>
                    <a:pt x="141" y="30"/>
                    <a:pt x="140" y="31"/>
                  </a:cubicBezTo>
                  <a:cubicBezTo>
                    <a:pt x="139" y="31"/>
                    <a:pt x="135" y="31"/>
                    <a:pt x="133" y="31"/>
                  </a:cubicBezTo>
                  <a:cubicBezTo>
                    <a:pt x="132" y="32"/>
                    <a:pt x="130" y="35"/>
                    <a:pt x="129" y="36"/>
                  </a:cubicBezTo>
                  <a:cubicBezTo>
                    <a:pt x="128" y="38"/>
                    <a:pt x="125" y="37"/>
                    <a:pt x="124" y="38"/>
                  </a:cubicBezTo>
                  <a:cubicBezTo>
                    <a:pt x="123" y="39"/>
                    <a:pt x="121" y="43"/>
                    <a:pt x="119" y="43"/>
                  </a:cubicBezTo>
                  <a:cubicBezTo>
                    <a:pt x="118" y="43"/>
                    <a:pt x="113" y="43"/>
                    <a:pt x="113" y="43"/>
                  </a:cubicBezTo>
                  <a:cubicBezTo>
                    <a:pt x="113" y="43"/>
                    <a:pt x="110" y="40"/>
                    <a:pt x="109" y="40"/>
                  </a:cubicBezTo>
                  <a:cubicBezTo>
                    <a:pt x="107" y="40"/>
                    <a:pt x="105" y="41"/>
                    <a:pt x="104" y="43"/>
                  </a:cubicBezTo>
                  <a:cubicBezTo>
                    <a:pt x="103" y="44"/>
                    <a:pt x="100" y="43"/>
                    <a:pt x="99" y="43"/>
                  </a:cubicBezTo>
                  <a:cubicBezTo>
                    <a:pt x="97" y="43"/>
                    <a:pt x="96" y="40"/>
                    <a:pt x="94" y="38"/>
                  </a:cubicBezTo>
                  <a:cubicBezTo>
                    <a:pt x="93" y="36"/>
                    <a:pt x="91" y="35"/>
                    <a:pt x="90" y="32"/>
                  </a:cubicBezTo>
                  <a:cubicBezTo>
                    <a:pt x="89" y="29"/>
                    <a:pt x="87" y="29"/>
                    <a:pt x="84" y="28"/>
                  </a:cubicBezTo>
                  <a:cubicBezTo>
                    <a:pt x="81" y="27"/>
                    <a:pt x="75" y="27"/>
                    <a:pt x="73" y="26"/>
                  </a:cubicBezTo>
                  <a:cubicBezTo>
                    <a:pt x="70" y="25"/>
                    <a:pt x="69" y="29"/>
                    <a:pt x="69" y="29"/>
                  </a:cubicBezTo>
                  <a:cubicBezTo>
                    <a:pt x="69" y="25"/>
                    <a:pt x="69" y="25"/>
                    <a:pt x="69" y="25"/>
                  </a:cubicBezTo>
                  <a:cubicBezTo>
                    <a:pt x="69" y="25"/>
                    <a:pt x="67" y="27"/>
                    <a:pt x="65" y="28"/>
                  </a:cubicBezTo>
                  <a:cubicBezTo>
                    <a:pt x="63" y="29"/>
                    <a:pt x="62" y="32"/>
                    <a:pt x="61" y="32"/>
                  </a:cubicBezTo>
                  <a:cubicBezTo>
                    <a:pt x="60" y="32"/>
                    <a:pt x="60" y="26"/>
                    <a:pt x="60" y="24"/>
                  </a:cubicBezTo>
                  <a:cubicBezTo>
                    <a:pt x="61" y="23"/>
                    <a:pt x="63" y="23"/>
                    <a:pt x="63" y="23"/>
                  </a:cubicBezTo>
                  <a:cubicBezTo>
                    <a:pt x="63" y="23"/>
                    <a:pt x="64" y="20"/>
                    <a:pt x="64" y="18"/>
                  </a:cubicBezTo>
                  <a:cubicBezTo>
                    <a:pt x="65" y="16"/>
                    <a:pt x="68" y="15"/>
                    <a:pt x="69" y="13"/>
                  </a:cubicBezTo>
                  <a:cubicBezTo>
                    <a:pt x="69" y="12"/>
                    <a:pt x="71" y="11"/>
                    <a:pt x="73" y="9"/>
                  </a:cubicBezTo>
                  <a:cubicBezTo>
                    <a:pt x="76" y="8"/>
                    <a:pt x="74" y="7"/>
                    <a:pt x="75" y="6"/>
                  </a:cubicBezTo>
                  <a:cubicBezTo>
                    <a:pt x="75" y="4"/>
                    <a:pt x="80" y="4"/>
                    <a:pt x="82" y="4"/>
                  </a:cubicBezTo>
                  <a:cubicBezTo>
                    <a:pt x="84" y="3"/>
                    <a:pt x="81" y="1"/>
                    <a:pt x="80" y="1"/>
                  </a:cubicBezTo>
                  <a:cubicBezTo>
                    <a:pt x="79" y="0"/>
                    <a:pt x="75" y="0"/>
                    <a:pt x="72" y="0"/>
                  </a:cubicBezTo>
                  <a:cubicBezTo>
                    <a:pt x="68" y="0"/>
                    <a:pt x="66" y="2"/>
                    <a:pt x="64" y="4"/>
                  </a:cubicBezTo>
                  <a:cubicBezTo>
                    <a:pt x="61" y="6"/>
                    <a:pt x="60" y="7"/>
                    <a:pt x="57" y="9"/>
                  </a:cubicBezTo>
                  <a:cubicBezTo>
                    <a:pt x="55" y="11"/>
                    <a:pt x="55" y="14"/>
                    <a:pt x="55" y="15"/>
                  </a:cubicBezTo>
                  <a:cubicBezTo>
                    <a:pt x="55" y="16"/>
                    <a:pt x="59" y="18"/>
                    <a:pt x="60" y="18"/>
                  </a:cubicBezTo>
                  <a:cubicBezTo>
                    <a:pt x="61" y="18"/>
                    <a:pt x="60" y="23"/>
                    <a:pt x="60" y="22"/>
                  </a:cubicBezTo>
                  <a:cubicBezTo>
                    <a:pt x="60" y="20"/>
                    <a:pt x="58" y="21"/>
                    <a:pt x="56" y="20"/>
                  </a:cubicBezTo>
                  <a:cubicBezTo>
                    <a:pt x="54" y="20"/>
                    <a:pt x="54" y="16"/>
                    <a:pt x="52" y="15"/>
                  </a:cubicBezTo>
                  <a:cubicBezTo>
                    <a:pt x="51" y="14"/>
                    <a:pt x="50" y="17"/>
                    <a:pt x="49" y="18"/>
                  </a:cubicBezTo>
                  <a:cubicBezTo>
                    <a:pt x="48" y="19"/>
                    <a:pt x="45" y="21"/>
                    <a:pt x="45" y="23"/>
                  </a:cubicBezTo>
                  <a:cubicBezTo>
                    <a:pt x="44" y="25"/>
                    <a:pt x="43" y="26"/>
                    <a:pt x="40" y="26"/>
                  </a:cubicBezTo>
                  <a:cubicBezTo>
                    <a:pt x="38" y="26"/>
                    <a:pt x="36" y="29"/>
                    <a:pt x="34" y="31"/>
                  </a:cubicBezTo>
                  <a:cubicBezTo>
                    <a:pt x="33" y="33"/>
                    <a:pt x="28" y="33"/>
                    <a:pt x="24" y="34"/>
                  </a:cubicBezTo>
                  <a:cubicBezTo>
                    <a:pt x="20" y="34"/>
                    <a:pt x="18" y="36"/>
                    <a:pt x="17" y="38"/>
                  </a:cubicBezTo>
                  <a:cubicBezTo>
                    <a:pt x="16" y="40"/>
                    <a:pt x="10" y="43"/>
                    <a:pt x="7" y="44"/>
                  </a:cubicBezTo>
                  <a:cubicBezTo>
                    <a:pt x="5" y="44"/>
                    <a:pt x="2" y="46"/>
                    <a:pt x="0" y="47"/>
                  </a:cubicBezTo>
                  <a:cubicBezTo>
                    <a:pt x="1" y="48"/>
                    <a:pt x="2" y="50"/>
                    <a:pt x="3" y="5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6" name="Freeform 54">
              <a:extLst>
                <a:ext uri="{FF2B5EF4-FFF2-40B4-BE49-F238E27FC236}">
                  <a16:creationId xmlns:a16="http://schemas.microsoft.com/office/drawing/2014/main" id="{C92DE176-9E66-4D1B-BBA2-57B095A23E24}"/>
                </a:ext>
              </a:extLst>
            </p:cNvPr>
            <p:cNvSpPr>
              <a:spLocks/>
            </p:cNvSpPr>
            <p:nvPr/>
          </p:nvSpPr>
          <p:spPr bwMode="auto">
            <a:xfrm>
              <a:off x="6283351" y="3016348"/>
              <a:ext cx="395825" cy="206535"/>
            </a:xfrm>
            <a:custGeom>
              <a:avLst/>
              <a:gdLst>
                <a:gd name="T0" fmla="*/ 58 w 122"/>
                <a:gd name="T1" fmla="*/ 48 h 66"/>
                <a:gd name="T2" fmla="*/ 72 w 122"/>
                <a:gd name="T3" fmla="*/ 48 h 66"/>
                <a:gd name="T4" fmla="*/ 78 w 122"/>
                <a:gd name="T5" fmla="*/ 55 h 66"/>
                <a:gd name="T6" fmla="*/ 81 w 122"/>
                <a:gd name="T7" fmla="*/ 58 h 66"/>
                <a:gd name="T8" fmla="*/ 83 w 122"/>
                <a:gd name="T9" fmla="*/ 66 h 66"/>
                <a:gd name="T10" fmla="*/ 87 w 122"/>
                <a:gd name="T11" fmla="*/ 62 h 66"/>
                <a:gd name="T12" fmla="*/ 92 w 122"/>
                <a:gd name="T13" fmla="*/ 56 h 66"/>
                <a:gd name="T14" fmla="*/ 98 w 122"/>
                <a:gd name="T15" fmla="*/ 54 h 66"/>
                <a:gd name="T16" fmla="*/ 102 w 122"/>
                <a:gd name="T17" fmla="*/ 58 h 66"/>
                <a:gd name="T18" fmla="*/ 111 w 122"/>
                <a:gd name="T19" fmla="*/ 51 h 66"/>
                <a:gd name="T20" fmla="*/ 120 w 122"/>
                <a:gd name="T21" fmla="*/ 49 h 66"/>
                <a:gd name="T22" fmla="*/ 122 w 122"/>
                <a:gd name="T23" fmla="*/ 51 h 66"/>
                <a:gd name="T24" fmla="*/ 119 w 122"/>
                <a:gd name="T25" fmla="*/ 38 h 66"/>
                <a:gd name="T26" fmla="*/ 110 w 122"/>
                <a:gd name="T27" fmla="*/ 29 h 66"/>
                <a:gd name="T28" fmla="*/ 110 w 122"/>
                <a:gd name="T29" fmla="*/ 31 h 66"/>
                <a:gd name="T30" fmla="*/ 115 w 122"/>
                <a:gd name="T31" fmla="*/ 37 h 66"/>
                <a:gd name="T32" fmla="*/ 113 w 122"/>
                <a:gd name="T33" fmla="*/ 45 h 66"/>
                <a:gd name="T34" fmla="*/ 100 w 122"/>
                <a:gd name="T35" fmla="*/ 41 h 66"/>
                <a:gd name="T36" fmla="*/ 94 w 122"/>
                <a:gd name="T37" fmla="*/ 38 h 66"/>
                <a:gd name="T38" fmla="*/ 96 w 122"/>
                <a:gd name="T39" fmla="*/ 35 h 66"/>
                <a:gd name="T40" fmla="*/ 89 w 122"/>
                <a:gd name="T41" fmla="*/ 29 h 66"/>
                <a:gd name="T42" fmla="*/ 81 w 122"/>
                <a:gd name="T43" fmla="*/ 29 h 66"/>
                <a:gd name="T44" fmla="*/ 79 w 122"/>
                <a:gd name="T45" fmla="*/ 25 h 66"/>
                <a:gd name="T46" fmla="*/ 81 w 122"/>
                <a:gd name="T47" fmla="*/ 18 h 66"/>
                <a:gd name="T48" fmla="*/ 87 w 122"/>
                <a:gd name="T49" fmla="*/ 11 h 66"/>
                <a:gd name="T50" fmla="*/ 85 w 122"/>
                <a:gd name="T51" fmla="*/ 9 h 66"/>
                <a:gd name="T52" fmla="*/ 80 w 122"/>
                <a:gd name="T53" fmla="*/ 7 h 66"/>
                <a:gd name="T54" fmla="*/ 78 w 122"/>
                <a:gd name="T55" fmla="*/ 3 h 66"/>
                <a:gd name="T56" fmla="*/ 74 w 122"/>
                <a:gd name="T57" fmla="*/ 2 h 66"/>
                <a:gd name="T58" fmla="*/ 62 w 122"/>
                <a:gd name="T59" fmla="*/ 13 h 66"/>
                <a:gd name="T60" fmla="*/ 26 w 122"/>
                <a:gd name="T61" fmla="*/ 22 h 66"/>
                <a:gd name="T62" fmla="*/ 0 w 122"/>
                <a:gd name="T63" fmla="*/ 59 h 66"/>
                <a:gd name="T64" fmla="*/ 1 w 122"/>
                <a:gd name="T65" fmla="*/ 60 h 66"/>
                <a:gd name="T66" fmla="*/ 35 w 122"/>
                <a:gd name="T67" fmla="*/ 53 h 66"/>
                <a:gd name="T68" fmla="*/ 57 w 122"/>
                <a:gd name="T69"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 h="66">
                  <a:moveTo>
                    <a:pt x="57" y="48"/>
                  </a:moveTo>
                  <a:cubicBezTo>
                    <a:pt x="57" y="48"/>
                    <a:pt x="58" y="48"/>
                    <a:pt x="58" y="48"/>
                  </a:cubicBezTo>
                  <a:cubicBezTo>
                    <a:pt x="59" y="48"/>
                    <a:pt x="66" y="45"/>
                    <a:pt x="66" y="45"/>
                  </a:cubicBezTo>
                  <a:cubicBezTo>
                    <a:pt x="67" y="45"/>
                    <a:pt x="70" y="46"/>
                    <a:pt x="72" y="48"/>
                  </a:cubicBezTo>
                  <a:cubicBezTo>
                    <a:pt x="73" y="49"/>
                    <a:pt x="75" y="54"/>
                    <a:pt x="76" y="56"/>
                  </a:cubicBezTo>
                  <a:cubicBezTo>
                    <a:pt x="77" y="56"/>
                    <a:pt x="77" y="56"/>
                    <a:pt x="78" y="55"/>
                  </a:cubicBezTo>
                  <a:cubicBezTo>
                    <a:pt x="79" y="54"/>
                    <a:pt x="81" y="53"/>
                    <a:pt x="81" y="54"/>
                  </a:cubicBezTo>
                  <a:cubicBezTo>
                    <a:pt x="81" y="55"/>
                    <a:pt x="80" y="58"/>
                    <a:pt x="81" y="58"/>
                  </a:cubicBezTo>
                  <a:cubicBezTo>
                    <a:pt x="81" y="59"/>
                    <a:pt x="81" y="62"/>
                    <a:pt x="81" y="63"/>
                  </a:cubicBezTo>
                  <a:cubicBezTo>
                    <a:pt x="82" y="63"/>
                    <a:pt x="82" y="65"/>
                    <a:pt x="83" y="66"/>
                  </a:cubicBezTo>
                  <a:cubicBezTo>
                    <a:pt x="84" y="66"/>
                    <a:pt x="84" y="64"/>
                    <a:pt x="85" y="64"/>
                  </a:cubicBezTo>
                  <a:cubicBezTo>
                    <a:pt x="86" y="63"/>
                    <a:pt x="86" y="62"/>
                    <a:pt x="87" y="62"/>
                  </a:cubicBezTo>
                  <a:cubicBezTo>
                    <a:pt x="88" y="62"/>
                    <a:pt x="89" y="61"/>
                    <a:pt x="90" y="60"/>
                  </a:cubicBezTo>
                  <a:cubicBezTo>
                    <a:pt x="90" y="59"/>
                    <a:pt x="91" y="57"/>
                    <a:pt x="92" y="56"/>
                  </a:cubicBezTo>
                  <a:cubicBezTo>
                    <a:pt x="94" y="55"/>
                    <a:pt x="96" y="51"/>
                    <a:pt x="97" y="50"/>
                  </a:cubicBezTo>
                  <a:cubicBezTo>
                    <a:pt x="98" y="50"/>
                    <a:pt x="98" y="53"/>
                    <a:pt x="98" y="54"/>
                  </a:cubicBezTo>
                  <a:cubicBezTo>
                    <a:pt x="98" y="55"/>
                    <a:pt x="99" y="57"/>
                    <a:pt x="99" y="58"/>
                  </a:cubicBezTo>
                  <a:cubicBezTo>
                    <a:pt x="99" y="59"/>
                    <a:pt x="101" y="58"/>
                    <a:pt x="102" y="58"/>
                  </a:cubicBezTo>
                  <a:cubicBezTo>
                    <a:pt x="102" y="57"/>
                    <a:pt x="105" y="56"/>
                    <a:pt x="106" y="55"/>
                  </a:cubicBezTo>
                  <a:cubicBezTo>
                    <a:pt x="106" y="55"/>
                    <a:pt x="110" y="52"/>
                    <a:pt x="111" y="51"/>
                  </a:cubicBezTo>
                  <a:cubicBezTo>
                    <a:pt x="112" y="51"/>
                    <a:pt x="114" y="50"/>
                    <a:pt x="115" y="50"/>
                  </a:cubicBezTo>
                  <a:cubicBezTo>
                    <a:pt x="115" y="49"/>
                    <a:pt x="119" y="48"/>
                    <a:pt x="120" y="49"/>
                  </a:cubicBezTo>
                  <a:cubicBezTo>
                    <a:pt x="120" y="50"/>
                    <a:pt x="121" y="55"/>
                    <a:pt x="122" y="55"/>
                  </a:cubicBezTo>
                  <a:cubicBezTo>
                    <a:pt x="122" y="54"/>
                    <a:pt x="122" y="52"/>
                    <a:pt x="122" y="51"/>
                  </a:cubicBezTo>
                  <a:cubicBezTo>
                    <a:pt x="121" y="49"/>
                    <a:pt x="122" y="45"/>
                    <a:pt x="122" y="44"/>
                  </a:cubicBezTo>
                  <a:cubicBezTo>
                    <a:pt x="122" y="43"/>
                    <a:pt x="120" y="39"/>
                    <a:pt x="119" y="38"/>
                  </a:cubicBezTo>
                  <a:cubicBezTo>
                    <a:pt x="119" y="37"/>
                    <a:pt x="117" y="33"/>
                    <a:pt x="115" y="32"/>
                  </a:cubicBezTo>
                  <a:cubicBezTo>
                    <a:pt x="114" y="31"/>
                    <a:pt x="114" y="29"/>
                    <a:pt x="110" y="29"/>
                  </a:cubicBezTo>
                  <a:cubicBezTo>
                    <a:pt x="107" y="29"/>
                    <a:pt x="107" y="32"/>
                    <a:pt x="107" y="32"/>
                  </a:cubicBezTo>
                  <a:cubicBezTo>
                    <a:pt x="108" y="32"/>
                    <a:pt x="109" y="31"/>
                    <a:pt x="110" y="31"/>
                  </a:cubicBezTo>
                  <a:cubicBezTo>
                    <a:pt x="111" y="32"/>
                    <a:pt x="112" y="33"/>
                    <a:pt x="112" y="34"/>
                  </a:cubicBezTo>
                  <a:cubicBezTo>
                    <a:pt x="113" y="36"/>
                    <a:pt x="114" y="36"/>
                    <a:pt x="115" y="37"/>
                  </a:cubicBezTo>
                  <a:cubicBezTo>
                    <a:pt x="116" y="38"/>
                    <a:pt x="117" y="40"/>
                    <a:pt x="117" y="41"/>
                  </a:cubicBezTo>
                  <a:cubicBezTo>
                    <a:pt x="117" y="42"/>
                    <a:pt x="115" y="43"/>
                    <a:pt x="113" y="45"/>
                  </a:cubicBezTo>
                  <a:cubicBezTo>
                    <a:pt x="112" y="46"/>
                    <a:pt x="103" y="46"/>
                    <a:pt x="102" y="46"/>
                  </a:cubicBezTo>
                  <a:cubicBezTo>
                    <a:pt x="102" y="45"/>
                    <a:pt x="100" y="42"/>
                    <a:pt x="100" y="41"/>
                  </a:cubicBezTo>
                  <a:cubicBezTo>
                    <a:pt x="99" y="41"/>
                    <a:pt x="98" y="40"/>
                    <a:pt x="97" y="40"/>
                  </a:cubicBezTo>
                  <a:cubicBezTo>
                    <a:pt x="96" y="39"/>
                    <a:pt x="94" y="39"/>
                    <a:pt x="94" y="38"/>
                  </a:cubicBezTo>
                  <a:cubicBezTo>
                    <a:pt x="93" y="38"/>
                    <a:pt x="94" y="37"/>
                    <a:pt x="95" y="37"/>
                  </a:cubicBezTo>
                  <a:cubicBezTo>
                    <a:pt x="95" y="37"/>
                    <a:pt x="96" y="36"/>
                    <a:pt x="96" y="35"/>
                  </a:cubicBezTo>
                  <a:cubicBezTo>
                    <a:pt x="95" y="35"/>
                    <a:pt x="94" y="34"/>
                    <a:pt x="93" y="33"/>
                  </a:cubicBezTo>
                  <a:cubicBezTo>
                    <a:pt x="92" y="32"/>
                    <a:pt x="90" y="30"/>
                    <a:pt x="89" y="29"/>
                  </a:cubicBezTo>
                  <a:cubicBezTo>
                    <a:pt x="88" y="29"/>
                    <a:pt x="85" y="28"/>
                    <a:pt x="85" y="28"/>
                  </a:cubicBezTo>
                  <a:cubicBezTo>
                    <a:pt x="84" y="28"/>
                    <a:pt x="82" y="29"/>
                    <a:pt x="81" y="29"/>
                  </a:cubicBezTo>
                  <a:cubicBezTo>
                    <a:pt x="81" y="29"/>
                    <a:pt x="79" y="28"/>
                    <a:pt x="78" y="27"/>
                  </a:cubicBezTo>
                  <a:cubicBezTo>
                    <a:pt x="77" y="26"/>
                    <a:pt x="79" y="25"/>
                    <a:pt x="79" y="25"/>
                  </a:cubicBezTo>
                  <a:cubicBezTo>
                    <a:pt x="79" y="24"/>
                    <a:pt x="79" y="22"/>
                    <a:pt x="80" y="21"/>
                  </a:cubicBezTo>
                  <a:cubicBezTo>
                    <a:pt x="80" y="20"/>
                    <a:pt x="81" y="19"/>
                    <a:pt x="81" y="18"/>
                  </a:cubicBezTo>
                  <a:cubicBezTo>
                    <a:pt x="81" y="17"/>
                    <a:pt x="82" y="15"/>
                    <a:pt x="83" y="15"/>
                  </a:cubicBezTo>
                  <a:cubicBezTo>
                    <a:pt x="84" y="14"/>
                    <a:pt x="85" y="13"/>
                    <a:pt x="87" y="11"/>
                  </a:cubicBezTo>
                  <a:cubicBezTo>
                    <a:pt x="89" y="9"/>
                    <a:pt x="87" y="8"/>
                    <a:pt x="86" y="8"/>
                  </a:cubicBezTo>
                  <a:cubicBezTo>
                    <a:pt x="86" y="9"/>
                    <a:pt x="85" y="9"/>
                    <a:pt x="85" y="9"/>
                  </a:cubicBezTo>
                  <a:cubicBezTo>
                    <a:pt x="84" y="9"/>
                    <a:pt x="83" y="9"/>
                    <a:pt x="82" y="9"/>
                  </a:cubicBezTo>
                  <a:cubicBezTo>
                    <a:pt x="82" y="8"/>
                    <a:pt x="80" y="7"/>
                    <a:pt x="80" y="7"/>
                  </a:cubicBezTo>
                  <a:cubicBezTo>
                    <a:pt x="80" y="7"/>
                    <a:pt x="80" y="6"/>
                    <a:pt x="79" y="5"/>
                  </a:cubicBezTo>
                  <a:cubicBezTo>
                    <a:pt x="79" y="4"/>
                    <a:pt x="78" y="3"/>
                    <a:pt x="78" y="3"/>
                  </a:cubicBezTo>
                  <a:cubicBezTo>
                    <a:pt x="78" y="2"/>
                    <a:pt x="78" y="1"/>
                    <a:pt x="78" y="0"/>
                  </a:cubicBezTo>
                  <a:cubicBezTo>
                    <a:pt x="77" y="0"/>
                    <a:pt x="75" y="1"/>
                    <a:pt x="74" y="2"/>
                  </a:cubicBezTo>
                  <a:cubicBezTo>
                    <a:pt x="72" y="4"/>
                    <a:pt x="67" y="9"/>
                    <a:pt x="66" y="10"/>
                  </a:cubicBezTo>
                  <a:cubicBezTo>
                    <a:pt x="65" y="11"/>
                    <a:pt x="62" y="13"/>
                    <a:pt x="62" y="13"/>
                  </a:cubicBezTo>
                  <a:cubicBezTo>
                    <a:pt x="61" y="14"/>
                    <a:pt x="43" y="18"/>
                    <a:pt x="26" y="21"/>
                  </a:cubicBezTo>
                  <a:cubicBezTo>
                    <a:pt x="26" y="22"/>
                    <a:pt x="26" y="22"/>
                    <a:pt x="26" y="22"/>
                  </a:cubicBezTo>
                  <a:cubicBezTo>
                    <a:pt x="15" y="24"/>
                    <a:pt x="4" y="27"/>
                    <a:pt x="0" y="28"/>
                  </a:cubicBezTo>
                  <a:cubicBezTo>
                    <a:pt x="0" y="59"/>
                    <a:pt x="0" y="59"/>
                    <a:pt x="0" y="59"/>
                  </a:cubicBezTo>
                  <a:cubicBezTo>
                    <a:pt x="1" y="60"/>
                    <a:pt x="1" y="60"/>
                    <a:pt x="1" y="60"/>
                  </a:cubicBezTo>
                  <a:cubicBezTo>
                    <a:pt x="1" y="60"/>
                    <a:pt x="1" y="60"/>
                    <a:pt x="1" y="60"/>
                  </a:cubicBezTo>
                  <a:cubicBezTo>
                    <a:pt x="5" y="59"/>
                    <a:pt x="12" y="58"/>
                    <a:pt x="16" y="57"/>
                  </a:cubicBezTo>
                  <a:cubicBezTo>
                    <a:pt x="21" y="56"/>
                    <a:pt x="30" y="54"/>
                    <a:pt x="35" y="53"/>
                  </a:cubicBezTo>
                  <a:cubicBezTo>
                    <a:pt x="40" y="51"/>
                    <a:pt x="45" y="50"/>
                    <a:pt x="48" y="49"/>
                  </a:cubicBezTo>
                  <a:cubicBezTo>
                    <a:pt x="51" y="48"/>
                    <a:pt x="55" y="48"/>
                    <a:pt x="57" y="48"/>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7" name="Freeform 55">
              <a:extLst>
                <a:ext uri="{FF2B5EF4-FFF2-40B4-BE49-F238E27FC236}">
                  <a16:creationId xmlns:a16="http://schemas.microsoft.com/office/drawing/2014/main" id="{1CEE4925-4853-4A47-AF50-587C326417FA}"/>
                </a:ext>
              </a:extLst>
            </p:cNvPr>
            <p:cNvSpPr>
              <a:spLocks/>
            </p:cNvSpPr>
            <p:nvPr/>
          </p:nvSpPr>
          <p:spPr bwMode="auto">
            <a:xfrm>
              <a:off x="6601032" y="3204853"/>
              <a:ext cx="28879" cy="21311"/>
            </a:xfrm>
            <a:custGeom>
              <a:avLst/>
              <a:gdLst>
                <a:gd name="T0" fmla="*/ 0 w 9"/>
                <a:gd name="T1" fmla="*/ 7 h 7"/>
                <a:gd name="T2" fmla="*/ 2 w 9"/>
                <a:gd name="T3" fmla="*/ 3 h 7"/>
                <a:gd name="T4" fmla="*/ 5 w 9"/>
                <a:gd name="T5" fmla="*/ 0 h 7"/>
                <a:gd name="T6" fmla="*/ 7 w 9"/>
                <a:gd name="T7" fmla="*/ 3 h 7"/>
                <a:gd name="T8" fmla="*/ 3 w 9"/>
                <a:gd name="T9" fmla="*/ 6 h 7"/>
                <a:gd name="T10" fmla="*/ 0 w 9"/>
                <a:gd name="T11" fmla="*/ 7 h 7"/>
              </a:gdLst>
              <a:ahLst/>
              <a:cxnLst>
                <a:cxn ang="0">
                  <a:pos x="T0" y="T1"/>
                </a:cxn>
                <a:cxn ang="0">
                  <a:pos x="T2" y="T3"/>
                </a:cxn>
                <a:cxn ang="0">
                  <a:pos x="T4" y="T5"/>
                </a:cxn>
                <a:cxn ang="0">
                  <a:pos x="T6" y="T7"/>
                </a:cxn>
                <a:cxn ang="0">
                  <a:pos x="T8" y="T9"/>
                </a:cxn>
                <a:cxn ang="0">
                  <a:pos x="T10" y="T11"/>
                </a:cxn>
              </a:cxnLst>
              <a:rect l="0" t="0" r="r" b="b"/>
              <a:pathLst>
                <a:path w="9" h="7">
                  <a:moveTo>
                    <a:pt x="0" y="7"/>
                  </a:moveTo>
                  <a:cubicBezTo>
                    <a:pt x="1" y="5"/>
                    <a:pt x="1" y="4"/>
                    <a:pt x="2" y="3"/>
                  </a:cubicBezTo>
                  <a:cubicBezTo>
                    <a:pt x="3" y="1"/>
                    <a:pt x="3" y="0"/>
                    <a:pt x="5" y="0"/>
                  </a:cubicBezTo>
                  <a:cubicBezTo>
                    <a:pt x="7" y="0"/>
                    <a:pt x="9" y="2"/>
                    <a:pt x="7" y="3"/>
                  </a:cubicBezTo>
                  <a:cubicBezTo>
                    <a:pt x="6" y="4"/>
                    <a:pt x="5" y="5"/>
                    <a:pt x="3" y="6"/>
                  </a:cubicBezTo>
                  <a:cubicBezTo>
                    <a:pt x="1" y="7"/>
                    <a:pt x="0" y="7"/>
                    <a:pt x="0" y="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8" name="Freeform 56">
              <a:extLst>
                <a:ext uri="{FF2B5EF4-FFF2-40B4-BE49-F238E27FC236}">
                  <a16:creationId xmlns:a16="http://schemas.microsoft.com/office/drawing/2014/main" id="{AE830DB8-A70A-4CE7-9D05-2DAD4A9EA15D}"/>
                </a:ext>
              </a:extLst>
            </p:cNvPr>
            <p:cNvSpPr>
              <a:spLocks/>
            </p:cNvSpPr>
            <p:nvPr/>
          </p:nvSpPr>
          <p:spPr bwMode="auto">
            <a:xfrm>
              <a:off x="6672382" y="3198297"/>
              <a:ext cx="15289" cy="21311"/>
            </a:xfrm>
            <a:custGeom>
              <a:avLst/>
              <a:gdLst>
                <a:gd name="T0" fmla="*/ 2 w 5"/>
                <a:gd name="T1" fmla="*/ 7 h 7"/>
                <a:gd name="T2" fmla="*/ 1 w 5"/>
                <a:gd name="T3" fmla="*/ 5 h 7"/>
                <a:gd name="T4" fmla="*/ 3 w 5"/>
                <a:gd name="T5" fmla="*/ 1 h 7"/>
                <a:gd name="T6" fmla="*/ 5 w 5"/>
                <a:gd name="T7" fmla="*/ 3 h 7"/>
                <a:gd name="T8" fmla="*/ 4 w 5"/>
                <a:gd name="T9" fmla="*/ 6 h 7"/>
                <a:gd name="T10" fmla="*/ 2 w 5"/>
                <a:gd name="T11" fmla="*/ 7 h 7"/>
              </a:gdLst>
              <a:ahLst/>
              <a:cxnLst>
                <a:cxn ang="0">
                  <a:pos x="T0" y="T1"/>
                </a:cxn>
                <a:cxn ang="0">
                  <a:pos x="T2" y="T3"/>
                </a:cxn>
                <a:cxn ang="0">
                  <a:pos x="T4" y="T5"/>
                </a:cxn>
                <a:cxn ang="0">
                  <a:pos x="T6" y="T7"/>
                </a:cxn>
                <a:cxn ang="0">
                  <a:pos x="T8" y="T9"/>
                </a:cxn>
                <a:cxn ang="0">
                  <a:pos x="T10" y="T11"/>
                </a:cxn>
              </a:cxnLst>
              <a:rect l="0" t="0" r="r" b="b"/>
              <a:pathLst>
                <a:path w="5" h="7">
                  <a:moveTo>
                    <a:pt x="2" y="7"/>
                  </a:moveTo>
                  <a:cubicBezTo>
                    <a:pt x="0" y="6"/>
                    <a:pt x="0" y="6"/>
                    <a:pt x="1" y="5"/>
                  </a:cubicBezTo>
                  <a:cubicBezTo>
                    <a:pt x="3" y="3"/>
                    <a:pt x="3" y="2"/>
                    <a:pt x="3" y="1"/>
                  </a:cubicBezTo>
                  <a:cubicBezTo>
                    <a:pt x="3" y="0"/>
                    <a:pt x="4" y="2"/>
                    <a:pt x="5" y="3"/>
                  </a:cubicBezTo>
                  <a:cubicBezTo>
                    <a:pt x="5" y="4"/>
                    <a:pt x="5" y="6"/>
                    <a:pt x="4" y="6"/>
                  </a:cubicBezTo>
                  <a:cubicBezTo>
                    <a:pt x="2" y="7"/>
                    <a:pt x="2" y="7"/>
                    <a:pt x="2" y="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89" name="Freeform 57">
              <a:extLst>
                <a:ext uri="{FF2B5EF4-FFF2-40B4-BE49-F238E27FC236}">
                  <a16:creationId xmlns:a16="http://schemas.microsoft.com/office/drawing/2014/main" id="{B8D73CF1-7F12-4B40-96FC-96C3E5B11CE1}"/>
                </a:ext>
              </a:extLst>
            </p:cNvPr>
            <p:cNvSpPr>
              <a:spLocks/>
            </p:cNvSpPr>
            <p:nvPr/>
          </p:nvSpPr>
          <p:spPr bwMode="auto">
            <a:xfrm>
              <a:off x="5707450" y="3586779"/>
              <a:ext cx="535130" cy="370452"/>
            </a:xfrm>
            <a:custGeom>
              <a:avLst/>
              <a:gdLst>
                <a:gd name="T0" fmla="*/ 0 w 165"/>
                <a:gd name="T1" fmla="*/ 27 h 118"/>
                <a:gd name="T2" fmla="*/ 13 w 165"/>
                <a:gd name="T3" fmla="*/ 40 h 118"/>
                <a:gd name="T4" fmla="*/ 22 w 165"/>
                <a:gd name="T5" fmla="*/ 35 h 118"/>
                <a:gd name="T6" fmla="*/ 28 w 165"/>
                <a:gd name="T7" fmla="*/ 31 h 118"/>
                <a:gd name="T8" fmla="*/ 39 w 165"/>
                <a:gd name="T9" fmla="*/ 24 h 118"/>
                <a:gd name="T10" fmla="*/ 49 w 165"/>
                <a:gd name="T11" fmla="*/ 21 h 118"/>
                <a:gd name="T12" fmla="*/ 60 w 165"/>
                <a:gd name="T13" fmla="*/ 28 h 118"/>
                <a:gd name="T14" fmla="*/ 72 w 165"/>
                <a:gd name="T15" fmla="*/ 35 h 118"/>
                <a:gd name="T16" fmla="*/ 83 w 165"/>
                <a:gd name="T17" fmla="*/ 44 h 118"/>
                <a:gd name="T18" fmla="*/ 93 w 165"/>
                <a:gd name="T19" fmla="*/ 56 h 118"/>
                <a:gd name="T20" fmla="*/ 92 w 165"/>
                <a:gd name="T21" fmla="*/ 57 h 118"/>
                <a:gd name="T22" fmla="*/ 89 w 165"/>
                <a:gd name="T23" fmla="*/ 64 h 118"/>
                <a:gd name="T24" fmla="*/ 95 w 165"/>
                <a:gd name="T25" fmla="*/ 69 h 118"/>
                <a:gd name="T26" fmla="*/ 106 w 165"/>
                <a:gd name="T27" fmla="*/ 73 h 118"/>
                <a:gd name="T28" fmla="*/ 115 w 165"/>
                <a:gd name="T29" fmla="*/ 77 h 118"/>
                <a:gd name="T30" fmla="*/ 126 w 165"/>
                <a:gd name="T31" fmla="*/ 82 h 118"/>
                <a:gd name="T32" fmla="*/ 118 w 165"/>
                <a:gd name="T33" fmla="*/ 71 h 118"/>
                <a:gd name="T34" fmla="*/ 106 w 165"/>
                <a:gd name="T35" fmla="*/ 57 h 118"/>
                <a:gd name="T36" fmla="*/ 116 w 165"/>
                <a:gd name="T37" fmla="*/ 68 h 118"/>
                <a:gd name="T38" fmla="*/ 114 w 165"/>
                <a:gd name="T39" fmla="*/ 61 h 118"/>
                <a:gd name="T40" fmla="*/ 111 w 165"/>
                <a:gd name="T41" fmla="*/ 48 h 118"/>
                <a:gd name="T42" fmla="*/ 111 w 165"/>
                <a:gd name="T43" fmla="*/ 34 h 118"/>
                <a:gd name="T44" fmla="*/ 110 w 165"/>
                <a:gd name="T45" fmla="*/ 24 h 118"/>
                <a:gd name="T46" fmla="*/ 114 w 165"/>
                <a:gd name="T47" fmla="*/ 17 h 118"/>
                <a:gd name="T48" fmla="*/ 119 w 165"/>
                <a:gd name="T49" fmla="*/ 14 h 118"/>
                <a:gd name="T50" fmla="*/ 125 w 165"/>
                <a:gd name="T51" fmla="*/ 12 h 118"/>
                <a:gd name="T52" fmla="*/ 123 w 165"/>
                <a:gd name="T53" fmla="*/ 19 h 118"/>
                <a:gd name="T54" fmla="*/ 116 w 165"/>
                <a:gd name="T55" fmla="*/ 30 h 118"/>
                <a:gd name="T56" fmla="*/ 118 w 165"/>
                <a:gd name="T57" fmla="*/ 37 h 118"/>
                <a:gd name="T58" fmla="*/ 116 w 165"/>
                <a:gd name="T59" fmla="*/ 42 h 118"/>
                <a:gd name="T60" fmla="*/ 122 w 165"/>
                <a:gd name="T61" fmla="*/ 44 h 118"/>
                <a:gd name="T62" fmla="*/ 122 w 165"/>
                <a:gd name="T63" fmla="*/ 48 h 118"/>
                <a:gd name="T64" fmla="*/ 122 w 165"/>
                <a:gd name="T65" fmla="*/ 54 h 118"/>
                <a:gd name="T66" fmla="*/ 126 w 165"/>
                <a:gd name="T67" fmla="*/ 66 h 118"/>
                <a:gd name="T68" fmla="*/ 134 w 165"/>
                <a:gd name="T69" fmla="*/ 67 h 118"/>
                <a:gd name="T70" fmla="*/ 138 w 165"/>
                <a:gd name="T71" fmla="*/ 71 h 118"/>
                <a:gd name="T72" fmla="*/ 150 w 165"/>
                <a:gd name="T73" fmla="*/ 80 h 118"/>
                <a:gd name="T74" fmla="*/ 147 w 165"/>
                <a:gd name="T75" fmla="*/ 91 h 118"/>
                <a:gd name="T76" fmla="*/ 143 w 165"/>
                <a:gd name="T77" fmla="*/ 115 h 118"/>
                <a:gd name="T78" fmla="*/ 149 w 165"/>
                <a:gd name="T79" fmla="*/ 104 h 118"/>
                <a:gd name="T80" fmla="*/ 155 w 165"/>
                <a:gd name="T81" fmla="*/ 87 h 118"/>
                <a:gd name="T82" fmla="*/ 161 w 165"/>
                <a:gd name="T83" fmla="*/ 67 h 118"/>
                <a:gd name="T84" fmla="*/ 164 w 165"/>
                <a:gd name="T85" fmla="*/ 54 h 118"/>
                <a:gd name="T86" fmla="*/ 127 w 165"/>
                <a:gd name="T87" fmla="*/ 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5" h="118">
                  <a:moveTo>
                    <a:pt x="127" y="1"/>
                  </a:moveTo>
                  <a:cubicBezTo>
                    <a:pt x="127" y="0"/>
                    <a:pt x="127" y="0"/>
                    <a:pt x="127" y="0"/>
                  </a:cubicBezTo>
                  <a:cubicBezTo>
                    <a:pt x="84" y="10"/>
                    <a:pt x="33" y="20"/>
                    <a:pt x="0" y="27"/>
                  </a:cubicBezTo>
                  <a:cubicBezTo>
                    <a:pt x="4" y="50"/>
                    <a:pt x="4" y="50"/>
                    <a:pt x="4" y="50"/>
                  </a:cubicBezTo>
                  <a:cubicBezTo>
                    <a:pt x="4" y="50"/>
                    <a:pt x="7" y="47"/>
                    <a:pt x="9" y="45"/>
                  </a:cubicBezTo>
                  <a:cubicBezTo>
                    <a:pt x="11" y="43"/>
                    <a:pt x="11" y="41"/>
                    <a:pt x="13" y="40"/>
                  </a:cubicBezTo>
                  <a:cubicBezTo>
                    <a:pt x="14" y="39"/>
                    <a:pt x="15" y="37"/>
                    <a:pt x="16" y="36"/>
                  </a:cubicBezTo>
                  <a:cubicBezTo>
                    <a:pt x="16" y="35"/>
                    <a:pt x="19" y="35"/>
                    <a:pt x="19" y="35"/>
                  </a:cubicBezTo>
                  <a:cubicBezTo>
                    <a:pt x="22" y="35"/>
                    <a:pt x="22" y="35"/>
                    <a:pt x="22" y="35"/>
                  </a:cubicBezTo>
                  <a:cubicBezTo>
                    <a:pt x="22" y="35"/>
                    <a:pt x="23" y="31"/>
                    <a:pt x="24" y="30"/>
                  </a:cubicBezTo>
                  <a:cubicBezTo>
                    <a:pt x="24" y="30"/>
                    <a:pt x="25" y="27"/>
                    <a:pt x="25" y="27"/>
                  </a:cubicBezTo>
                  <a:cubicBezTo>
                    <a:pt x="25" y="27"/>
                    <a:pt x="28" y="30"/>
                    <a:pt x="28" y="31"/>
                  </a:cubicBezTo>
                  <a:cubicBezTo>
                    <a:pt x="29" y="31"/>
                    <a:pt x="32" y="31"/>
                    <a:pt x="34" y="30"/>
                  </a:cubicBezTo>
                  <a:cubicBezTo>
                    <a:pt x="36" y="29"/>
                    <a:pt x="37" y="27"/>
                    <a:pt x="37" y="27"/>
                  </a:cubicBezTo>
                  <a:cubicBezTo>
                    <a:pt x="39" y="24"/>
                    <a:pt x="39" y="24"/>
                    <a:pt x="39" y="24"/>
                  </a:cubicBezTo>
                  <a:cubicBezTo>
                    <a:pt x="41" y="24"/>
                    <a:pt x="41" y="24"/>
                    <a:pt x="41" y="24"/>
                  </a:cubicBezTo>
                  <a:cubicBezTo>
                    <a:pt x="43" y="20"/>
                    <a:pt x="43" y="20"/>
                    <a:pt x="43" y="20"/>
                  </a:cubicBezTo>
                  <a:cubicBezTo>
                    <a:pt x="43" y="20"/>
                    <a:pt x="48" y="20"/>
                    <a:pt x="49" y="21"/>
                  </a:cubicBezTo>
                  <a:cubicBezTo>
                    <a:pt x="50" y="22"/>
                    <a:pt x="54" y="23"/>
                    <a:pt x="54" y="23"/>
                  </a:cubicBezTo>
                  <a:cubicBezTo>
                    <a:pt x="56" y="23"/>
                    <a:pt x="56" y="23"/>
                    <a:pt x="56" y="23"/>
                  </a:cubicBezTo>
                  <a:cubicBezTo>
                    <a:pt x="56" y="23"/>
                    <a:pt x="59" y="27"/>
                    <a:pt x="60" y="28"/>
                  </a:cubicBezTo>
                  <a:cubicBezTo>
                    <a:pt x="61" y="29"/>
                    <a:pt x="63" y="31"/>
                    <a:pt x="63" y="31"/>
                  </a:cubicBezTo>
                  <a:cubicBezTo>
                    <a:pt x="63" y="31"/>
                    <a:pt x="64" y="32"/>
                    <a:pt x="65" y="34"/>
                  </a:cubicBezTo>
                  <a:cubicBezTo>
                    <a:pt x="67" y="34"/>
                    <a:pt x="72" y="35"/>
                    <a:pt x="72" y="35"/>
                  </a:cubicBezTo>
                  <a:cubicBezTo>
                    <a:pt x="72" y="35"/>
                    <a:pt x="74" y="39"/>
                    <a:pt x="74" y="40"/>
                  </a:cubicBezTo>
                  <a:cubicBezTo>
                    <a:pt x="74" y="41"/>
                    <a:pt x="76" y="44"/>
                    <a:pt x="78" y="43"/>
                  </a:cubicBezTo>
                  <a:cubicBezTo>
                    <a:pt x="79" y="43"/>
                    <a:pt x="81" y="43"/>
                    <a:pt x="83" y="44"/>
                  </a:cubicBezTo>
                  <a:cubicBezTo>
                    <a:pt x="84" y="44"/>
                    <a:pt x="85" y="45"/>
                    <a:pt x="87" y="46"/>
                  </a:cubicBezTo>
                  <a:cubicBezTo>
                    <a:pt x="89" y="48"/>
                    <a:pt x="91" y="48"/>
                    <a:pt x="91" y="49"/>
                  </a:cubicBezTo>
                  <a:cubicBezTo>
                    <a:pt x="92" y="50"/>
                    <a:pt x="93" y="54"/>
                    <a:pt x="93" y="56"/>
                  </a:cubicBezTo>
                  <a:cubicBezTo>
                    <a:pt x="93" y="56"/>
                    <a:pt x="93" y="56"/>
                    <a:pt x="93" y="56"/>
                  </a:cubicBezTo>
                  <a:cubicBezTo>
                    <a:pt x="93" y="56"/>
                    <a:pt x="93" y="56"/>
                    <a:pt x="93" y="56"/>
                  </a:cubicBezTo>
                  <a:cubicBezTo>
                    <a:pt x="92" y="57"/>
                    <a:pt x="92" y="57"/>
                    <a:pt x="92" y="57"/>
                  </a:cubicBezTo>
                  <a:cubicBezTo>
                    <a:pt x="92" y="57"/>
                    <a:pt x="92" y="57"/>
                    <a:pt x="93" y="56"/>
                  </a:cubicBezTo>
                  <a:cubicBezTo>
                    <a:pt x="92" y="57"/>
                    <a:pt x="91" y="58"/>
                    <a:pt x="91" y="60"/>
                  </a:cubicBezTo>
                  <a:cubicBezTo>
                    <a:pt x="91" y="61"/>
                    <a:pt x="89" y="63"/>
                    <a:pt x="89" y="64"/>
                  </a:cubicBezTo>
                  <a:cubicBezTo>
                    <a:pt x="89" y="65"/>
                    <a:pt x="88" y="69"/>
                    <a:pt x="88" y="69"/>
                  </a:cubicBezTo>
                  <a:cubicBezTo>
                    <a:pt x="88" y="70"/>
                    <a:pt x="91" y="71"/>
                    <a:pt x="92" y="72"/>
                  </a:cubicBezTo>
                  <a:cubicBezTo>
                    <a:pt x="93" y="72"/>
                    <a:pt x="94" y="69"/>
                    <a:pt x="95" y="69"/>
                  </a:cubicBezTo>
                  <a:cubicBezTo>
                    <a:pt x="96" y="68"/>
                    <a:pt x="97" y="71"/>
                    <a:pt x="98" y="71"/>
                  </a:cubicBezTo>
                  <a:cubicBezTo>
                    <a:pt x="99" y="72"/>
                    <a:pt x="100" y="74"/>
                    <a:pt x="101" y="74"/>
                  </a:cubicBezTo>
                  <a:cubicBezTo>
                    <a:pt x="103" y="74"/>
                    <a:pt x="106" y="73"/>
                    <a:pt x="106" y="73"/>
                  </a:cubicBezTo>
                  <a:cubicBezTo>
                    <a:pt x="106" y="73"/>
                    <a:pt x="106" y="74"/>
                    <a:pt x="107" y="75"/>
                  </a:cubicBezTo>
                  <a:cubicBezTo>
                    <a:pt x="108" y="76"/>
                    <a:pt x="110" y="76"/>
                    <a:pt x="110" y="76"/>
                  </a:cubicBezTo>
                  <a:cubicBezTo>
                    <a:pt x="111" y="75"/>
                    <a:pt x="114" y="76"/>
                    <a:pt x="115" y="77"/>
                  </a:cubicBezTo>
                  <a:cubicBezTo>
                    <a:pt x="116" y="77"/>
                    <a:pt x="118" y="78"/>
                    <a:pt x="119" y="78"/>
                  </a:cubicBezTo>
                  <a:cubicBezTo>
                    <a:pt x="120" y="78"/>
                    <a:pt x="121" y="79"/>
                    <a:pt x="122" y="80"/>
                  </a:cubicBezTo>
                  <a:cubicBezTo>
                    <a:pt x="123" y="80"/>
                    <a:pt x="125" y="82"/>
                    <a:pt x="126" y="82"/>
                  </a:cubicBezTo>
                  <a:cubicBezTo>
                    <a:pt x="127" y="82"/>
                    <a:pt x="126" y="79"/>
                    <a:pt x="125" y="78"/>
                  </a:cubicBezTo>
                  <a:cubicBezTo>
                    <a:pt x="125" y="78"/>
                    <a:pt x="123" y="75"/>
                    <a:pt x="122" y="74"/>
                  </a:cubicBezTo>
                  <a:cubicBezTo>
                    <a:pt x="121" y="73"/>
                    <a:pt x="119" y="72"/>
                    <a:pt x="118" y="71"/>
                  </a:cubicBezTo>
                  <a:cubicBezTo>
                    <a:pt x="116" y="70"/>
                    <a:pt x="114" y="69"/>
                    <a:pt x="112" y="68"/>
                  </a:cubicBezTo>
                  <a:cubicBezTo>
                    <a:pt x="111" y="67"/>
                    <a:pt x="109" y="64"/>
                    <a:pt x="107" y="62"/>
                  </a:cubicBezTo>
                  <a:cubicBezTo>
                    <a:pt x="106" y="60"/>
                    <a:pt x="106" y="57"/>
                    <a:pt x="106" y="57"/>
                  </a:cubicBezTo>
                  <a:cubicBezTo>
                    <a:pt x="107" y="57"/>
                    <a:pt x="108" y="59"/>
                    <a:pt x="108" y="59"/>
                  </a:cubicBezTo>
                  <a:cubicBezTo>
                    <a:pt x="108" y="60"/>
                    <a:pt x="111" y="64"/>
                    <a:pt x="112" y="64"/>
                  </a:cubicBezTo>
                  <a:cubicBezTo>
                    <a:pt x="112" y="65"/>
                    <a:pt x="115" y="68"/>
                    <a:pt x="116" y="68"/>
                  </a:cubicBezTo>
                  <a:cubicBezTo>
                    <a:pt x="117" y="69"/>
                    <a:pt x="120" y="68"/>
                    <a:pt x="120" y="68"/>
                  </a:cubicBezTo>
                  <a:cubicBezTo>
                    <a:pt x="121" y="68"/>
                    <a:pt x="119" y="65"/>
                    <a:pt x="118" y="65"/>
                  </a:cubicBezTo>
                  <a:cubicBezTo>
                    <a:pt x="117" y="65"/>
                    <a:pt x="114" y="62"/>
                    <a:pt x="114" y="61"/>
                  </a:cubicBezTo>
                  <a:cubicBezTo>
                    <a:pt x="113" y="60"/>
                    <a:pt x="112" y="57"/>
                    <a:pt x="112" y="56"/>
                  </a:cubicBezTo>
                  <a:cubicBezTo>
                    <a:pt x="112" y="56"/>
                    <a:pt x="112" y="54"/>
                    <a:pt x="111" y="52"/>
                  </a:cubicBezTo>
                  <a:cubicBezTo>
                    <a:pt x="110" y="50"/>
                    <a:pt x="111" y="49"/>
                    <a:pt x="111" y="48"/>
                  </a:cubicBezTo>
                  <a:cubicBezTo>
                    <a:pt x="110" y="47"/>
                    <a:pt x="110" y="42"/>
                    <a:pt x="110" y="41"/>
                  </a:cubicBezTo>
                  <a:cubicBezTo>
                    <a:pt x="110" y="40"/>
                    <a:pt x="112" y="38"/>
                    <a:pt x="113" y="37"/>
                  </a:cubicBezTo>
                  <a:cubicBezTo>
                    <a:pt x="113" y="36"/>
                    <a:pt x="111" y="35"/>
                    <a:pt x="111" y="34"/>
                  </a:cubicBezTo>
                  <a:cubicBezTo>
                    <a:pt x="110" y="33"/>
                    <a:pt x="107" y="31"/>
                    <a:pt x="105" y="31"/>
                  </a:cubicBezTo>
                  <a:cubicBezTo>
                    <a:pt x="104" y="30"/>
                    <a:pt x="106" y="28"/>
                    <a:pt x="108" y="28"/>
                  </a:cubicBezTo>
                  <a:cubicBezTo>
                    <a:pt x="110" y="28"/>
                    <a:pt x="110" y="25"/>
                    <a:pt x="110" y="24"/>
                  </a:cubicBezTo>
                  <a:cubicBezTo>
                    <a:pt x="110" y="24"/>
                    <a:pt x="110" y="22"/>
                    <a:pt x="111" y="21"/>
                  </a:cubicBezTo>
                  <a:cubicBezTo>
                    <a:pt x="112" y="20"/>
                    <a:pt x="113" y="23"/>
                    <a:pt x="113" y="22"/>
                  </a:cubicBezTo>
                  <a:cubicBezTo>
                    <a:pt x="114" y="22"/>
                    <a:pt x="114" y="17"/>
                    <a:pt x="114" y="17"/>
                  </a:cubicBezTo>
                  <a:cubicBezTo>
                    <a:pt x="114" y="17"/>
                    <a:pt x="115" y="19"/>
                    <a:pt x="116" y="19"/>
                  </a:cubicBezTo>
                  <a:cubicBezTo>
                    <a:pt x="117" y="19"/>
                    <a:pt x="118" y="18"/>
                    <a:pt x="119" y="17"/>
                  </a:cubicBezTo>
                  <a:cubicBezTo>
                    <a:pt x="119" y="16"/>
                    <a:pt x="120" y="14"/>
                    <a:pt x="119" y="14"/>
                  </a:cubicBezTo>
                  <a:cubicBezTo>
                    <a:pt x="119" y="13"/>
                    <a:pt x="117" y="12"/>
                    <a:pt x="118" y="12"/>
                  </a:cubicBezTo>
                  <a:cubicBezTo>
                    <a:pt x="118" y="11"/>
                    <a:pt x="120" y="11"/>
                    <a:pt x="122" y="11"/>
                  </a:cubicBezTo>
                  <a:cubicBezTo>
                    <a:pt x="123" y="11"/>
                    <a:pt x="124" y="11"/>
                    <a:pt x="125" y="12"/>
                  </a:cubicBezTo>
                  <a:cubicBezTo>
                    <a:pt x="125" y="13"/>
                    <a:pt x="124" y="14"/>
                    <a:pt x="124" y="15"/>
                  </a:cubicBezTo>
                  <a:cubicBezTo>
                    <a:pt x="123" y="16"/>
                    <a:pt x="124" y="17"/>
                    <a:pt x="125" y="17"/>
                  </a:cubicBezTo>
                  <a:cubicBezTo>
                    <a:pt x="126" y="17"/>
                    <a:pt x="124" y="19"/>
                    <a:pt x="123" y="19"/>
                  </a:cubicBezTo>
                  <a:cubicBezTo>
                    <a:pt x="122" y="19"/>
                    <a:pt x="121" y="19"/>
                    <a:pt x="120" y="20"/>
                  </a:cubicBezTo>
                  <a:cubicBezTo>
                    <a:pt x="118" y="22"/>
                    <a:pt x="116" y="24"/>
                    <a:pt x="117" y="25"/>
                  </a:cubicBezTo>
                  <a:cubicBezTo>
                    <a:pt x="117" y="26"/>
                    <a:pt x="116" y="28"/>
                    <a:pt x="116" y="30"/>
                  </a:cubicBezTo>
                  <a:cubicBezTo>
                    <a:pt x="116" y="32"/>
                    <a:pt x="117" y="33"/>
                    <a:pt x="119" y="33"/>
                  </a:cubicBezTo>
                  <a:cubicBezTo>
                    <a:pt x="121" y="33"/>
                    <a:pt x="121" y="34"/>
                    <a:pt x="121" y="35"/>
                  </a:cubicBezTo>
                  <a:cubicBezTo>
                    <a:pt x="120" y="36"/>
                    <a:pt x="118" y="37"/>
                    <a:pt x="118" y="37"/>
                  </a:cubicBezTo>
                  <a:cubicBezTo>
                    <a:pt x="117" y="38"/>
                    <a:pt x="115" y="38"/>
                    <a:pt x="115" y="40"/>
                  </a:cubicBezTo>
                  <a:cubicBezTo>
                    <a:pt x="115" y="41"/>
                    <a:pt x="113" y="45"/>
                    <a:pt x="113" y="45"/>
                  </a:cubicBezTo>
                  <a:cubicBezTo>
                    <a:pt x="113" y="45"/>
                    <a:pt x="116" y="43"/>
                    <a:pt x="116" y="42"/>
                  </a:cubicBezTo>
                  <a:cubicBezTo>
                    <a:pt x="117" y="41"/>
                    <a:pt x="119" y="40"/>
                    <a:pt x="120" y="40"/>
                  </a:cubicBezTo>
                  <a:cubicBezTo>
                    <a:pt x="121" y="40"/>
                    <a:pt x="122" y="41"/>
                    <a:pt x="123" y="42"/>
                  </a:cubicBezTo>
                  <a:cubicBezTo>
                    <a:pt x="124" y="43"/>
                    <a:pt x="123" y="43"/>
                    <a:pt x="122" y="44"/>
                  </a:cubicBezTo>
                  <a:cubicBezTo>
                    <a:pt x="120" y="45"/>
                    <a:pt x="118" y="46"/>
                    <a:pt x="117" y="48"/>
                  </a:cubicBezTo>
                  <a:cubicBezTo>
                    <a:pt x="117" y="50"/>
                    <a:pt x="117" y="51"/>
                    <a:pt x="118" y="50"/>
                  </a:cubicBezTo>
                  <a:cubicBezTo>
                    <a:pt x="119" y="49"/>
                    <a:pt x="121" y="49"/>
                    <a:pt x="122" y="48"/>
                  </a:cubicBezTo>
                  <a:cubicBezTo>
                    <a:pt x="124" y="47"/>
                    <a:pt x="124" y="50"/>
                    <a:pt x="125" y="51"/>
                  </a:cubicBezTo>
                  <a:cubicBezTo>
                    <a:pt x="126" y="51"/>
                    <a:pt x="128" y="54"/>
                    <a:pt x="127" y="55"/>
                  </a:cubicBezTo>
                  <a:cubicBezTo>
                    <a:pt x="127" y="55"/>
                    <a:pt x="124" y="53"/>
                    <a:pt x="122" y="54"/>
                  </a:cubicBezTo>
                  <a:cubicBezTo>
                    <a:pt x="121" y="55"/>
                    <a:pt x="122" y="57"/>
                    <a:pt x="123" y="58"/>
                  </a:cubicBezTo>
                  <a:cubicBezTo>
                    <a:pt x="123" y="59"/>
                    <a:pt x="122" y="60"/>
                    <a:pt x="122" y="62"/>
                  </a:cubicBezTo>
                  <a:cubicBezTo>
                    <a:pt x="122" y="64"/>
                    <a:pt x="125" y="65"/>
                    <a:pt x="126" y="66"/>
                  </a:cubicBezTo>
                  <a:cubicBezTo>
                    <a:pt x="126" y="66"/>
                    <a:pt x="130" y="68"/>
                    <a:pt x="131" y="68"/>
                  </a:cubicBezTo>
                  <a:cubicBezTo>
                    <a:pt x="132" y="68"/>
                    <a:pt x="133" y="66"/>
                    <a:pt x="133" y="66"/>
                  </a:cubicBezTo>
                  <a:cubicBezTo>
                    <a:pt x="133" y="66"/>
                    <a:pt x="133" y="67"/>
                    <a:pt x="134" y="67"/>
                  </a:cubicBezTo>
                  <a:cubicBezTo>
                    <a:pt x="135" y="68"/>
                    <a:pt x="137" y="64"/>
                    <a:pt x="137" y="64"/>
                  </a:cubicBezTo>
                  <a:cubicBezTo>
                    <a:pt x="137" y="64"/>
                    <a:pt x="137" y="66"/>
                    <a:pt x="138" y="67"/>
                  </a:cubicBezTo>
                  <a:cubicBezTo>
                    <a:pt x="139" y="68"/>
                    <a:pt x="138" y="70"/>
                    <a:pt x="138" y="71"/>
                  </a:cubicBezTo>
                  <a:cubicBezTo>
                    <a:pt x="138" y="71"/>
                    <a:pt x="139" y="74"/>
                    <a:pt x="141" y="74"/>
                  </a:cubicBezTo>
                  <a:cubicBezTo>
                    <a:pt x="143" y="74"/>
                    <a:pt x="145" y="77"/>
                    <a:pt x="146" y="79"/>
                  </a:cubicBezTo>
                  <a:cubicBezTo>
                    <a:pt x="147" y="80"/>
                    <a:pt x="150" y="80"/>
                    <a:pt x="150" y="80"/>
                  </a:cubicBezTo>
                  <a:cubicBezTo>
                    <a:pt x="150" y="80"/>
                    <a:pt x="148" y="83"/>
                    <a:pt x="149" y="84"/>
                  </a:cubicBezTo>
                  <a:cubicBezTo>
                    <a:pt x="150" y="84"/>
                    <a:pt x="149" y="87"/>
                    <a:pt x="148" y="87"/>
                  </a:cubicBezTo>
                  <a:cubicBezTo>
                    <a:pt x="147" y="88"/>
                    <a:pt x="147" y="89"/>
                    <a:pt x="147" y="91"/>
                  </a:cubicBezTo>
                  <a:cubicBezTo>
                    <a:pt x="147" y="94"/>
                    <a:pt x="144" y="97"/>
                    <a:pt x="144" y="99"/>
                  </a:cubicBezTo>
                  <a:cubicBezTo>
                    <a:pt x="143" y="101"/>
                    <a:pt x="144" y="107"/>
                    <a:pt x="143" y="109"/>
                  </a:cubicBezTo>
                  <a:cubicBezTo>
                    <a:pt x="143" y="111"/>
                    <a:pt x="143" y="114"/>
                    <a:pt x="143" y="115"/>
                  </a:cubicBezTo>
                  <a:cubicBezTo>
                    <a:pt x="144" y="116"/>
                    <a:pt x="145" y="118"/>
                    <a:pt x="147" y="118"/>
                  </a:cubicBezTo>
                  <a:cubicBezTo>
                    <a:pt x="150" y="117"/>
                    <a:pt x="148" y="113"/>
                    <a:pt x="148" y="110"/>
                  </a:cubicBezTo>
                  <a:cubicBezTo>
                    <a:pt x="147" y="108"/>
                    <a:pt x="149" y="106"/>
                    <a:pt x="149" y="104"/>
                  </a:cubicBezTo>
                  <a:cubicBezTo>
                    <a:pt x="149" y="103"/>
                    <a:pt x="150" y="100"/>
                    <a:pt x="152" y="99"/>
                  </a:cubicBezTo>
                  <a:cubicBezTo>
                    <a:pt x="153" y="98"/>
                    <a:pt x="155" y="101"/>
                    <a:pt x="155" y="101"/>
                  </a:cubicBezTo>
                  <a:cubicBezTo>
                    <a:pt x="155" y="101"/>
                    <a:pt x="155" y="88"/>
                    <a:pt x="155" y="87"/>
                  </a:cubicBezTo>
                  <a:cubicBezTo>
                    <a:pt x="156" y="86"/>
                    <a:pt x="158" y="83"/>
                    <a:pt x="158" y="81"/>
                  </a:cubicBezTo>
                  <a:cubicBezTo>
                    <a:pt x="157" y="79"/>
                    <a:pt x="157" y="74"/>
                    <a:pt x="157" y="73"/>
                  </a:cubicBezTo>
                  <a:cubicBezTo>
                    <a:pt x="157" y="71"/>
                    <a:pt x="160" y="68"/>
                    <a:pt x="161" y="67"/>
                  </a:cubicBezTo>
                  <a:cubicBezTo>
                    <a:pt x="161" y="66"/>
                    <a:pt x="163" y="62"/>
                    <a:pt x="163" y="60"/>
                  </a:cubicBezTo>
                  <a:cubicBezTo>
                    <a:pt x="163" y="58"/>
                    <a:pt x="162" y="57"/>
                    <a:pt x="162" y="57"/>
                  </a:cubicBezTo>
                  <a:cubicBezTo>
                    <a:pt x="162" y="57"/>
                    <a:pt x="162" y="55"/>
                    <a:pt x="164" y="54"/>
                  </a:cubicBezTo>
                  <a:cubicBezTo>
                    <a:pt x="165" y="53"/>
                    <a:pt x="164" y="53"/>
                    <a:pt x="164" y="53"/>
                  </a:cubicBezTo>
                  <a:cubicBezTo>
                    <a:pt x="143" y="58"/>
                    <a:pt x="143" y="58"/>
                    <a:pt x="143" y="58"/>
                  </a:cubicBezTo>
                  <a:cubicBezTo>
                    <a:pt x="127" y="1"/>
                    <a:pt x="127" y="1"/>
                    <a:pt x="127" y="1"/>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0" name="Freeform 58">
              <a:extLst>
                <a:ext uri="{FF2B5EF4-FFF2-40B4-BE49-F238E27FC236}">
                  <a16:creationId xmlns:a16="http://schemas.microsoft.com/office/drawing/2014/main" id="{653B5465-8718-471B-B6DB-DBE035152988}"/>
                </a:ext>
              </a:extLst>
            </p:cNvPr>
            <p:cNvSpPr>
              <a:spLocks/>
            </p:cNvSpPr>
            <p:nvPr/>
          </p:nvSpPr>
          <p:spPr bwMode="auto">
            <a:xfrm>
              <a:off x="6412462" y="2326259"/>
              <a:ext cx="431501" cy="662224"/>
            </a:xfrm>
            <a:custGeom>
              <a:avLst/>
              <a:gdLst>
                <a:gd name="T0" fmla="*/ 127 w 133"/>
                <a:gd name="T1" fmla="*/ 97 h 211"/>
                <a:gd name="T2" fmla="*/ 123 w 133"/>
                <a:gd name="T3" fmla="*/ 86 h 211"/>
                <a:gd name="T4" fmla="*/ 115 w 133"/>
                <a:gd name="T5" fmla="*/ 85 h 211"/>
                <a:gd name="T6" fmla="*/ 110 w 133"/>
                <a:gd name="T7" fmla="*/ 76 h 211"/>
                <a:gd name="T8" fmla="*/ 100 w 133"/>
                <a:gd name="T9" fmla="*/ 69 h 211"/>
                <a:gd name="T10" fmla="*/ 91 w 133"/>
                <a:gd name="T11" fmla="*/ 49 h 211"/>
                <a:gd name="T12" fmla="*/ 60 w 133"/>
                <a:gd name="T13" fmla="*/ 0 h 211"/>
                <a:gd name="T14" fmla="*/ 42 w 133"/>
                <a:gd name="T15" fmla="*/ 13 h 211"/>
                <a:gd name="T16" fmla="*/ 32 w 133"/>
                <a:gd name="T17" fmla="*/ 3 h 211"/>
                <a:gd name="T18" fmla="*/ 17 w 133"/>
                <a:gd name="T19" fmla="*/ 42 h 211"/>
                <a:gd name="T20" fmla="*/ 16 w 133"/>
                <a:gd name="T21" fmla="*/ 59 h 211"/>
                <a:gd name="T22" fmla="*/ 15 w 133"/>
                <a:gd name="T23" fmla="*/ 71 h 211"/>
                <a:gd name="T24" fmla="*/ 18 w 133"/>
                <a:gd name="T25" fmla="*/ 82 h 211"/>
                <a:gd name="T26" fmla="*/ 11 w 133"/>
                <a:gd name="T27" fmla="*/ 95 h 211"/>
                <a:gd name="T28" fmla="*/ 7 w 133"/>
                <a:gd name="T29" fmla="*/ 110 h 211"/>
                <a:gd name="T30" fmla="*/ 0 w 133"/>
                <a:gd name="T31" fmla="*/ 115 h 211"/>
                <a:gd name="T32" fmla="*/ 25 w 133"/>
                <a:gd name="T33" fmla="*/ 197 h 211"/>
                <a:gd name="T34" fmla="*/ 34 w 133"/>
                <a:gd name="T35" fmla="*/ 205 h 211"/>
                <a:gd name="T36" fmla="*/ 39 w 133"/>
                <a:gd name="T37" fmla="*/ 211 h 211"/>
                <a:gd name="T38" fmla="*/ 41 w 133"/>
                <a:gd name="T39" fmla="*/ 203 h 211"/>
                <a:gd name="T40" fmla="*/ 46 w 133"/>
                <a:gd name="T41" fmla="*/ 192 h 211"/>
                <a:gd name="T42" fmla="*/ 46 w 133"/>
                <a:gd name="T43" fmla="*/ 185 h 211"/>
                <a:gd name="T44" fmla="*/ 46 w 133"/>
                <a:gd name="T45" fmla="*/ 178 h 211"/>
                <a:gd name="T46" fmla="*/ 53 w 133"/>
                <a:gd name="T47" fmla="*/ 172 h 211"/>
                <a:gd name="T48" fmla="*/ 58 w 133"/>
                <a:gd name="T49" fmla="*/ 167 h 211"/>
                <a:gd name="T50" fmla="*/ 55 w 133"/>
                <a:gd name="T51" fmla="*/ 160 h 211"/>
                <a:gd name="T52" fmla="*/ 57 w 133"/>
                <a:gd name="T53" fmla="*/ 163 h 211"/>
                <a:gd name="T54" fmla="*/ 63 w 133"/>
                <a:gd name="T55" fmla="*/ 162 h 211"/>
                <a:gd name="T56" fmla="*/ 67 w 133"/>
                <a:gd name="T57" fmla="*/ 165 h 211"/>
                <a:gd name="T58" fmla="*/ 70 w 133"/>
                <a:gd name="T59" fmla="*/ 157 h 211"/>
                <a:gd name="T60" fmla="*/ 78 w 133"/>
                <a:gd name="T61" fmla="*/ 153 h 211"/>
                <a:gd name="T62" fmla="*/ 78 w 133"/>
                <a:gd name="T63" fmla="*/ 142 h 211"/>
                <a:gd name="T64" fmla="*/ 79 w 133"/>
                <a:gd name="T65" fmla="*/ 130 h 211"/>
                <a:gd name="T66" fmla="*/ 84 w 133"/>
                <a:gd name="T67" fmla="*/ 135 h 211"/>
                <a:gd name="T68" fmla="*/ 92 w 133"/>
                <a:gd name="T69" fmla="*/ 136 h 211"/>
                <a:gd name="T70" fmla="*/ 93 w 133"/>
                <a:gd name="T71" fmla="*/ 128 h 211"/>
                <a:gd name="T72" fmla="*/ 99 w 133"/>
                <a:gd name="T73" fmla="*/ 125 h 211"/>
                <a:gd name="T74" fmla="*/ 107 w 133"/>
                <a:gd name="T75" fmla="*/ 126 h 211"/>
                <a:gd name="T76" fmla="*/ 110 w 133"/>
                <a:gd name="T77" fmla="*/ 123 h 211"/>
                <a:gd name="T78" fmla="*/ 112 w 133"/>
                <a:gd name="T79" fmla="*/ 117 h 211"/>
                <a:gd name="T80" fmla="*/ 118 w 133"/>
                <a:gd name="T81" fmla="*/ 116 h 211"/>
                <a:gd name="T82" fmla="*/ 127 w 133"/>
                <a:gd name="T83" fmla="*/ 108 h 211"/>
                <a:gd name="T84" fmla="*/ 132 w 133"/>
                <a:gd name="T85" fmla="*/ 97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3" h="211">
                  <a:moveTo>
                    <a:pt x="132" y="97"/>
                  </a:moveTo>
                  <a:cubicBezTo>
                    <a:pt x="132" y="97"/>
                    <a:pt x="130" y="97"/>
                    <a:pt x="129" y="98"/>
                  </a:cubicBezTo>
                  <a:cubicBezTo>
                    <a:pt x="129" y="98"/>
                    <a:pt x="127" y="98"/>
                    <a:pt x="127" y="97"/>
                  </a:cubicBezTo>
                  <a:cubicBezTo>
                    <a:pt x="126" y="96"/>
                    <a:pt x="127" y="96"/>
                    <a:pt x="127" y="95"/>
                  </a:cubicBezTo>
                  <a:cubicBezTo>
                    <a:pt x="128" y="93"/>
                    <a:pt x="128" y="92"/>
                    <a:pt x="128" y="91"/>
                  </a:cubicBezTo>
                  <a:cubicBezTo>
                    <a:pt x="127" y="91"/>
                    <a:pt x="124" y="87"/>
                    <a:pt x="123" y="86"/>
                  </a:cubicBezTo>
                  <a:cubicBezTo>
                    <a:pt x="122" y="85"/>
                    <a:pt x="120" y="85"/>
                    <a:pt x="120" y="85"/>
                  </a:cubicBezTo>
                  <a:cubicBezTo>
                    <a:pt x="120" y="85"/>
                    <a:pt x="119" y="86"/>
                    <a:pt x="119" y="86"/>
                  </a:cubicBezTo>
                  <a:cubicBezTo>
                    <a:pt x="118" y="86"/>
                    <a:pt x="116" y="86"/>
                    <a:pt x="115" y="85"/>
                  </a:cubicBezTo>
                  <a:cubicBezTo>
                    <a:pt x="114" y="84"/>
                    <a:pt x="113" y="83"/>
                    <a:pt x="113" y="83"/>
                  </a:cubicBezTo>
                  <a:cubicBezTo>
                    <a:pt x="113" y="82"/>
                    <a:pt x="113" y="80"/>
                    <a:pt x="113" y="79"/>
                  </a:cubicBezTo>
                  <a:cubicBezTo>
                    <a:pt x="112" y="78"/>
                    <a:pt x="111" y="77"/>
                    <a:pt x="110" y="76"/>
                  </a:cubicBezTo>
                  <a:cubicBezTo>
                    <a:pt x="109" y="75"/>
                    <a:pt x="109" y="71"/>
                    <a:pt x="109" y="71"/>
                  </a:cubicBezTo>
                  <a:cubicBezTo>
                    <a:pt x="110" y="70"/>
                    <a:pt x="109" y="69"/>
                    <a:pt x="107" y="69"/>
                  </a:cubicBezTo>
                  <a:cubicBezTo>
                    <a:pt x="105" y="69"/>
                    <a:pt x="102" y="69"/>
                    <a:pt x="100" y="69"/>
                  </a:cubicBezTo>
                  <a:cubicBezTo>
                    <a:pt x="99" y="69"/>
                    <a:pt x="96" y="68"/>
                    <a:pt x="96" y="66"/>
                  </a:cubicBezTo>
                  <a:cubicBezTo>
                    <a:pt x="96" y="63"/>
                    <a:pt x="95" y="61"/>
                    <a:pt x="94" y="59"/>
                  </a:cubicBezTo>
                  <a:cubicBezTo>
                    <a:pt x="93" y="57"/>
                    <a:pt x="92" y="52"/>
                    <a:pt x="91" y="49"/>
                  </a:cubicBezTo>
                  <a:cubicBezTo>
                    <a:pt x="90" y="46"/>
                    <a:pt x="78" y="9"/>
                    <a:pt x="78" y="9"/>
                  </a:cubicBezTo>
                  <a:cubicBezTo>
                    <a:pt x="78" y="9"/>
                    <a:pt x="73" y="6"/>
                    <a:pt x="70" y="4"/>
                  </a:cubicBezTo>
                  <a:cubicBezTo>
                    <a:pt x="68" y="2"/>
                    <a:pt x="63" y="0"/>
                    <a:pt x="60" y="0"/>
                  </a:cubicBezTo>
                  <a:cubicBezTo>
                    <a:pt x="57" y="0"/>
                    <a:pt x="56" y="2"/>
                    <a:pt x="55" y="3"/>
                  </a:cubicBezTo>
                  <a:cubicBezTo>
                    <a:pt x="54" y="4"/>
                    <a:pt x="50" y="7"/>
                    <a:pt x="49" y="8"/>
                  </a:cubicBezTo>
                  <a:cubicBezTo>
                    <a:pt x="47" y="10"/>
                    <a:pt x="43" y="13"/>
                    <a:pt x="42" y="13"/>
                  </a:cubicBezTo>
                  <a:cubicBezTo>
                    <a:pt x="41" y="13"/>
                    <a:pt x="39" y="12"/>
                    <a:pt x="38" y="11"/>
                  </a:cubicBezTo>
                  <a:cubicBezTo>
                    <a:pt x="38" y="11"/>
                    <a:pt x="37" y="9"/>
                    <a:pt x="36" y="7"/>
                  </a:cubicBezTo>
                  <a:cubicBezTo>
                    <a:pt x="35" y="5"/>
                    <a:pt x="35" y="3"/>
                    <a:pt x="32" y="3"/>
                  </a:cubicBezTo>
                  <a:cubicBezTo>
                    <a:pt x="29" y="3"/>
                    <a:pt x="29" y="3"/>
                    <a:pt x="29" y="5"/>
                  </a:cubicBezTo>
                  <a:cubicBezTo>
                    <a:pt x="28" y="6"/>
                    <a:pt x="19" y="31"/>
                    <a:pt x="19" y="34"/>
                  </a:cubicBezTo>
                  <a:cubicBezTo>
                    <a:pt x="18" y="37"/>
                    <a:pt x="17" y="40"/>
                    <a:pt x="17" y="42"/>
                  </a:cubicBezTo>
                  <a:cubicBezTo>
                    <a:pt x="16" y="43"/>
                    <a:pt x="16" y="44"/>
                    <a:pt x="16" y="47"/>
                  </a:cubicBezTo>
                  <a:cubicBezTo>
                    <a:pt x="16" y="49"/>
                    <a:pt x="17" y="53"/>
                    <a:pt x="17" y="54"/>
                  </a:cubicBezTo>
                  <a:cubicBezTo>
                    <a:pt x="18" y="55"/>
                    <a:pt x="17" y="58"/>
                    <a:pt x="16" y="59"/>
                  </a:cubicBezTo>
                  <a:cubicBezTo>
                    <a:pt x="15" y="60"/>
                    <a:pt x="15" y="61"/>
                    <a:pt x="15" y="63"/>
                  </a:cubicBezTo>
                  <a:cubicBezTo>
                    <a:pt x="14" y="64"/>
                    <a:pt x="14" y="66"/>
                    <a:pt x="14" y="68"/>
                  </a:cubicBezTo>
                  <a:cubicBezTo>
                    <a:pt x="14" y="69"/>
                    <a:pt x="14" y="71"/>
                    <a:pt x="15" y="71"/>
                  </a:cubicBezTo>
                  <a:cubicBezTo>
                    <a:pt x="15" y="72"/>
                    <a:pt x="15" y="74"/>
                    <a:pt x="15" y="76"/>
                  </a:cubicBezTo>
                  <a:cubicBezTo>
                    <a:pt x="15" y="77"/>
                    <a:pt x="16" y="78"/>
                    <a:pt x="16" y="79"/>
                  </a:cubicBezTo>
                  <a:cubicBezTo>
                    <a:pt x="16" y="80"/>
                    <a:pt x="18" y="81"/>
                    <a:pt x="18" y="82"/>
                  </a:cubicBezTo>
                  <a:cubicBezTo>
                    <a:pt x="18" y="83"/>
                    <a:pt x="16" y="84"/>
                    <a:pt x="16" y="85"/>
                  </a:cubicBezTo>
                  <a:cubicBezTo>
                    <a:pt x="15" y="87"/>
                    <a:pt x="15" y="90"/>
                    <a:pt x="15" y="91"/>
                  </a:cubicBezTo>
                  <a:cubicBezTo>
                    <a:pt x="15" y="92"/>
                    <a:pt x="12" y="94"/>
                    <a:pt x="11" y="95"/>
                  </a:cubicBezTo>
                  <a:cubicBezTo>
                    <a:pt x="9" y="97"/>
                    <a:pt x="9" y="100"/>
                    <a:pt x="9" y="103"/>
                  </a:cubicBezTo>
                  <a:cubicBezTo>
                    <a:pt x="9" y="105"/>
                    <a:pt x="9" y="106"/>
                    <a:pt x="9" y="107"/>
                  </a:cubicBezTo>
                  <a:cubicBezTo>
                    <a:pt x="8" y="107"/>
                    <a:pt x="7" y="109"/>
                    <a:pt x="7" y="110"/>
                  </a:cubicBezTo>
                  <a:cubicBezTo>
                    <a:pt x="7" y="112"/>
                    <a:pt x="6" y="114"/>
                    <a:pt x="5" y="113"/>
                  </a:cubicBezTo>
                  <a:cubicBezTo>
                    <a:pt x="3" y="113"/>
                    <a:pt x="2" y="112"/>
                    <a:pt x="0" y="115"/>
                  </a:cubicBezTo>
                  <a:cubicBezTo>
                    <a:pt x="0" y="115"/>
                    <a:pt x="0" y="115"/>
                    <a:pt x="0" y="115"/>
                  </a:cubicBezTo>
                  <a:cubicBezTo>
                    <a:pt x="5" y="129"/>
                    <a:pt x="22" y="183"/>
                    <a:pt x="23" y="185"/>
                  </a:cubicBezTo>
                  <a:cubicBezTo>
                    <a:pt x="24" y="188"/>
                    <a:pt x="27" y="193"/>
                    <a:pt x="26" y="194"/>
                  </a:cubicBezTo>
                  <a:cubicBezTo>
                    <a:pt x="25" y="195"/>
                    <a:pt x="24" y="197"/>
                    <a:pt x="25" y="197"/>
                  </a:cubicBezTo>
                  <a:cubicBezTo>
                    <a:pt x="25" y="198"/>
                    <a:pt x="27" y="199"/>
                    <a:pt x="27" y="199"/>
                  </a:cubicBezTo>
                  <a:cubicBezTo>
                    <a:pt x="27" y="199"/>
                    <a:pt x="29" y="202"/>
                    <a:pt x="30" y="202"/>
                  </a:cubicBezTo>
                  <a:cubicBezTo>
                    <a:pt x="31" y="202"/>
                    <a:pt x="33" y="205"/>
                    <a:pt x="34" y="205"/>
                  </a:cubicBezTo>
                  <a:cubicBezTo>
                    <a:pt x="35" y="205"/>
                    <a:pt x="34" y="209"/>
                    <a:pt x="35" y="209"/>
                  </a:cubicBezTo>
                  <a:cubicBezTo>
                    <a:pt x="36" y="210"/>
                    <a:pt x="38" y="211"/>
                    <a:pt x="39" y="211"/>
                  </a:cubicBezTo>
                  <a:cubicBezTo>
                    <a:pt x="39" y="211"/>
                    <a:pt x="39" y="211"/>
                    <a:pt x="39" y="211"/>
                  </a:cubicBezTo>
                  <a:cubicBezTo>
                    <a:pt x="39" y="211"/>
                    <a:pt x="40" y="209"/>
                    <a:pt x="41" y="208"/>
                  </a:cubicBezTo>
                  <a:cubicBezTo>
                    <a:pt x="41" y="207"/>
                    <a:pt x="42" y="205"/>
                    <a:pt x="42" y="205"/>
                  </a:cubicBezTo>
                  <a:cubicBezTo>
                    <a:pt x="43" y="205"/>
                    <a:pt x="41" y="203"/>
                    <a:pt x="41" y="203"/>
                  </a:cubicBezTo>
                  <a:cubicBezTo>
                    <a:pt x="41" y="202"/>
                    <a:pt x="41" y="198"/>
                    <a:pt x="41" y="198"/>
                  </a:cubicBezTo>
                  <a:cubicBezTo>
                    <a:pt x="41" y="198"/>
                    <a:pt x="43" y="197"/>
                    <a:pt x="44" y="196"/>
                  </a:cubicBezTo>
                  <a:cubicBezTo>
                    <a:pt x="44" y="195"/>
                    <a:pt x="45" y="193"/>
                    <a:pt x="46" y="192"/>
                  </a:cubicBezTo>
                  <a:cubicBezTo>
                    <a:pt x="46" y="191"/>
                    <a:pt x="46" y="190"/>
                    <a:pt x="45" y="189"/>
                  </a:cubicBezTo>
                  <a:cubicBezTo>
                    <a:pt x="45" y="189"/>
                    <a:pt x="45" y="188"/>
                    <a:pt x="45" y="187"/>
                  </a:cubicBezTo>
                  <a:cubicBezTo>
                    <a:pt x="45" y="186"/>
                    <a:pt x="46" y="185"/>
                    <a:pt x="46" y="185"/>
                  </a:cubicBezTo>
                  <a:cubicBezTo>
                    <a:pt x="47" y="184"/>
                    <a:pt x="49" y="182"/>
                    <a:pt x="49" y="182"/>
                  </a:cubicBezTo>
                  <a:cubicBezTo>
                    <a:pt x="49" y="182"/>
                    <a:pt x="48" y="181"/>
                    <a:pt x="47" y="180"/>
                  </a:cubicBezTo>
                  <a:cubicBezTo>
                    <a:pt x="46" y="180"/>
                    <a:pt x="46" y="178"/>
                    <a:pt x="46" y="178"/>
                  </a:cubicBezTo>
                  <a:cubicBezTo>
                    <a:pt x="46" y="177"/>
                    <a:pt x="47" y="175"/>
                    <a:pt x="48" y="174"/>
                  </a:cubicBezTo>
                  <a:cubicBezTo>
                    <a:pt x="48" y="174"/>
                    <a:pt x="51" y="171"/>
                    <a:pt x="51" y="171"/>
                  </a:cubicBezTo>
                  <a:cubicBezTo>
                    <a:pt x="51" y="171"/>
                    <a:pt x="52" y="171"/>
                    <a:pt x="53" y="172"/>
                  </a:cubicBezTo>
                  <a:cubicBezTo>
                    <a:pt x="54" y="173"/>
                    <a:pt x="55" y="171"/>
                    <a:pt x="56" y="171"/>
                  </a:cubicBezTo>
                  <a:cubicBezTo>
                    <a:pt x="56" y="171"/>
                    <a:pt x="56" y="170"/>
                    <a:pt x="56" y="170"/>
                  </a:cubicBezTo>
                  <a:cubicBezTo>
                    <a:pt x="57" y="170"/>
                    <a:pt x="58" y="168"/>
                    <a:pt x="58" y="167"/>
                  </a:cubicBezTo>
                  <a:cubicBezTo>
                    <a:pt x="58" y="166"/>
                    <a:pt x="56" y="164"/>
                    <a:pt x="55" y="164"/>
                  </a:cubicBezTo>
                  <a:cubicBezTo>
                    <a:pt x="55" y="163"/>
                    <a:pt x="55" y="161"/>
                    <a:pt x="55" y="161"/>
                  </a:cubicBezTo>
                  <a:cubicBezTo>
                    <a:pt x="55" y="161"/>
                    <a:pt x="55" y="161"/>
                    <a:pt x="55" y="160"/>
                  </a:cubicBezTo>
                  <a:cubicBezTo>
                    <a:pt x="55" y="159"/>
                    <a:pt x="56" y="158"/>
                    <a:pt x="57" y="159"/>
                  </a:cubicBezTo>
                  <a:cubicBezTo>
                    <a:pt x="57" y="159"/>
                    <a:pt x="57" y="160"/>
                    <a:pt x="57" y="161"/>
                  </a:cubicBezTo>
                  <a:cubicBezTo>
                    <a:pt x="56" y="161"/>
                    <a:pt x="57" y="163"/>
                    <a:pt x="57" y="163"/>
                  </a:cubicBezTo>
                  <a:cubicBezTo>
                    <a:pt x="58" y="164"/>
                    <a:pt x="60" y="164"/>
                    <a:pt x="60" y="163"/>
                  </a:cubicBezTo>
                  <a:cubicBezTo>
                    <a:pt x="60" y="163"/>
                    <a:pt x="61" y="161"/>
                    <a:pt x="61" y="161"/>
                  </a:cubicBezTo>
                  <a:cubicBezTo>
                    <a:pt x="62" y="161"/>
                    <a:pt x="62" y="162"/>
                    <a:pt x="63" y="162"/>
                  </a:cubicBezTo>
                  <a:cubicBezTo>
                    <a:pt x="63" y="162"/>
                    <a:pt x="65" y="160"/>
                    <a:pt x="65" y="160"/>
                  </a:cubicBezTo>
                  <a:cubicBezTo>
                    <a:pt x="65" y="161"/>
                    <a:pt x="64" y="164"/>
                    <a:pt x="65" y="164"/>
                  </a:cubicBezTo>
                  <a:cubicBezTo>
                    <a:pt x="66" y="164"/>
                    <a:pt x="67" y="165"/>
                    <a:pt x="67" y="165"/>
                  </a:cubicBezTo>
                  <a:cubicBezTo>
                    <a:pt x="68" y="166"/>
                    <a:pt x="68" y="164"/>
                    <a:pt x="68" y="163"/>
                  </a:cubicBezTo>
                  <a:cubicBezTo>
                    <a:pt x="69" y="163"/>
                    <a:pt x="68" y="159"/>
                    <a:pt x="68" y="159"/>
                  </a:cubicBezTo>
                  <a:cubicBezTo>
                    <a:pt x="69" y="158"/>
                    <a:pt x="69" y="157"/>
                    <a:pt x="70" y="157"/>
                  </a:cubicBezTo>
                  <a:cubicBezTo>
                    <a:pt x="71" y="157"/>
                    <a:pt x="74" y="158"/>
                    <a:pt x="75" y="157"/>
                  </a:cubicBezTo>
                  <a:cubicBezTo>
                    <a:pt x="75" y="157"/>
                    <a:pt x="75" y="156"/>
                    <a:pt x="75" y="156"/>
                  </a:cubicBezTo>
                  <a:cubicBezTo>
                    <a:pt x="76" y="155"/>
                    <a:pt x="78" y="154"/>
                    <a:pt x="78" y="153"/>
                  </a:cubicBezTo>
                  <a:cubicBezTo>
                    <a:pt x="78" y="153"/>
                    <a:pt x="78" y="151"/>
                    <a:pt x="78" y="150"/>
                  </a:cubicBezTo>
                  <a:cubicBezTo>
                    <a:pt x="78" y="150"/>
                    <a:pt x="77" y="149"/>
                    <a:pt x="77" y="148"/>
                  </a:cubicBezTo>
                  <a:cubicBezTo>
                    <a:pt x="78" y="147"/>
                    <a:pt x="78" y="144"/>
                    <a:pt x="78" y="142"/>
                  </a:cubicBezTo>
                  <a:cubicBezTo>
                    <a:pt x="78" y="141"/>
                    <a:pt x="78" y="139"/>
                    <a:pt x="78" y="138"/>
                  </a:cubicBezTo>
                  <a:cubicBezTo>
                    <a:pt x="78" y="137"/>
                    <a:pt x="77" y="134"/>
                    <a:pt x="78" y="134"/>
                  </a:cubicBezTo>
                  <a:cubicBezTo>
                    <a:pt x="78" y="134"/>
                    <a:pt x="79" y="130"/>
                    <a:pt x="79" y="130"/>
                  </a:cubicBezTo>
                  <a:cubicBezTo>
                    <a:pt x="79" y="129"/>
                    <a:pt x="81" y="128"/>
                    <a:pt x="82" y="129"/>
                  </a:cubicBezTo>
                  <a:cubicBezTo>
                    <a:pt x="82" y="130"/>
                    <a:pt x="83" y="132"/>
                    <a:pt x="84" y="132"/>
                  </a:cubicBezTo>
                  <a:cubicBezTo>
                    <a:pt x="84" y="133"/>
                    <a:pt x="84" y="134"/>
                    <a:pt x="84" y="135"/>
                  </a:cubicBezTo>
                  <a:cubicBezTo>
                    <a:pt x="84" y="136"/>
                    <a:pt x="88" y="137"/>
                    <a:pt x="88" y="137"/>
                  </a:cubicBezTo>
                  <a:cubicBezTo>
                    <a:pt x="89" y="137"/>
                    <a:pt x="92" y="138"/>
                    <a:pt x="93" y="138"/>
                  </a:cubicBezTo>
                  <a:cubicBezTo>
                    <a:pt x="93" y="138"/>
                    <a:pt x="92" y="137"/>
                    <a:pt x="92" y="136"/>
                  </a:cubicBezTo>
                  <a:cubicBezTo>
                    <a:pt x="92" y="135"/>
                    <a:pt x="91" y="134"/>
                    <a:pt x="91" y="133"/>
                  </a:cubicBezTo>
                  <a:cubicBezTo>
                    <a:pt x="91" y="133"/>
                    <a:pt x="92" y="130"/>
                    <a:pt x="92" y="130"/>
                  </a:cubicBezTo>
                  <a:cubicBezTo>
                    <a:pt x="92" y="129"/>
                    <a:pt x="92" y="128"/>
                    <a:pt x="93" y="128"/>
                  </a:cubicBezTo>
                  <a:cubicBezTo>
                    <a:pt x="93" y="128"/>
                    <a:pt x="94" y="129"/>
                    <a:pt x="96" y="128"/>
                  </a:cubicBezTo>
                  <a:cubicBezTo>
                    <a:pt x="98" y="127"/>
                    <a:pt x="96" y="127"/>
                    <a:pt x="96" y="126"/>
                  </a:cubicBezTo>
                  <a:cubicBezTo>
                    <a:pt x="96" y="126"/>
                    <a:pt x="98" y="125"/>
                    <a:pt x="99" y="125"/>
                  </a:cubicBezTo>
                  <a:cubicBezTo>
                    <a:pt x="100" y="124"/>
                    <a:pt x="102" y="125"/>
                    <a:pt x="103" y="126"/>
                  </a:cubicBezTo>
                  <a:cubicBezTo>
                    <a:pt x="104" y="126"/>
                    <a:pt x="105" y="128"/>
                    <a:pt x="106" y="128"/>
                  </a:cubicBezTo>
                  <a:cubicBezTo>
                    <a:pt x="107" y="128"/>
                    <a:pt x="107" y="127"/>
                    <a:pt x="107" y="126"/>
                  </a:cubicBezTo>
                  <a:cubicBezTo>
                    <a:pt x="107" y="126"/>
                    <a:pt x="107" y="124"/>
                    <a:pt x="107" y="124"/>
                  </a:cubicBezTo>
                  <a:cubicBezTo>
                    <a:pt x="107" y="123"/>
                    <a:pt x="108" y="124"/>
                    <a:pt x="109" y="124"/>
                  </a:cubicBezTo>
                  <a:cubicBezTo>
                    <a:pt x="109" y="124"/>
                    <a:pt x="110" y="124"/>
                    <a:pt x="110" y="123"/>
                  </a:cubicBezTo>
                  <a:cubicBezTo>
                    <a:pt x="110" y="121"/>
                    <a:pt x="110" y="120"/>
                    <a:pt x="110" y="120"/>
                  </a:cubicBezTo>
                  <a:cubicBezTo>
                    <a:pt x="109" y="119"/>
                    <a:pt x="110" y="118"/>
                    <a:pt x="110" y="118"/>
                  </a:cubicBezTo>
                  <a:cubicBezTo>
                    <a:pt x="110" y="117"/>
                    <a:pt x="112" y="116"/>
                    <a:pt x="112" y="117"/>
                  </a:cubicBezTo>
                  <a:cubicBezTo>
                    <a:pt x="113" y="117"/>
                    <a:pt x="115" y="118"/>
                    <a:pt x="115" y="118"/>
                  </a:cubicBezTo>
                  <a:cubicBezTo>
                    <a:pt x="116" y="118"/>
                    <a:pt x="115" y="117"/>
                    <a:pt x="116" y="116"/>
                  </a:cubicBezTo>
                  <a:cubicBezTo>
                    <a:pt x="116" y="116"/>
                    <a:pt x="117" y="116"/>
                    <a:pt x="118" y="116"/>
                  </a:cubicBezTo>
                  <a:cubicBezTo>
                    <a:pt x="118" y="116"/>
                    <a:pt x="118" y="114"/>
                    <a:pt x="119" y="113"/>
                  </a:cubicBezTo>
                  <a:cubicBezTo>
                    <a:pt x="120" y="113"/>
                    <a:pt x="124" y="108"/>
                    <a:pt x="124" y="108"/>
                  </a:cubicBezTo>
                  <a:cubicBezTo>
                    <a:pt x="124" y="108"/>
                    <a:pt x="126" y="108"/>
                    <a:pt x="127" y="108"/>
                  </a:cubicBezTo>
                  <a:cubicBezTo>
                    <a:pt x="129" y="108"/>
                    <a:pt x="129" y="106"/>
                    <a:pt x="130" y="105"/>
                  </a:cubicBezTo>
                  <a:cubicBezTo>
                    <a:pt x="130" y="105"/>
                    <a:pt x="131" y="103"/>
                    <a:pt x="132" y="102"/>
                  </a:cubicBezTo>
                  <a:cubicBezTo>
                    <a:pt x="133" y="102"/>
                    <a:pt x="133" y="98"/>
                    <a:pt x="132" y="9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1" name="Freeform 59">
              <a:extLst>
                <a:ext uri="{FF2B5EF4-FFF2-40B4-BE49-F238E27FC236}">
                  <a16:creationId xmlns:a16="http://schemas.microsoft.com/office/drawing/2014/main" id="{BD5CD5EE-8C03-492F-927D-D455D43FE656}"/>
                </a:ext>
              </a:extLst>
            </p:cNvPr>
            <p:cNvSpPr>
              <a:spLocks/>
            </p:cNvSpPr>
            <p:nvPr/>
          </p:nvSpPr>
          <p:spPr bwMode="auto">
            <a:xfrm>
              <a:off x="6721648" y="2724578"/>
              <a:ext cx="25483" cy="24587"/>
            </a:xfrm>
            <a:custGeom>
              <a:avLst/>
              <a:gdLst>
                <a:gd name="T0" fmla="*/ 1 w 8"/>
                <a:gd name="T1" fmla="*/ 7 h 8"/>
                <a:gd name="T2" fmla="*/ 1 w 8"/>
                <a:gd name="T3" fmla="*/ 3 h 8"/>
                <a:gd name="T4" fmla="*/ 4 w 8"/>
                <a:gd name="T5" fmla="*/ 0 h 8"/>
                <a:gd name="T6" fmla="*/ 8 w 8"/>
                <a:gd name="T7" fmla="*/ 2 h 8"/>
                <a:gd name="T8" fmla="*/ 6 w 8"/>
                <a:gd name="T9" fmla="*/ 6 h 8"/>
                <a:gd name="T10" fmla="*/ 1 w 8"/>
                <a:gd name="T11" fmla="*/ 7 h 8"/>
              </a:gdLst>
              <a:ahLst/>
              <a:cxnLst>
                <a:cxn ang="0">
                  <a:pos x="T0" y="T1"/>
                </a:cxn>
                <a:cxn ang="0">
                  <a:pos x="T2" y="T3"/>
                </a:cxn>
                <a:cxn ang="0">
                  <a:pos x="T4" y="T5"/>
                </a:cxn>
                <a:cxn ang="0">
                  <a:pos x="T6" y="T7"/>
                </a:cxn>
                <a:cxn ang="0">
                  <a:pos x="T8" y="T9"/>
                </a:cxn>
                <a:cxn ang="0">
                  <a:pos x="T10" y="T11"/>
                </a:cxn>
              </a:cxnLst>
              <a:rect l="0" t="0" r="r" b="b"/>
              <a:pathLst>
                <a:path w="8" h="8">
                  <a:moveTo>
                    <a:pt x="1" y="7"/>
                  </a:moveTo>
                  <a:cubicBezTo>
                    <a:pt x="0" y="6"/>
                    <a:pt x="0" y="4"/>
                    <a:pt x="1" y="3"/>
                  </a:cubicBezTo>
                  <a:cubicBezTo>
                    <a:pt x="3" y="2"/>
                    <a:pt x="3" y="0"/>
                    <a:pt x="4" y="0"/>
                  </a:cubicBezTo>
                  <a:cubicBezTo>
                    <a:pt x="5" y="0"/>
                    <a:pt x="8" y="1"/>
                    <a:pt x="8" y="2"/>
                  </a:cubicBezTo>
                  <a:cubicBezTo>
                    <a:pt x="8" y="3"/>
                    <a:pt x="7" y="5"/>
                    <a:pt x="6" y="6"/>
                  </a:cubicBezTo>
                  <a:cubicBezTo>
                    <a:pt x="5" y="6"/>
                    <a:pt x="2" y="8"/>
                    <a:pt x="1" y="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2" name="Freeform 60">
              <a:extLst>
                <a:ext uri="{FF2B5EF4-FFF2-40B4-BE49-F238E27FC236}">
                  <a16:creationId xmlns:a16="http://schemas.microsoft.com/office/drawing/2014/main" id="{E3C5C615-3E10-4067-9739-0D1A1D71BC67}"/>
                </a:ext>
              </a:extLst>
            </p:cNvPr>
            <p:cNvSpPr>
              <a:spLocks/>
            </p:cNvSpPr>
            <p:nvPr/>
          </p:nvSpPr>
          <p:spPr bwMode="auto">
            <a:xfrm>
              <a:off x="6859250" y="2627866"/>
              <a:ext cx="16989" cy="27865"/>
            </a:xfrm>
            <a:custGeom>
              <a:avLst/>
              <a:gdLst>
                <a:gd name="T0" fmla="*/ 2 w 5"/>
                <a:gd name="T1" fmla="*/ 7 h 9"/>
                <a:gd name="T2" fmla="*/ 0 w 5"/>
                <a:gd name="T3" fmla="*/ 3 h 9"/>
                <a:gd name="T4" fmla="*/ 2 w 5"/>
                <a:gd name="T5" fmla="*/ 0 h 9"/>
                <a:gd name="T6" fmla="*/ 4 w 5"/>
                <a:gd name="T7" fmla="*/ 2 h 9"/>
                <a:gd name="T8" fmla="*/ 5 w 5"/>
                <a:gd name="T9" fmla="*/ 5 h 9"/>
                <a:gd name="T10" fmla="*/ 2 w 5"/>
                <a:gd name="T11" fmla="*/ 7 h 9"/>
              </a:gdLst>
              <a:ahLst/>
              <a:cxnLst>
                <a:cxn ang="0">
                  <a:pos x="T0" y="T1"/>
                </a:cxn>
                <a:cxn ang="0">
                  <a:pos x="T2" y="T3"/>
                </a:cxn>
                <a:cxn ang="0">
                  <a:pos x="T4" y="T5"/>
                </a:cxn>
                <a:cxn ang="0">
                  <a:pos x="T6" y="T7"/>
                </a:cxn>
                <a:cxn ang="0">
                  <a:pos x="T8" y="T9"/>
                </a:cxn>
                <a:cxn ang="0">
                  <a:pos x="T10" y="T11"/>
                </a:cxn>
              </a:cxnLst>
              <a:rect l="0" t="0" r="r" b="b"/>
              <a:pathLst>
                <a:path w="5" h="9">
                  <a:moveTo>
                    <a:pt x="2" y="7"/>
                  </a:moveTo>
                  <a:cubicBezTo>
                    <a:pt x="0" y="5"/>
                    <a:pt x="0" y="4"/>
                    <a:pt x="0" y="3"/>
                  </a:cubicBezTo>
                  <a:cubicBezTo>
                    <a:pt x="1" y="1"/>
                    <a:pt x="1" y="0"/>
                    <a:pt x="2" y="0"/>
                  </a:cubicBezTo>
                  <a:cubicBezTo>
                    <a:pt x="4" y="0"/>
                    <a:pt x="4" y="2"/>
                    <a:pt x="4" y="2"/>
                  </a:cubicBezTo>
                  <a:cubicBezTo>
                    <a:pt x="5" y="3"/>
                    <a:pt x="5" y="4"/>
                    <a:pt x="5" y="5"/>
                  </a:cubicBezTo>
                  <a:cubicBezTo>
                    <a:pt x="4" y="6"/>
                    <a:pt x="3" y="9"/>
                    <a:pt x="2" y="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3" name="Freeform 61">
              <a:extLst>
                <a:ext uri="{FF2B5EF4-FFF2-40B4-BE49-F238E27FC236}">
                  <a16:creationId xmlns:a16="http://schemas.microsoft.com/office/drawing/2014/main" id="{E1861D71-ACE0-478B-BA7B-43B7CA138869}"/>
                </a:ext>
              </a:extLst>
            </p:cNvPr>
            <p:cNvSpPr>
              <a:spLocks/>
            </p:cNvSpPr>
            <p:nvPr/>
          </p:nvSpPr>
          <p:spPr bwMode="auto">
            <a:xfrm>
              <a:off x="4098664" y="4801404"/>
              <a:ext cx="664239" cy="570432"/>
            </a:xfrm>
            <a:custGeom>
              <a:avLst/>
              <a:gdLst>
                <a:gd name="T0" fmla="*/ 5 w 205"/>
                <a:gd name="T1" fmla="*/ 56 h 182"/>
                <a:gd name="T2" fmla="*/ 14 w 205"/>
                <a:gd name="T3" fmla="*/ 75 h 182"/>
                <a:gd name="T4" fmla="*/ 22 w 205"/>
                <a:gd name="T5" fmla="*/ 92 h 182"/>
                <a:gd name="T6" fmla="*/ 20 w 205"/>
                <a:gd name="T7" fmla="*/ 107 h 182"/>
                <a:gd name="T8" fmla="*/ 15 w 205"/>
                <a:gd name="T9" fmla="*/ 125 h 182"/>
                <a:gd name="T10" fmla="*/ 15 w 205"/>
                <a:gd name="T11" fmla="*/ 141 h 182"/>
                <a:gd name="T12" fmla="*/ 11 w 205"/>
                <a:gd name="T13" fmla="*/ 153 h 182"/>
                <a:gd name="T14" fmla="*/ 30 w 205"/>
                <a:gd name="T15" fmla="*/ 153 h 182"/>
                <a:gd name="T16" fmla="*/ 31 w 205"/>
                <a:gd name="T17" fmla="*/ 143 h 182"/>
                <a:gd name="T18" fmla="*/ 34 w 205"/>
                <a:gd name="T19" fmla="*/ 148 h 182"/>
                <a:gd name="T20" fmla="*/ 52 w 205"/>
                <a:gd name="T21" fmla="*/ 157 h 182"/>
                <a:gd name="T22" fmla="*/ 68 w 205"/>
                <a:gd name="T23" fmla="*/ 161 h 182"/>
                <a:gd name="T24" fmla="*/ 82 w 205"/>
                <a:gd name="T25" fmla="*/ 159 h 182"/>
                <a:gd name="T26" fmla="*/ 84 w 205"/>
                <a:gd name="T27" fmla="*/ 150 h 182"/>
                <a:gd name="T28" fmla="*/ 99 w 205"/>
                <a:gd name="T29" fmla="*/ 152 h 182"/>
                <a:gd name="T30" fmla="*/ 109 w 205"/>
                <a:gd name="T31" fmla="*/ 160 h 182"/>
                <a:gd name="T32" fmla="*/ 116 w 205"/>
                <a:gd name="T33" fmla="*/ 163 h 182"/>
                <a:gd name="T34" fmla="*/ 126 w 205"/>
                <a:gd name="T35" fmla="*/ 174 h 182"/>
                <a:gd name="T36" fmla="*/ 139 w 205"/>
                <a:gd name="T37" fmla="*/ 178 h 182"/>
                <a:gd name="T38" fmla="*/ 145 w 205"/>
                <a:gd name="T39" fmla="*/ 169 h 182"/>
                <a:gd name="T40" fmla="*/ 153 w 205"/>
                <a:gd name="T41" fmla="*/ 169 h 182"/>
                <a:gd name="T42" fmla="*/ 160 w 205"/>
                <a:gd name="T43" fmla="*/ 177 h 182"/>
                <a:gd name="T44" fmla="*/ 163 w 205"/>
                <a:gd name="T45" fmla="*/ 168 h 182"/>
                <a:gd name="T46" fmla="*/ 161 w 205"/>
                <a:gd name="T47" fmla="*/ 160 h 182"/>
                <a:gd name="T48" fmla="*/ 165 w 205"/>
                <a:gd name="T49" fmla="*/ 158 h 182"/>
                <a:gd name="T50" fmla="*/ 174 w 205"/>
                <a:gd name="T51" fmla="*/ 164 h 182"/>
                <a:gd name="T52" fmla="*/ 181 w 205"/>
                <a:gd name="T53" fmla="*/ 168 h 182"/>
                <a:gd name="T54" fmla="*/ 190 w 205"/>
                <a:gd name="T55" fmla="*/ 172 h 182"/>
                <a:gd name="T56" fmla="*/ 194 w 205"/>
                <a:gd name="T57" fmla="*/ 176 h 182"/>
                <a:gd name="T58" fmla="*/ 199 w 205"/>
                <a:gd name="T59" fmla="*/ 176 h 182"/>
                <a:gd name="T60" fmla="*/ 205 w 205"/>
                <a:gd name="T61" fmla="*/ 171 h 182"/>
                <a:gd name="T62" fmla="*/ 195 w 205"/>
                <a:gd name="T63" fmla="*/ 164 h 182"/>
                <a:gd name="T64" fmla="*/ 186 w 205"/>
                <a:gd name="T65" fmla="*/ 160 h 182"/>
                <a:gd name="T66" fmla="*/ 179 w 205"/>
                <a:gd name="T67" fmla="*/ 156 h 182"/>
                <a:gd name="T68" fmla="*/ 184 w 205"/>
                <a:gd name="T69" fmla="*/ 151 h 182"/>
                <a:gd name="T70" fmla="*/ 184 w 205"/>
                <a:gd name="T71" fmla="*/ 144 h 182"/>
                <a:gd name="T72" fmla="*/ 188 w 205"/>
                <a:gd name="T73" fmla="*/ 138 h 182"/>
                <a:gd name="T74" fmla="*/ 181 w 205"/>
                <a:gd name="T75" fmla="*/ 136 h 182"/>
                <a:gd name="T76" fmla="*/ 173 w 205"/>
                <a:gd name="T77" fmla="*/ 137 h 182"/>
                <a:gd name="T78" fmla="*/ 177 w 205"/>
                <a:gd name="T79" fmla="*/ 130 h 182"/>
                <a:gd name="T80" fmla="*/ 169 w 205"/>
                <a:gd name="T81" fmla="*/ 129 h 182"/>
                <a:gd name="T82" fmla="*/ 150 w 205"/>
                <a:gd name="T83" fmla="*/ 132 h 182"/>
                <a:gd name="T84" fmla="*/ 154 w 205"/>
                <a:gd name="T85" fmla="*/ 119 h 182"/>
                <a:gd name="T86" fmla="*/ 168 w 205"/>
                <a:gd name="T87" fmla="*/ 124 h 182"/>
                <a:gd name="T88" fmla="*/ 183 w 205"/>
                <a:gd name="T89" fmla="*/ 125 h 182"/>
                <a:gd name="T90" fmla="*/ 170 w 205"/>
                <a:gd name="T91" fmla="*/ 108 h 182"/>
                <a:gd name="T92" fmla="*/ 98 w 205"/>
                <a:gd name="T93" fmla="*/ 91 h 182"/>
                <a:gd name="T94" fmla="*/ 100 w 205"/>
                <a:gd name="T95" fmla="*/ 73 h 182"/>
                <a:gd name="T96" fmla="*/ 108 w 205"/>
                <a:gd name="T97" fmla="*/ 53 h 182"/>
                <a:gd name="T98" fmla="*/ 111 w 205"/>
                <a:gd name="T99" fmla="*/ 38 h 182"/>
                <a:gd name="T100" fmla="*/ 114 w 205"/>
                <a:gd name="T101" fmla="*/ 24 h 182"/>
                <a:gd name="T102" fmla="*/ 111 w 205"/>
                <a:gd name="T103" fmla="*/ 16 h 182"/>
                <a:gd name="T104" fmla="*/ 108 w 205"/>
                <a:gd name="T105" fmla="*/ 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5" h="182">
                  <a:moveTo>
                    <a:pt x="107" y="0"/>
                  </a:moveTo>
                  <a:cubicBezTo>
                    <a:pt x="0" y="5"/>
                    <a:pt x="0" y="5"/>
                    <a:pt x="0" y="5"/>
                  </a:cubicBezTo>
                  <a:cubicBezTo>
                    <a:pt x="1" y="51"/>
                    <a:pt x="1" y="51"/>
                    <a:pt x="1" y="51"/>
                  </a:cubicBezTo>
                  <a:cubicBezTo>
                    <a:pt x="1" y="51"/>
                    <a:pt x="4" y="55"/>
                    <a:pt x="5" y="56"/>
                  </a:cubicBezTo>
                  <a:cubicBezTo>
                    <a:pt x="6" y="56"/>
                    <a:pt x="8" y="60"/>
                    <a:pt x="9" y="61"/>
                  </a:cubicBezTo>
                  <a:cubicBezTo>
                    <a:pt x="10" y="63"/>
                    <a:pt x="10" y="67"/>
                    <a:pt x="10" y="68"/>
                  </a:cubicBezTo>
                  <a:cubicBezTo>
                    <a:pt x="10" y="68"/>
                    <a:pt x="10" y="71"/>
                    <a:pt x="11" y="71"/>
                  </a:cubicBezTo>
                  <a:cubicBezTo>
                    <a:pt x="12" y="72"/>
                    <a:pt x="13" y="74"/>
                    <a:pt x="14" y="75"/>
                  </a:cubicBezTo>
                  <a:cubicBezTo>
                    <a:pt x="15" y="76"/>
                    <a:pt x="16" y="79"/>
                    <a:pt x="16" y="79"/>
                  </a:cubicBezTo>
                  <a:cubicBezTo>
                    <a:pt x="16" y="79"/>
                    <a:pt x="15" y="82"/>
                    <a:pt x="17" y="83"/>
                  </a:cubicBezTo>
                  <a:cubicBezTo>
                    <a:pt x="18" y="84"/>
                    <a:pt x="20" y="86"/>
                    <a:pt x="21" y="87"/>
                  </a:cubicBezTo>
                  <a:cubicBezTo>
                    <a:pt x="21" y="88"/>
                    <a:pt x="22" y="91"/>
                    <a:pt x="22" y="92"/>
                  </a:cubicBezTo>
                  <a:cubicBezTo>
                    <a:pt x="22" y="93"/>
                    <a:pt x="21" y="96"/>
                    <a:pt x="21" y="97"/>
                  </a:cubicBezTo>
                  <a:cubicBezTo>
                    <a:pt x="21" y="98"/>
                    <a:pt x="23" y="100"/>
                    <a:pt x="21" y="101"/>
                  </a:cubicBezTo>
                  <a:cubicBezTo>
                    <a:pt x="20" y="101"/>
                    <a:pt x="21" y="104"/>
                    <a:pt x="21" y="104"/>
                  </a:cubicBezTo>
                  <a:cubicBezTo>
                    <a:pt x="21" y="104"/>
                    <a:pt x="21" y="106"/>
                    <a:pt x="20" y="107"/>
                  </a:cubicBezTo>
                  <a:cubicBezTo>
                    <a:pt x="19" y="108"/>
                    <a:pt x="19" y="111"/>
                    <a:pt x="18" y="112"/>
                  </a:cubicBezTo>
                  <a:cubicBezTo>
                    <a:pt x="17" y="114"/>
                    <a:pt x="16" y="116"/>
                    <a:pt x="16" y="116"/>
                  </a:cubicBezTo>
                  <a:cubicBezTo>
                    <a:pt x="16" y="116"/>
                    <a:pt x="16" y="119"/>
                    <a:pt x="16" y="121"/>
                  </a:cubicBezTo>
                  <a:cubicBezTo>
                    <a:pt x="16" y="122"/>
                    <a:pt x="16" y="124"/>
                    <a:pt x="15" y="125"/>
                  </a:cubicBezTo>
                  <a:cubicBezTo>
                    <a:pt x="14" y="126"/>
                    <a:pt x="14" y="126"/>
                    <a:pt x="16" y="129"/>
                  </a:cubicBezTo>
                  <a:cubicBezTo>
                    <a:pt x="17" y="132"/>
                    <a:pt x="17" y="134"/>
                    <a:pt x="17" y="135"/>
                  </a:cubicBezTo>
                  <a:cubicBezTo>
                    <a:pt x="18" y="136"/>
                    <a:pt x="17" y="139"/>
                    <a:pt x="15" y="141"/>
                  </a:cubicBezTo>
                  <a:cubicBezTo>
                    <a:pt x="15" y="141"/>
                    <a:pt x="15" y="141"/>
                    <a:pt x="15" y="141"/>
                  </a:cubicBezTo>
                  <a:cubicBezTo>
                    <a:pt x="15" y="142"/>
                    <a:pt x="15" y="145"/>
                    <a:pt x="15" y="145"/>
                  </a:cubicBezTo>
                  <a:cubicBezTo>
                    <a:pt x="15" y="145"/>
                    <a:pt x="15" y="147"/>
                    <a:pt x="14" y="148"/>
                  </a:cubicBezTo>
                  <a:cubicBezTo>
                    <a:pt x="14" y="149"/>
                    <a:pt x="13" y="149"/>
                    <a:pt x="12" y="150"/>
                  </a:cubicBezTo>
                  <a:cubicBezTo>
                    <a:pt x="11" y="151"/>
                    <a:pt x="11" y="152"/>
                    <a:pt x="11" y="153"/>
                  </a:cubicBezTo>
                  <a:cubicBezTo>
                    <a:pt x="11" y="154"/>
                    <a:pt x="13" y="156"/>
                    <a:pt x="14" y="156"/>
                  </a:cubicBezTo>
                  <a:cubicBezTo>
                    <a:pt x="14" y="156"/>
                    <a:pt x="16" y="155"/>
                    <a:pt x="16" y="154"/>
                  </a:cubicBezTo>
                  <a:cubicBezTo>
                    <a:pt x="17" y="154"/>
                    <a:pt x="20" y="154"/>
                    <a:pt x="23" y="154"/>
                  </a:cubicBezTo>
                  <a:cubicBezTo>
                    <a:pt x="26" y="153"/>
                    <a:pt x="29" y="153"/>
                    <a:pt x="30" y="153"/>
                  </a:cubicBezTo>
                  <a:cubicBezTo>
                    <a:pt x="30" y="153"/>
                    <a:pt x="31" y="152"/>
                    <a:pt x="31" y="152"/>
                  </a:cubicBezTo>
                  <a:cubicBezTo>
                    <a:pt x="31" y="151"/>
                    <a:pt x="30" y="150"/>
                    <a:pt x="29" y="149"/>
                  </a:cubicBezTo>
                  <a:cubicBezTo>
                    <a:pt x="28" y="149"/>
                    <a:pt x="30" y="148"/>
                    <a:pt x="31" y="148"/>
                  </a:cubicBezTo>
                  <a:cubicBezTo>
                    <a:pt x="31" y="148"/>
                    <a:pt x="31" y="144"/>
                    <a:pt x="31" y="143"/>
                  </a:cubicBezTo>
                  <a:cubicBezTo>
                    <a:pt x="31" y="141"/>
                    <a:pt x="32" y="141"/>
                    <a:pt x="33" y="141"/>
                  </a:cubicBezTo>
                  <a:cubicBezTo>
                    <a:pt x="33" y="141"/>
                    <a:pt x="34" y="142"/>
                    <a:pt x="34" y="144"/>
                  </a:cubicBezTo>
                  <a:cubicBezTo>
                    <a:pt x="35" y="145"/>
                    <a:pt x="36" y="145"/>
                    <a:pt x="36" y="146"/>
                  </a:cubicBezTo>
                  <a:cubicBezTo>
                    <a:pt x="36" y="148"/>
                    <a:pt x="35" y="148"/>
                    <a:pt x="34" y="148"/>
                  </a:cubicBezTo>
                  <a:cubicBezTo>
                    <a:pt x="33" y="149"/>
                    <a:pt x="32" y="150"/>
                    <a:pt x="32" y="151"/>
                  </a:cubicBezTo>
                  <a:cubicBezTo>
                    <a:pt x="32" y="152"/>
                    <a:pt x="35" y="153"/>
                    <a:pt x="36" y="153"/>
                  </a:cubicBezTo>
                  <a:cubicBezTo>
                    <a:pt x="38" y="153"/>
                    <a:pt x="40" y="153"/>
                    <a:pt x="41" y="153"/>
                  </a:cubicBezTo>
                  <a:cubicBezTo>
                    <a:pt x="42" y="154"/>
                    <a:pt x="49" y="156"/>
                    <a:pt x="52" y="157"/>
                  </a:cubicBezTo>
                  <a:cubicBezTo>
                    <a:pt x="55" y="159"/>
                    <a:pt x="53" y="158"/>
                    <a:pt x="55" y="159"/>
                  </a:cubicBezTo>
                  <a:cubicBezTo>
                    <a:pt x="56" y="159"/>
                    <a:pt x="57" y="160"/>
                    <a:pt x="58" y="160"/>
                  </a:cubicBezTo>
                  <a:cubicBezTo>
                    <a:pt x="59" y="160"/>
                    <a:pt x="60" y="161"/>
                    <a:pt x="62" y="161"/>
                  </a:cubicBezTo>
                  <a:cubicBezTo>
                    <a:pt x="64" y="161"/>
                    <a:pt x="67" y="161"/>
                    <a:pt x="68" y="161"/>
                  </a:cubicBezTo>
                  <a:cubicBezTo>
                    <a:pt x="70" y="160"/>
                    <a:pt x="71" y="162"/>
                    <a:pt x="73" y="162"/>
                  </a:cubicBezTo>
                  <a:cubicBezTo>
                    <a:pt x="75" y="162"/>
                    <a:pt x="75" y="161"/>
                    <a:pt x="76" y="161"/>
                  </a:cubicBezTo>
                  <a:cubicBezTo>
                    <a:pt x="77" y="161"/>
                    <a:pt x="77" y="160"/>
                    <a:pt x="79" y="160"/>
                  </a:cubicBezTo>
                  <a:cubicBezTo>
                    <a:pt x="81" y="160"/>
                    <a:pt x="82" y="159"/>
                    <a:pt x="82" y="159"/>
                  </a:cubicBezTo>
                  <a:cubicBezTo>
                    <a:pt x="83" y="158"/>
                    <a:pt x="82" y="156"/>
                    <a:pt x="81" y="155"/>
                  </a:cubicBezTo>
                  <a:cubicBezTo>
                    <a:pt x="81" y="155"/>
                    <a:pt x="79" y="154"/>
                    <a:pt x="79" y="153"/>
                  </a:cubicBezTo>
                  <a:cubicBezTo>
                    <a:pt x="79" y="152"/>
                    <a:pt x="80" y="152"/>
                    <a:pt x="81" y="152"/>
                  </a:cubicBezTo>
                  <a:cubicBezTo>
                    <a:pt x="82" y="151"/>
                    <a:pt x="82" y="150"/>
                    <a:pt x="84" y="150"/>
                  </a:cubicBezTo>
                  <a:cubicBezTo>
                    <a:pt x="86" y="150"/>
                    <a:pt x="86" y="148"/>
                    <a:pt x="88" y="148"/>
                  </a:cubicBezTo>
                  <a:cubicBezTo>
                    <a:pt x="91" y="148"/>
                    <a:pt x="90" y="149"/>
                    <a:pt x="91" y="150"/>
                  </a:cubicBezTo>
                  <a:cubicBezTo>
                    <a:pt x="91" y="152"/>
                    <a:pt x="91" y="152"/>
                    <a:pt x="93" y="152"/>
                  </a:cubicBezTo>
                  <a:cubicBezTo>
                    <a:pt x="96" y="152"/>
                    <a:pt x="99" y="151"/>
                    <a:pt x="99" y="152"/>
                  </a:cubicBezTo>
                  <a:cubicBezTo>
                    <a:pt x="100" y="154"/>
                    <a:pt x="101" y="155"/>
                    <a:pt x="102" y="155"/>
                  </a:cubicBezTo>
                  <a:cubicBezTo>
                    <a:pt x="102" y="155"/>
                    <a:pt x="103" y="156"/>
                    <a:pt x="103" y="157"/>
                  </a:cubicBezTo>
                  <a:cubicBezTo>
                    <a:pt x="104" y="158"/>
                    <a:pt x="104" y="160"/>
                    <a:pt x="106" y="160"/>
                  </a:cubicBezTo>
                  <a:cubicBezTo>
                    <a:pt x="107" y="160"/>
                    <a:pt x="107" y="160"/>
                    <a:pt x="109" y="160"/>
                  </a:cubicBezTo>
                  <a:cubicBezTo>
                    <a:pt x="110" y="161"/>
                    <a:pt x="112" y="161"/>
                    <a:pt x="113" y="161"/>
                  </a:cubicBezTo>
                  <a:cubicBezTo>
                    <a:pt x="114" y="161"/>
                    <a:pt x="116" y="157"/>
                    <a:pt x="116" y="157"/>
                  </a:cubicBezTo>
                  <a:cubicBezTo>
                    <a:pt x="117" y="157"/>
                    <a:pt x="116" y="158"/>
                    <a:pt x="116" y="159"/>
                  </a:cubicBezTo>
                  <a:cubicBezTo>
                    <a:pt x="116" y="160"/>
                    <a:pt x="115" y="162"/>
                    <a:pt x="116" y="163"/>
                  </a:cubicBezTo>
                  <a:cubicBezTo>
                    <a:pt x="117" y="164"/>
                    <a:pt x="118" y="166"/>
                    <a:pt x="119" y="167"/>
                  </a:cubicBezTo>
                  <a:cubicBezTo>
                    <a:pt x="121" y="168"/>
                    <a:pt x="121" y="168"/>
                    <a:pt x="121" y="170"/>
                  </a:cubicBezTo>
                  <a:cubicBezTo>
                    <a:pt x="121" y="171"/>
                    <a:pt x="122" y="175"/>
                    <a:pt x="123" y="175"/>
                  </a:cubicBezTo>
                  <a:cubicBezTo>
                    <a:pt x="124" y="175"/>
                    <a:pt x="125" y="174"/>
                    <a:pt x="126" y="174"/>
                  </a:cubicBezTo>
                  <a:cubicBezTo>
                    <a:pt x="128" y="174"/>
                    <a:pt x="129" y="175"/>
                    <a:pt x="130" y="176"/>
                  </a:cubicBezTo>
                  <a:cubicBezTo>
                    <a:pt x="131" y="177"/>
                    <a:pt x="132" y="177"/>
                    <a:pt x="133" y="177"/>
                  </a:cubicBezTo>
                  <a:cubicBezTo>
                    <a:pt x="134" y="177"/>
                    <a:pt x="135" y="176"/>
                    <a:pt x="136" y="176"/>
                  </a:cubicBezTo>
                  <a:cubicBezTo>
                    <a:pt x="138" y="177"/>
                    <a:pt x="137" y="178"/>
                    <a:pt x="139" y="178"/>
                  </a:cubicBezTo>
                  <a:cubicBezTo>
                    <a:pt x="141" y="178"/>
                    <a:pt x="140" y="177"/>
                    <a:pt x="141" y="177"/>
                  </a:cubicBezTo>
                  <a:cubicBezTo>
                    <a:pt x="141" y="177"/>
                    <a:pt x="141" y="175"/>
                    <a:pt x="141" y="173"/>
                  </a:cubicBezTo>
                  <a:cubicBezTo>
                    <a:pt x="141" y="171"/>
                    <a:pt x="141" y="170"/>
                    <a:pt x="142" y="170"/>
                  </a:cubicBezTo>
                  <a:cubicBezTo>
                    <a:pt x="142" y="169"/>
                    <a:pt x="144" y="169"/>
                    <a:pt x="145" y="169"/>
                  </a:cubicBezTo>
                  <a:cubicBezTo>
                    <a:pt x="146" y="169"/>
                    <a:pt x="146" y="169"/>
                    <a:pt x="146" y="168"/>
                  </a:cubicBezTo>
                  <a:cubicBezTo>
                    <a:pt x="147" y="168"/>
                    <a:pt x="148" y="168"/>
                    <a:pt x="149" y="168"/>
                  </a:cubicBezTo>
                  <a:cubicBezTo>
                    <a:pt x="150" y="168"/>
                    <a:pt x="150" y="170"/>
                    <a:pt x="151" y="171"/>
                  </a:cubicBezTo>
                  <a:cubicBezTo>
                    <a:pt x="151" y="171"/>
                    <a:pt x="152" y="170"/>
                    <a:pt x="153" y="169"/>
                  </a:cubicBezTo>
                  <a:cubicBezTo>
                    <a:pt x="153" y="169"/>
                    <a:pt x="156" y="170"/>
                    <a:pt x="156" y="170"/>
                  </a:cubicBezTo>
                  <a:cubicBezTo>
                    <a:pt x="157" y="170"/>
                    <a:pt x="157" y="172"/>
                    <a:pt x="156" y="174"/>
                  </a:cubicBezTo>
                  <a:cubicBezTo>
                    <a:pt x="156" y="176"/>
                    <a:pt x="157" y="177"/>
                    <a:pt x="158" y="177"/>
                  </a:cubicBezTo>
                  <a:cubicBezTo>
                    <a:pt x="158" y="177"/>
                    <a:pt x="159" y="177"/>
                    <a:pt x="160" y="177"/>
                  </a:cubicBezTo>
                  <a:cubicBezTo>
                    <a:pt x="161" y="176"/>
                    <a:pt x="161" y="176"/>
                    <a:pt x="162" y="175"/>
                  </a:cubicBezTo>
                  <a:cubicBezTo>
                    <a:pt x="162" y="175"/>
                    <a:pt x="163" y="174"/>
                    <a:pt x="164" y="173"/>
                  </a:cubicBezTo>
                  <a:cubicBezTo>
                    <a:pt x="165" y="173"/>
                    <a:pt x="164" y="171"/>
                    <a:pt x="163" y="170"/>
                  </a:cubicBezTo>
                  <a:cubicBezTo>
                    <a:pt x="163" y="170"/>
                    <a:pt x="162" y="169"/>
                    <a:pt x="163" y="168"/>
                  </a:cubicBezTo>
                  <a:cubicBezTo>
                    <a:pt x="163" y="168"/>
                    <a:pt x="165" y="168"/>
                    <a:pt x="165" y="168"/>
                  </a:cubicBezTo>
                  <a:cubicBezTo>
                    <a:pt x="166" y="168"/>
                    <a:pt x="165" y="166"/>
                    <a:pt x="166" y="165"/>
                  </a:cubicBezTo>
                  <a:cubicBezTo>
                    <a:pt x="166" y="165"/>
                    <a:pt x="164" y="163"/>
                    <a:pt x="164" y="162"/>
                  </a:cubicBezTo>
                  <a:cubicBezTo>
                    <a:pt x="164" y="162"/>
                    <a:pt x="161" y="160"/>
                    <a:pt x="161" y="160"/>
                  </a:cubicBezTo>
                  <a:cubicBezTo>
                    <a:pt x="161" y="160"/>
                    <a:pt x="159" y="158"/>
                    <a:pt x="158" y="158"/>
                  </a:cubicBezTo>
                  <a:cubicBezTo>
                    <a:pt x="158" y="157"/>
                    <a:pt x="158" y="156"/>
                    <a:pt x="159" y="156"/>
                  </a:cubicBezTo>
                  <a:cubicBezTo>
                    <a:pt x="160" y="155"/>
                    <a:pt x="161" y="156"/>
                    <a:pt x="162" y="157"/>
                  </a:cubicBezTo>
                  <a:cubicBezTo>
                    <a:pt x="163" y="157"/>
                    <a:pt x="164" y="158"/>
                    <a:pt x="165" y="158"/>
                  </a:cubicBezTo>
                  <a:cubicBezTo>
                    <a:pt x="166" y="158"/>
                    <a:pt x="168" y="160"/>
                    <a:pt x="169" y="160"/>
                  </a:cubicBezTo>
                  <a:cubicBezTo>
                    <a:pt x="170" y="160"/>
                    <a:pt x="171" y="160"/>
                    <a:pt x="172" y="160"/>
                  </a:cubicBezTo>
                  <a:cubicBezTo>
                    <a:pt x="173" y="160"/>
                    <a:pt x="174" y="161"/>
                    <a:pt x="175" y="162"/>
                  </a:cubicBezTo>
                  <a:cubicBezTo>
                    <a:pt x="176" y="162"/>
                    <a:pt x="175" y="163"/>
                    <a:pt x="174" y="164"/>
                  </a:cubicBezTo>
                  <a:cubicBezTo>
                    <a:pt x="174" y="165"/>
                    <a:pt x="174" y="166"/>
                    <a:pt x="174" y="166"/>
                  </a:cubicBezTo>
                  <a:cubicBezTo>
                    <a:pt x="177" y="166"/>
                    <a:pt x="177" y="166"/>
                    <a:pt x="177" y="166"/>
                  </a:cubicBezTo>
                  <a:cubicBezTo>
                    <a:pt x="181" y="166"/>
                    <a:pt x="181" y="166"/>
                    <a:pt x="181" y="166"/>
                  </a:cubicBezTo>
                  <a:cubicBezTo>
                    <a:pt x="181" y="168"/>
                    <a:pt x="181" y="168"/>
                    <a:pt x="181" y="168"/>
                  </a:cubicBezTo>
                  <a:cubicBezTo>
                    <a:pt x="181" y="168"/>
                    <a:pt x="183" y="168"/>
                    <a:pt x="183" y="168"/>
                  </a:cubicBezTo>
                  <a:cubicBezTo>
                    <a:pt x="183" y="168"/>
                    <a:pt x="186" y="168"/>
                    <a:pt x="187" y="168"/>
                  </a:cubicBezTo>
                  <a:cubicBezTo>
                    <a:pt x="188" y="168"/>
                    <a:pt x="188" y="169"/>
                    <a:pt x="188" y="170"/>
                  </a:cubicBezTo>
                  <a:cubicBezTo>
                    <a:pt x="188" y="171"/>
                    <a:pt x="189" y="172"/>
                    <a:pt x="190" y="172"/>
                  </a:cubicBezTo>
                  <a:cubicBezTo>
                    <a:pt x="190" y="173"/>
                    <a:pt x="191" y="174"/>
                    <a:pt x="192" y="174"/>
                  </a:cubicBezTo>
                  <a:cubicBezTo>
                    <a:pt x="193" y="174"/>
                    <a:pt x="193" y="172"/>
                    <a:pt x="193" y="172"/>
                  </a:cubicBezTo>
                  <a:cubicBezTo>
                    <a:pt x="193" y="171"/>
                    <a:pt x="193" y="173"/>
                    <a:pt x="194" y="173"/>
                  </a:cubicBezTo>
                  <a:cubicBezTo>
                    <a:pt x="194" y="173"/>
                    <a:pt x="194" y="175"/>
                    <a:pt x="194" y="176"/>
                  </a:cubicBezTo>
                  <a:cubicBezTo>
                    <a:pt x="193" y="177"/>
                    <a:pt x="192" y="182"/>
                    <a:pt x="192" y="182"/>
                  </a:cubicBezTo>
                  <a:cubicBezTo>
                    <a:pt x="192" y="182"/>
                    <a:pt x="193" y="181"/>
                    <a:pt x="194" y="180"/>
                  </a:cubicBezTo>
                  <a:cubicBezTo>
                    <a:pt x="195" y="179"/>
                    <a:pt x="196" y="176"/>
                    <a:pt x="196" y="176"/>
                  </a:cubicBezTo>
                  <a:cubicBezTo>
                    <a:pt x="197" y="175"/>
                    <a:pt x="198" y="176"/>
                    <a:pt x="199" y="176"/>
                  </a:cubicBezTo>
                  <a:cubicBezTo>
                    <a:pt x="200" y="177"/>
                    <a:pt x="200" y="178"/>
                    <a:pt x="201" y="177"/>
                  </a:cubicBezTo>
                  <a:cubicBezTo>
                    <a:pt x="202" y="177"/>
                    <a:pt x="201" y="176"/>
                    <a:pt x="202" y="175"/>
                  </a:cubicBezTo>
                  <a:cubicBezTo>
                    <a:pt x="202" y="175"/>
                    <a:pt x="203" y="173"/>
                    <a:pt x="203" y="173"/>
                  </a:cubicBezTo>
                  <a:cubicBezTo>
                    <a:pt x="203" y="172"/>
                    <a:pt x="204" y="171"/>
                    <a:pt x="205" y="171"/>
                  </a:cubicBezTo>
                  <a:cubicBezTo>
                    <a:pt x="205" y="170"/>
                    <a:pt x="205" y="170"/>
                    <a:pt x="204" y="169"/>
                  </a:cubicBezTo>
                  <a:cubicBezTo>
                    <a:pt x="202" y="168"/>
                    <a:pt x="202" y="167"/>
                    <a:pt x="201" y="166"/>
                  </a:cubicBezTo>
                  <a:cubicBezTo>
                    <a:pt x="201" y="165"/>
                    <a:pt x="200" y="165"/>
                    <a:pt x="199" y="164"/>
                  </a:cubicBezTo>
                  <a:cubicBezTo>
                    <a:pt x="198" y="163"/>
                    <a:pt x="197" y="164"/>
                    <a:pt x="195" y="164"/>
                  </a:cubicBezTo>
                  <a:cubicBezTo>
                    <a:pt x="193" y="163"/>
                    <a:pt x="194" y="162"/>
                    <a:pt x="193" y="162"/>
                  </a:cubicBezTo>
                  <a:cubicBezTo>
                    <a:pt x="192" y="162"/>
                    <a:pt x="192" y="162"/>
                    <a:pt x="191" y="161"/>
                  </a:cubicBezTo>
                  <a:cubicBezTo>
                    <a:pt x="190" y="161"/>
                    <a:pt x="190" y="161"/>
                    <a:pt x="188" y="161"/>
                  </a:cubicBezTo>
                  <a:cubicBezTo>
                    <a:pt x="186" y="161"/>
                    <a:pt x="186" y="161"/>
                    <a:pt x="186" y="160"/>
                  </a:cubicBezTo>
                  <a:cubicBezTo>
                    <a:pt x="186" y="160"/>
                    <a:pt x="185" y="159"/>
                    <a:pt x="184" y="159"/>
                  </a:cubicBezTo>
                  <a:cubicBezTo>
                    <a:pt x="184" y="158"/>
                    <a:pt x="183" y="157"/>
                    <a:pt x="183" y="157"/>
                  </a:cubicBezTo>
                  <a:cubicBezTo>
                    <a:pt x="182" y="157"/>
                    <a:pt x="182" y="157"/>
                    <a:pt x="181" y="157"/>
                  </a:cubicBezTo>
                  <a:cubicBezTo>
                    <a:pt x="180" y="157"/>
                    <a:pt x="179" y="156"/>
                    <a:pt x="179" y="156"/>
                  </a:cubicBezTo>
                  <a:cubicBezTo>
                    <a:pt x="178" y="156"/>
                    <a:pt x="177" y="154"/>
                    <a:pt x="177" y="154"/>
                  </a:cubicBezTo>
                  <a:cubicBezTo>
                    <a:pt x="177" y="153"/>
                    <a:pt x="178" y="153"/>
                    <a:pt x="178" y="152"/>
                  </a:cubicBezTo>
                  <a:cubicBezTo>
                    <a:pt x="178" y="151"/>
                    <a:pt x="179" y="151"/>
                    <a:pt x="180" y="151"/>
                  </a:cubicBezTo>
                  <a:cubicBezTo>
                    <a:pt x="180" y="150"/>
                    <a:pt x="182" y="150"/>
                    <a:pt x="184" y="151"/>
                  </a:cubicBezTo>
                  <a:cubicBezTo>
                    <a:pt x="185" y="152"/>
                    <a:pt x="186" y="152"/>
                    <a:pt x="186" y="151"/>
                  </a:cubicBezTo>
                  <a:cubicBezTo>
                    <a:pt x="186" y="150"/>
                    <a:pt x="185" y="149"/>
                    <a:pt x="185" y="149"/>
                  </a:cubicBezTo>
                  <a:cubicBezTo>
                    <a:pt x="184" y="148"/>
                    <a:pt x="183" y="148"/>
                    <a:pt x="182" y="146"/>
                  </a:cubicBezTo>
                  <a:cubicBezTo>
                    <a:pt x="182" y="145"/>
                    <a:pt x="183" y="144"/>
                    <a:pt x="184" y="144"/>
                  </a:cubicBezTo>
                  <a:cubicBezTo>
                    <a:pt x="184" y="144"/>
                    <a:pt x="185" y="143"/>
                    <a:pt x="187" y="143"/>
                  </a:cubicBezTo>
                  <a:cubicBezTo>
                    <a:pt x="188" y="144"/>
                    <a:pt x="188" y="143"/>
                    <a:pt x="189" y="143"/>
                  </a:cubicBezTo>
                  <a:cubicBezTo>
                    <a:pt x="189" y="142"/>
                    <a:pt x="189" y="141"/>
                    <a:pt x="189" y="140"/>
                  </a:cubicBezTo>
                  <a:cubicBezTo>
                    <a:pt x="189" y="139"/>
                    <a:pt x="189" y="138"/>
                    <a:pt x="188" y="138"/>
                  </a:cubicBezTo>
                  <a:cubicBezTo>
                    <a:pt x="187" y="137"/>
                    <a:pt x="186" y="136"/>
                    <a:pt x="186" y="135"/>
                  </a:cubicBezTo>
                  <a:cubicBezTo>
                    <a:pt x="186" y="133"/>
                    <a:pt x="186" y="130"/>
                    <a:pt x="185" y="130"/>
                  </a:cubicBezTo>
                  <a:cubicBezTo>
                    <a:pt x="184" y="130"/>
                    <a:pt x="183" y="132"/>
                    <a:pt x="183" y="133"/>
                  </a:cubicBezTo>
                  <a:cubicBezTo>
                    <a:pt x="182" y="134"/>
                    <a:pt x="181" y="135"/>
                    <a:pt x="181" y="136"/>
                  </a:cubicBezTo>
                  <a:cubicBezTo>
                    <a:pt x="181" y="137"/>
                    <a:pt x="180" y="138"/>
                    <a:pt x="179" y="139"/>
                  </a:cubicBezTo>
                  <a:cubicBezTo>
                    <a:pt x="179" y="140"/>
                    <a:pt x="178" y="139"/>
                    <a:pt x="177" y="139"/>
                  </a:cubicBezTo>
                  <a:cubicBezTo>
                    <a:pt x="177" y="139"/>
                    <a:pt x="177" y="138"/>
                    <a:pt x="176" y="137"/>
                  </a:cubicBezTo>
                  <a:cubicBezTo>
                    <a:pt x="176" y="137"/>
                    <a:pt x="173" y="137"/>
                    <a:pt x="173" y="137"/>
                  </a:cubicBezTo>
                  <a:cubicBezTo>
                    <a:pt x="172" y="137"/>
                    <a:pt x="171" y="135"/>
                    <a:pt x="170" y="135"/>
                  </a:cubicBezTo>
                  <a:cubicBezTo>
                    <a:pt x="170" y="134"/>
                    <a:pt x="171" y="134"/>
                    <a:pt x="172" y="133"/>
                  </a:cubicBezTo>
                  <a:cubicBezTo>
                    <a:pt x="173" y="133"/>
                    <a:pt x="174" y="133"/>
                    <a:pt x="175" y="132"/>
                  </a:cubicBezTo>
                  <a:cubicBezTo>
                    <a:pt x="177" y="131"/>
                    <a:pt x="177" y="130"/>
                    <a:pt x="177" y="130"/>
                  </a:cubicBezTo>
                  <a:cubicBezTo>
                    <a:pt x="177" y="129"/>
                    <a:pt x="176" y="128"/>
                    <a:pt x="175" y="128"/>
                  </a:cubicBezTo>
                  <a:cubicBezTo>
                    <a:pt x="175" y="128"/>
                    <a:pt x="174" y="129"/>
                    <a:pt x="173" y="129"/>
                  </a:cubicBezTo>
                  <a:cubicBezTo>
                    <a:pt x="172" y="129"/>
                    <a:pt x="171" y="128"/>
                    <a:pt x="170" y="128"/>
                  </a:cubicBezTo>
                  <a:cubicBezTo>
                    <a:pt x="170" y="128"/>
                    <a:pt x="169" y="128"/>
                    <a:pt x="169" y="129"/>
                  </a:cubicBezTo>
                  <a:cubicBezTo>
                    <a:pt x="168" y="129"/>
                    <a:pt x="167" y="130"/>
                    <a:pt x="167" y="130"/>
                  </a:cubicBezTo>
                  <a:cubicBezTo>
                    <a:pt x="167" y="131"/>
                    <a:pt x="163" y="132"/>
                    <a:pt x="161" y="133"/>
                  </a:cubicBezTo>
                  <a:cubicBezTo>
                    <a:pt x="160" y="133"/>
                    <a:pt x="158" y="133"/>
                    <a:pt x="154" y="133"/>
                  </a:cubicBezTo>
                  <a:cubicBezTo>
                    <a:pt x="150" y="133"/>
                    <a:pt x="150" y="132"/>
                    <a:pt x="150" y="132"/>
                  </a:cubicBezTo>
                  <a:cubicBezTo>
                    <a:pt x="149" y="132"/>
                    <a:pt x="149" y="132"/>
                    <a:pt x="148" y="131"/>
                  </a:cubicBezTo>
                  <a:cubicBezTo>
                    <a:pt x="147" y="131"/>
                    <a:pt x="147" y="130"/>
                    <a:pt x="147" y="129"/>
                  </a:cubicBezTo>
                  <a:cubicBezTo>
                    <a:pt x="147" y="128"/>
                    <a:pt x="148" y="126"/>
                    <a:pt x="149" y="125"/>
                  </a:cubicBezTo>
                  <a:cubicBezTo>
                    <a:pt x="150" y="124"/>
                    <a:pt x="154" y="119"/>
                    <a:pt x="154" y="119"/>
                  </a:cubicBezTo>
                  <a:cubicBezTo>
                    <a:pt x="154" y="119"/>
                    <a:pt x="158" y="119"/>
                    <a:pt x="159" y="119"/>
                  </a:cubicBezTo>
                  <a:cubicBezTo>
                    <a:pt x="161" y="119"/>
                    <a:pt x="161" y="120"/>
                    <a:pt x="162" y="120"/>
                  </a:cubicBezTo>
                  <a:cubicBezTo>
                    <a:pt x="162" y="120"/>
                    <a:pt x="164" y="122"/>
                    <a:pt x="164" y="122"/>
                  </a:cubicBezTo>
                  <a:cubicBezTo>
                    <a:pt x="165" y="123"/>
                    <a:pt x="166" y="123"/>
                    <a:pt x="168" y="124"/>
                  </a:cubicBezTo>
                  <a:cubicBezTo>
                    <a:pt x="170" y="125"/>
                    <a:pt x="171" y="124"/>
                    <a:pt x="172" y="124"/>
                  </a:cubicBezTo>
                  <a:cubicBezTo>
                    <a:pt x="173" y="124"/>
                    <a:pt x="174" y="126"/>
                    <a:pt x="175" y="126"/>
                  </a:cubicBezTo>
                  <a:cubicBezTo>
                    <a:pt x="176" y="127"/>
                    <a:pt x="179" y="127"/>
                    <a:pt x="179" y="127"/>
                  </a:cubicBezTo>
                  <a:cubicBezTo>
                    <a:pt x="180" y="127"/>
                    <a:pt x="182" y="126"/>
                    <a:pt x="183" y="125"/>
                  </a:cubicBezTo>
                  <a:cubicBezTo>
                    <a:pt x="183" y="125"/>
                    <a:pt x="183" y="125"/>
                    <a:pt x="183" y="125"/>
                  </a:cubicBezTo>
                  <a:cubicBezTo>
                    <a:pt x="181" y="125"/>
                    <a:pt x="178" y="123"/>
                    <a:pt x="178" y="122"/>
                  </a:cubicBezTo>
                  <a:cubicBezTo>
                    <a:pt x="178" y="121"/>
                    <a:pt x="177" y="116"/>
                    <a:pt x="176" y="116"/>
                  </a:cubicBezTo>
                  <a:cubicBezTo>
                    <a:pt x="176" y="116"/>
                    <a:pt x="172" y="112"/>
                    <a:pt x="170" y="108"/>
                  </a:cubicBezTo>
                  <a:cubicBezTo>
                    <a:pt x="168" y="105"/>
                    <a:pt x="167" y="101"/>
                    <a:pt x="169" y="98"/>
                  </a:cubicBezTo>
                  <a:cubicBezTo>
                    <a:pt x="171" y="96"/>
                    <a:pt x="171" y="89"/>
                    <a:pt x="171" y="89"/>
                  </a:cubicBezTo>
                  <a:cubicBezTo>
                    <a:pt x="97" y="94"/>
                    <a:pt x="97" y="94"/>
                    <a:pt x="97" y="94"/>
                  </a:cubicBezTo>
                  <a:cubicBezTo>
                    <a:pt x="97" y="94"/>
                    <a:pt x="99" y="92"/>
                    <a:pt x="98" y="91"/>
                  </a:cubicBezTo>
                  <a:cubicBezTo>
                    <a:pt x="96" y="91"/>
                    <a:pt x="97" y="89"/>
                    <a:pt x="97" y="86"/>
                  </a:cubicBezTo>
                  <a:cubicBezTo>
                    <a:pt x="97" y="84"/>
                    <a:pt x="96" y="83"/>
                    <a:pt x="96" y="83"/>
                  </a:cubicBezTo>
                  <a:cubicBezTo>
                    <a:pt x="96" y="83"/>
                    <a:pt x="97" y="79"/>
                    <a:pt x="99" y="78"/>
                  </a:cubicBezTo>
                  <a:cubicBezTo>
                    <a:pt x="101" y="77"/>
                    <a:pt x="100" y="74"/>
                    <a:pt x="100" y="73"/>
                  </a:cubicBezTo>
                  <a:cubicBezTo>
                    <a:pt x="99" y="72"/>
                    <a:pt x="101" y="69"/>
                    <a:pt x="102" y="67"/>
                  </a:cubicBezTo>
                  <a:cubicBezTo>
                    <a:pt x="103" y="65"/>
                    <a:pt x="102" y="62"/>
                    <a:pt x="105" y="61"/>
                  </a:cubicBezTo>
                  <a:cubicBezTo>
                    <a:pt x="107" y="60"/>
                    <a:pt x="106" y="58"/>
                    <a:pt x="105" y="57"/>
                  </a:cubicBezTo>
                  <a:cubicBezTo>
                    <a:pt x="104" y="56"/>
                    <a:pt x="106" y="54"/>
                    <a:pt x="108" y="53"/>
                  </a:cubicBezTo>
                  <a:cubicBezTo>
                    <a:pt x="110" y="52"/>
                    <a:pt x="110" y="48"/>
                    <a:pt x="113" y="47"/>
                  </a:cubicBezTo>
                  <a:cubicBezTo>
                    <a:pt x="116" y="46"/>
                    <a:pt x="112" y="44"/>
                    <a:pt x="114" y="44"/>
                  </a:cubicBezTo>
                  <a:cubicBezTo>
                    <a:pt x="117" y="44"/>
                    <a:pt x="117" y="39"/>
                    <a:pt x="117" y="39"/>
                  </a:cubicBezTo>
                  <a:cubicBezTo>
                    <a:pt x="111" y="38"/>
                    <a:pt x="111" y="38"/>
                    <a:pt x="111" y="38"/>
                  </a:cubicBezTo>
                  <a:cubicBezTo>
                    <a:pt x="111" y="38"/>
                    <a:pt x="117" y="35"/>
                    <a:pt x="118" y="35"/>
                  </a:cubicBezTo>
                  <a:cubicBezTo>
                    <a:pt x="120" y="35"/>
                    <a:pt x="120" y="31"/>
                    <a:pt x="120" y="31"/>
                  </a:cubicBezTo>
                  <a:cubicBezTo>
                    <a:pt x="120" y="31"/>
                    <a:pt x="117" y="29"/>
                    <a:pt x="116" y="28"/>
                  </a:cubicBezTo>
                  <a:cubicBezTo>
                    <a:pt x="114" y="28"/>
                    <a:pt x="114" y="24"/>
                    <a:pt x="114" y="24"/>
                  </a:cubicBezTo>
                  <a:cubicBezTo>
                    <a:pt x="113" y="22"/>
                    <a:pt x="113" y="22"/>
                    <a:pt x="113" y="22"/>
                  </a:cubicBezTo>
                  <a:cubicBezTo>
                    <a:pt x="115" y="20"/>
                    <a:pt x="115" y="20"/>
                    <a:pt x="115" y="20"/>
                  </a:cubicBezTo>
                  <a:cubicBezTo>
                    <a:pt x="115" y="20"/>
                    <a:pt x="114" y="18"/>
                    <a:pt x="112" y="18"/>
                  </a:cubicBezTo>
                  <a:cubicBezTo>
                    <a:pt x="110" y="18"/>
                    <a:pt x="110" y="17"/>
                    <a:pt x="111" y="16"/>
                  </a:cubicBezTo>
                  <a:cubicBezTo>
                    <a:pt x="112" y="16"/>
                    <a:pt x="113" y="13"/>
                    <a:pt x="112" y="12"/>
                  </a:cubicBezTo>
                  <a:cubicBezTo>
                    <a:pt x="111" y="12"/>
                    <a:pt x="110" y="8"/>
                    <a:pt x="110" y="8"/>
                  </a:cubicBezTo>
                  <a:cubicBezTo>
                    <a:pt x="110" y="8"/>
                    <a:pt x="113" y="4"/>
                    <a:pt x="112" y="3"/>
                  </a:cubicBezTo>
                  <a:cubicBezTo>
                    <a:pt x="111" y="3"/>
                    <a:pt x="109" y="6"/>
                    <a:pt x="108" y="4"/>
                  </a:cubicBezTo>
                  <a:cubicBezTo>
                    <a:pt x="106" y="1"/>
                    <a:pt x="108" y="0"/>
                    <a:pt x="108" y="0"/>
                  </a:cubicBezTo>
                  <a:cubicBezTo>
                    <a:pt x="107" y="0"/>
                    <a:pt x="107" y="0"/>
                    <a:pt x="107" y="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4" name="Freeform 62">
              <a:extLst>
                <a:ext uri="{FF2B5EF4-FFF2-40B4-BE49-F238E27FC236}">
                  <a16:creationId xmlns:a16="http://schemas.microsoft.com/office/drawing/2014/main" id="{E5D28272-9C14-4AFD-BADE-0ACF0967488D}"/>
                </a:ext>
              </a:extLst>
            </p:cNvPr>
            <p:cNvSpPr>
              <a:spLocks/>
            </p:cNvSpPr>
            <p:nvPr/>
          </p:nvSpPr>
          <p:spPr bwMode="auto">
            <a:xfrm>
              <a:off x="4370476" y="5286595"/>
              <a:ext cx="42471" cy="26228"/>
            </a:xfrm>
            <a:custGeom>
              <a:avLst/>
              <a:gdLst>
                <a:gd name="T0" fmla="*/ 3 w 13"/>
                <a:gd name="T1" fmla="*/ 1 h 8"/>
                <a:gd name="T2" fmla="*/ 7 w 13"/>
                <a:gd name="T3" fmla="*/ 1 h 8"/>
                <a:gd name="T4" fmla="*/ 12 w 13"/>
                <a:gd name="T5" fmla="*/ 3 h 8"/>
                <a:gd name="T6" fmla="*/ 12 w 13"/>
                <a:gd name="T7" fmla="*/ 6 h 8"/>
                <a:gd name="T8" fmla="*/ 9 w 13"/>
                <a:gd name="T9" fmla="*/ 8 h 8"/>
                <a:gd name="T10" fmla="*/ 4 w 13"/>
                <a:gd name="T11" fmla="*/ 5 h 8"/>
                <a:gd name="T12" fmla="*/ 0 w 13"/>
                <a:gd name="T13" fmla="*/ 3 h 8"/>
                <a:gd name="T14" fmla="*/ 3 w 13"/>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8">
                  <a:moveTo>
                    <a:pt x="3" y="1"/>
                  </a:moveTo>
                  <a:cubicBezTo>
                    <a:pt x="5" y="0"/>
                    <a:pt x="6" y="1"/>
                    <a:pt x="7" y="1"/>
                  </a:cubicBezTo>
                  <a:cubicBezTo>
                    <a:pt x="9" y="2"/>
                    <a:pt x="11" y="2"/>
                    <a:pt x="12" y="3"/>
                  </a:cubicBezTo>
                  <a:cubicBezTo>
                    <a:pt x="12" y="4"/>
                    <a:pt x="13" y="4"/>
                    <a:pt x="12" y="6"/>
                  </a:cubicBezTo>
                  <a:cubicBezTo>
                    <a:pt x="11" y="7"/>
                    <a:pt x="11" y="8"/>
                    <a:pt x="9" y="8"/>
                  </a:cubicBezTo>
                  <a:cubicBezTo>
                    <a:pt x="7" y="7"/>
                    <a:pt x="5" y="5"/>
                    <a:pt x="4" y="5"/>
                  </a:cubicBezTo>
                  <a:cubicBezTo>
                    <a:pt x="3" y="5"/>
                    <a:pt x="0" y="3"/>
                    <a:pt x="0" y="3"/>
                  </a:cubicBezTo>
                  <a:cubicBezTo>
                    <a:pt x="0" y="2"/>
                    <a:pt x="3" y="1"/>
                    <a:pt x="3" y="1"/>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5" name="Freeform 63">
              <a:extLst>
                <a:ext uri="{FF2B5EF4-FFF2-40B4-BE49-F238E27FC236}">
                  <a16:creationId xmlns:a16="http://schemas.microsoft.com/office/drawing/2014/main" id="{3CB9D136-2971-47C5-B3E5-16A0AF3157A4}"/>
                </a:ext>
              </a:extLst>
            </p:cNvPr>
            <p:cNvSpPr>
              <a:spLocks/>
            </p:cNvSpPr>
            <p:nvPr/>
          </p:nvSpPr>
          <p:spPr bwMode="auto">
            <a:xfrm>
              <a:off x="4463911" y="5324297"/>
              <a:ext cx="23783" cy="19670"/>
            </a:xfrm>
            <a:custGeom>
              <a:avLst/>
              <a:gdLst>
                <a:gd name="T0" fmla="*/ 1 w 7"/>
                <a:gd name="T1" fmla="*/ 3 h 6"/>
                <a:gd name="T2" fmla="*/ 3 w 7"/>
                <a:gd name="T3" fmla="*/ 1 h 6"/>
                <a:gd name="T4" fmla="*/ 6 w 7"/>
                <a:gd name="T5" fmla="*/ 2 h 6"/>
                <a:gd name="T6" fmla="*/ 6 w 7"/>
                <a:gd name="T7" fmla="*/ 5 h 6"/>
                <a:gd name="T8" fmla="*/ 1 w 7"/>
                <a:gd name="T9" fmla="*/ 3 h 6"/>
              </a:gdLst>
              <a:ahLst/>
              <a:cxnLst>
                <a:cxn ang="0">
                  <a:pos x="T0" y="T1"/>
                </a:cxn>
                <a:cxn ang="0">
                  <a:pos x="T2" y="T3"/>
                </a:cxn>
                <a:cxn ang="0">
                  <a:pos x="T4" y="T5"/>
                </a:cxn>
                <a:cxn ang="0">
                  <a:pos x="T6" y="T7"/>
                </a:cxn>
                <a:cxn ang="0">
                  <a:pos x="T8" y="T9"/>
                </a:cxn>
              </a:cxnLst>
              <a:rect l="0" t="0" r="r" b="b"/>
              <a:pathLst>
                <a:path w="7" h="6">
                  <a:moveTo>
                    <a:pt x="1" y="3"/>
                  </a:moveTo>
                  <a:cubicBezTo>
                    <a:pt x="0" y="1"/>
                    <a:pt x="1" y="1"/>
                    <a:pt x="3" y="1"/>
                  </a:cubicBezTo>
                  <a:cubicBezTo>
                    <a:pt x="4" y="0"/>
                    <a:pt x="6" y="1"/>
                    <a:pt x="6" y="2"/>
                  </a:cubicBezTo>
                  <a:cubicBezTo>
                    <a:pt x="6" y="3"/>
                    <a:pt x="7" y="5"/>
                    <a:pt x="6" y="5"/>
                  </a:cubicBezTo>
                  <a:cubicBezTo>
                    <a:pt x="5" y="6"/>
                    <a:pt x="2" y="5"/>
                    <a:pt x="1"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6" name="Freeform 64">
              <a:extLst>
                <a:ext uri="{FF2B5EF4-FFF2-40B4-BE49-F238E27FC236}">
                  <a16:creationId xmlns:a16="http://schemas.microsoft.com/office/drawing/2014/main" id="{8269E3B4-5EBE-4619-951C-84099B799584}"/>
                </a:ext>
              </a:extLst>
            </p:cNvPr>
            <p:cNvSpPr>
              <a:spLocks/>
            </p:cNvSpPr>
            <p:nvPr/>
          </p:nvSpPr>
          <p:spPr bwMode="auto">
            <a:xfrm>
              <a:off x="4620203" y="3850687"/>
              <a:ext cx="857907" cy="429462"/>
            </a:xfrm>
            <a:custGeom>
              <a:avLst/>
              <a:gdLst>
                <a:gd name="T0" fmla="*/ 256 w 265"/>
                <a:gd name="T1" fmla="*/ 54 h 137"/>
                <a:gd name="T2" fmla="*/ 247 w 265"/>
                <a:gd name="T3" fmla="*/ 44 h 137"/>
                <a:gd name="T4" fmla="*/ 239 w 265"/>
                <a:gd name="T5" fmla="*/ 29 h 137"/>
                <a:gd name="T6" fmla="*/ 238 w 265"/>
                <a:gd name="T7" fmla="*/ 22 h 137"/>
                <a:gd name="T8" fmla="*/ 225 w 265"/>
                <a:gd name="T9" fmla="*/ 10 h 137"/>
                <a:gd name="T10" fmla="*/ 215 w 265"/>
                <a:gd name="T11" fmla="*/ 15 h 137"/>
                <a:gd name="T12" fmla="*/ 201 w 265"/>
                <a:gd name="T13" fmla="*/ 14 h 137"/>
                <a:gd name="T14" fmla="*/ 186 w 265"/>
                <a:gd name="T15" fmla="*/ 12 h 137"/>
                <a:gd name="T16" fmla="*/ 173 w 265"/>
                <a:gd name="T17" fmla="*/ 3 h 137"/>
                <a:gd name="T18" fmla="*/ 155 w 265"/>
                <a:gd name="T19" fmla="*/ 1 h 137"/>
                <a:gd name="T20" fmla="*/ 155 w 265"/>
                <a:gd name="T21" fmla="*/ 1 h 137"/>
                <a:gd name="T22" fmla="*/ 154 w 265"/>
                <a:gd name="T23" fmla="*/ 7 h 137"/>
                <a:gd name="T24" fmla="*/ 157 w 265"/>
                <a:gd name="T25" fmla="*/ 14 h 137"/>
                <a:gd name="T26" fmla="*/ 144 w 265"/>
                <a:gd name="T27" fmla="*/ 21 h 137"/>
                <a:gd name="T28" fmla="*/ 136 w 265"/>
                <a:gd name="T29" fmla="*/ 19 h 137"/>
                <a:gd name="T30" fmla="*/ 136 w 265"/>
                <a:gd name="T31" fmla="*/ 31 h 137"/>
                <a:gd name="T32" fmla="*/ 129 w 265"/>
                <a:gd name="T33" fmla="*/ 40 h 137"/>
                <a:gd name="T34" fmla="*/ 122 w 265"/>
                <a:gd name="T35" fmla="*/ 51 h 137"/>
                <a:gd name="T36" fmla="*/ 111 w 265"/>
                <a:gd name="T37" fmla="*/ 54 h 137"/>
                <a:gd name="T38" fmla="*/ 102 w 265"/>
                <a:gd name="T39" fmla="*/ 55 h 137"/>
                <a:gd name="T40" fmla="*/ 95 w 265"/>
                <a:gd name="T41" fmla="*/ 63 h 137"/>
                <a:gd name="T42" fmla="*/ 80 w 265"/>
                <a:gd name="T43" fmla="*/ 71 h 137"/>
                <a:gd name="T44" fmla="*/ 68 w 265"/>
                <a:gd name="T45" fmla="*/ 65 h 137"/>
                <a:gd name="T46" fmla="*/ 58 w 265"/>
                <a:gd name="T47" fmla="*/ 68 h 137"/>
                <a:gd name="T48" fmla="*/ 51 w 265"/>
                <a:gd name="T49" fmla="*/ 70 h 137"/>
                <a:gd name="T50" fmla="*/ 51 w 265"/>
                <a:gd name="T51" fmla="*/ 73 h 137"/>
                <a:gd name="T52" fmla="*/ 51 w 265"/>
                <a:gd name="T53" fmla="*/ 74 h 137"/>
                <a:gd name="T54" fmla="*/ 44 w 265"/>
                <a:gd name="T55" fmla="*/ 81 h 137"/>
                <a:gd name="T56" fmla="*/ 40 w 265"/>
                <a:gd name="T57" fmla="*/ 89 h 137"/>
                <a:gd name="T58" fmla="*/ 35 w 265"/>
                <a:gd name="T59" fmla="*/ 100 h 137"/>
                <a:gd name="T60" fmla="*/ 21 w 265"/>
                <a:gd name="T61" fmla="*/ 104 h 137"/>
                <a:gd name="T62" fmla="*/ 9 w 265"/>
                <a:gd name="T63" fmla="*/ 114 h 137"/>
                <a:gd name="T64" fmla="*/ 11 w 265"/>
                <a:gd name="T65" fmla="*/ 125 h 137"/>
                <a:gd name="T66" fmla="*/ 9 w 265"/>
                <a:gd name="T67" fmla="*/ 131 h 137"/>
                <a:gd name="T68" fmla="*/ 2 w 265"/>
                <a:gd name="T69" fmla="*/ 137 h 137"/>
                <a:gd name="T70" fmla="*/ 50 w 265"/>
                <a:gd name="T71" fmla="*/ 124 h 137"/>
                <a:gd name="T72" fmla="*/ 87 w 265"/>
                <a:gd name="T73" fmla="*/ 123 h 137"/>
                <a:gd name="T74" fmla="*/ 153 w 265"/>
                <a:gd name="T75" fmla="*/ 115 h 137"/>
                <a:gd name="T76" fmla="*/ 200 w 265"/>
                <a:gd name="T77" fmla="*/ 112 h 137"/>
                <a:gd name="T78" fmla="*/ 214 w 265"/>
                <a:gd name="T79" fmla="*/ 108 h 137"/>
                <a:gd name="T80" fmla="*/ 225 w 265"/>
                <a:gd name="T81" fmla="*/ 102 h 137"/>
                <a:gd name="T82" fmla="*/ 230 w 265"/>
                <a:gd name="T83" fmla="*/ 96 h 137"/>
                <a:gd name="T84" fmla="*/ 239 w 265"/>
                <a:gd name="T85" fmla="*/ 87 h 137"/>
                <a:gd name="T86" fmla="*/ 242 w 265"/>
                <a:gd name="T87" fmla="*/ 81 h 137"/>
                <a:gd name="T88" fmla="*/ 256 w 265"/>
                <a:gd name="T89" fmla="*/ 69 h 137"/>
                <a:gd name="T90" fmla="*/ 265 w 265"/>
                <a:gd name="T91" fmla="*/ 5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5" h="137">
                  <a:moveTo>
                    <a:pt x="261" y="58"/>
                  </a:moveTo>
                  <a:cubicBezTo>
                    <a:pt x="260" y="58"/>
                    <a:pt x="256" y="55"/>
                    <a:pt x="256" y="54"/>
                  </a:cubicBezTo>
                  <a:cubicBezTo>
                    <a:pt x="255" y="54"/>
                    <a:pt x="252" y="51"/>
                    <a:pt x="251" y="50"/>
                  </a:cubicBezTo>
                  <a:cubicBezTo>
                    <a:pt x="249" y="49"/>
                    <a:pt x="248" y="46"/>
                    <a:pt x="247" y="44"/>
                  </a:cubicBezTo>
                  <a:cubicBezTo>
                    <a:pt x="245" y="43"/>
                    <a:pt x="241" y="38"/>
                    <a:pt x="239" y="36"/>
                  </a:cubicBezTo>
                  <a:cubicBezTo>
                    <a:pt x="238" y="35"/>
                    <a:pt x="238" y="31"/>
                    <a:pt x="239" y="29"/>
                  </a:cubicBezTo>
                  <a:cubicBezTo>
                    <a:pt x="239" y="27"/>
                    <a:pt x="239" y="25"/>
                    <a:pt x="239" y="23"/>
                  </a:cubicBezTo>
                  <a:cubicBezTo>
                    <a:pt x="239" y="23"/>
                    <a:pt x="238" y="23"/>
                    <a:pt x="238" y="22"/>
                  </a:cubicBezTo>
                  <a:cubicBezTo>
                    <a:pt x="237" y="20"/>
                    <a:pt x="232" y="15"/>
                    <a:pt x="230" y="15"/>
                  </a:cubicBezTo>
                  <a:cubicBezTo>
                    <a:pt x="229" y="15"/>
                    <a:pt x="226" y="13"/>
                    <a:pt x="225" y="10"/>
                  </a:cubicBezTo>
                  <a:cubicBezTo>
                    <a:pt x="225" y="7"/>
                    <a:pt x="223" y="9"/>
                    <a:pt x="221" y="10"/>
                  </a:cubicBezTo>
                  <a:cubicBezTo>
                    <a:pt x="219" y="10"/>
                    <a:pt x="216" y="14"/>
                    <a:pt x="215" y="15"/>
                  </a:cubicBezTo>
                  <a:cubicBezTo>
                    <a:pt x="213" y="17"/>
                    <a:pt x="211" y="16"/>
                    <a:pt x="208" y="14"/>
                  </a:cubicBezTo>
                  <a:cubicBezTo>
                    <a:pt x="205" y="12"/>
                    <a:pt x="202" y="12"/>
                    <a:pt x="201" y="14"/>
                  </a:cubicBezTo>
                  <a:cubicBezTo>
                    <a:pt x="200" y="15"/>
                    <a:pt x="197" y="17"/>
                    <a:pt x="194" y="15"/>
                  </a:cubicBezTo>
                  <a:cubicBezTo>
                    <a:pt x="192" y="13"/>
                    <a:pt x="186" y="12"/>
                    <a:pt x="186" y="12"/>
                  </a:cubicBezTo>
                  <a:cubicBezTo>
                    <a:pt x="186" y="12"/>
                    <a:pt x="180" y="11"/>
                    <a:pt x="178" y="11"/>
                  </a:cubicBezTo>
                  <a:cubicBezTo>
                    <a:pt x="176" y="11"/>
                    <a:pt x="176" y="5"/>
                    <a:pt x="173" y="3"/>
                  </a:cubicBezTo>
                  <a:cubicBezTo>
                    <a:pt x="171" y="1"/>
                    <a:pt x="166" y="0"/>
                    <a:pt x="165" y="0"/>
                  </a:cubicBezTo>
                  <a:cubicBezTo>
                    <a:pt x="164" y="0"/>
                    <a:pt x="158" y="0"/>
                    <a:pt x="155" y="1"/>
                  </a:cubicBezTo>
                  <a:cubicBezTo>
                    <a:pt x="155" y="1"/>
                    <a:pt x="155" y="1"/>
                    <a:pt x="155" y="1"/>
                  </a:cubicBezTo>
                  <a:cubicBezTo>
                    <a:pt x="155" y="1"/>
                    <a:pt x="155" y="1"/>
                    <a:pt x="155" y="1"/>
                  </a:cubicBezTo>
                  <a:cubicBezTo>
                    <a:pt x="153" y="3"/>
                    <a:pt x="153" y="3"/>
                    <a:pt x="153" y="3"/>
                  </a:cubicBezTo>
                  <a:cubicBezTo>
                    <a:pt x="152" y="4"/>
                    <a:pt x="154" y="6"/>
                    <a:pt x="154" y="7"/>
                  </a:cubicBezTo>
                  <a:cubicBezTo>
                    <a:pt x="153" y="9"/>
                    <a:pt x="155" y="10"/>
                    <a:pt x="155" y="10"/>
                  </a:cubicBezTo>
                  <a:cubicBezTo>
                    <a:pt x="155" y="10"/>
                    <a:pt x="157" y="13"/>
                    <a:pt x="157" y="14"/>
                  </a:cubicBezTo>
                  <a:cubicBezTo>
                    <a:pt x="157" y="15"/>
                    <a:pt x="154" y="15"/>
                    <a:pt x="151" y="16"/>
                  </a:cubicBezTo>
                  <a:cubicBezTo>
                    <a:pt x="149" y="17"/>
                    <a:pt x="144" y="21"/>
                    <a:pt x="144" y="21"/>
                  </a:cubicBezTo>
                  <a:cubicBezTo>
                    <a:pt x="142" y="19"/>
                    <a:pt x="142" y="19"/>
                    <a:pt x="142" y="19"/>
                  </a:cubicBezTo>
                  <a:cubicBezTo>
                    <a:pt x="142" y="19"/>
                    <a:pt x="139" y="19"/>
                    <a:pt x="136" y="19"/>
                  </a:cubicBezTo>
                  <a:cubicBezTo>
                    <a:pt x="134" y="19"/>
                    <a:pt x="134" y="23"/>
                    <a:pt x="137" y="26"/>
                  </a:cubicBezTo>
                  <a:cubicBezTo>
                    <a:pt x="139" y="28"/>
                    <a:pt x="136" y="30"/>
                    <a:pt x="136" y="31"/>
                  </a:cubicBezTo>
                  <a:cubicBezTo>
                    <a:pt x="135" y="33"/>
                    <a:pt x="131" y="34"/>
                    <a:pt x="131" y="34"/>
                  </a:cubicBezTo>
                  <a:cubicBezTo>
                    <a:pt x="131" y="34"/>
                    <a:pt x="130" y="38"/>
                    <a:pt x="129" y="40"/>
                  </a:cubicBezTo>
                  <a:cubicBezTo>
                    <a:pt x="128" y="43"/>
                    <a:pt x="125" y="43"/>
                    <a:pt x="123" y="43"/>
                  </a:cubicBezTo>
                  <a:cubicBezTo>
                    <a:pt x="121" y="43"/>
                    <a:pt x="121" y="48"/>
                    <a:pt x="122" y="51"/>
                  </a:cubicBezTo>
                  <a:cubicBezTo>
                    <a:pt x="122" y="53"/>
                    <a:pt x="120" y="55"/>
                    <a:pt x="117" y="57"/>
                  </a:cubicBezTo>
                  <a:cubicBezTo>
                    <a:pt x="115" y="58"/>
                    <a:pt x="112" y="57"/>
                    <a:pt x="111" y="54"/>
                  </a:cubicBezTo>
                  <a:cubicBezTo>
                    <a:pt x="110" y="52"/>
                    <a:pt x="109" y="50"/>
                    <a:pt x="106" y="50"/>
                  </a:cubicBezTo>
                  <a:cubicBezTo>
                    <a:pt x="103" y="50"/>
                    <a:pt x="104" y="53"/>
                    <a:pt x="102" y="55"/>
                  </a:cubicBezTo>
                  <a:cubicBezTo>
                    <a:pt x="100" y="57"/>
                    <a:pt x="99" y="61"/>
                    <a:pt x="99" y="64"/>
                  </a:cubicBezTo>
                  <a:cubicBezTo>
                    <a:pt x="99" y="66"/>
                    <a:pt x="95" y="63"/>
                    <a:pt x="95" y="63"/>
                  </a:cubicBezTo>
                  <a:cubicBezTo>
                    <a:pt x="95" y="63"/>
                    <a:pt x="91" y="61"/>
                    <a:pt x="86" y="61"/>
                  </a:cubicBezTo>
                  <a:cubicBezTo>
                    <a:pt x="81" y="62"/>
                    <a:pt x="82" y="68"/>
                    <a:pt x="80" y="71"/>
                  </a:cubicBezTo>
                  <a:cubicBezTo>
                    <a:pt x="78" y="73"/>
                    <a:pt x="77" y="69"/>
                    <a:pt x="75" y="67"/>
                  </a:cubicBezTo>
                  <a:cubicBezTo>
                    <a:pt x="74" y="65"/>
                    <a:pt x="70" y="65"/>
                    <a:pt x="68" y="65"/>
                  </a:cubicBezTo>
                  <a:cubicBezTo>
                    <a:pt x="66" y="65"/>
                    <a:pt x="63" y="64"/>
                    <a:pt x="62" y="70"/>
                  </a:cubicBezTo>
                  <a:cubicBezTo>
                    <a:pt x="61" y="75"/>
                    <a:pt x="60" y="67"/>
                    <a:pt x="58" y="68"/>
                  </a:cubicBezTo>
                  <a:cubicBezTo>
                    <a:pt x="57" y="69"/>
                    <a:pt x="56" y="68"/>
                    <a:pt x="54" y="68"/>
                  </a:cubicBezTo>
                  <a:cubicBezTo>
                    <a:pt x="51" y="70"/>
                    <a:pt x="51" y="70"/>
                    <a:pt x="51" y="70"/>
                  </a:cubicBezTo>
                  <a:cubicBezTo>
                    <a:pt x="51" y="70"/>
                    <a:pt x="51" y="71"/>
                    <a:pt x="51" y="72"/>
                  </a:cubicBezTo>
                  <a:cubicBezTo>
                    <a:pt x="51" y="72"/>
                    <a:pt x="51" y="73"/>
                    <a:pt x="51" y="73"/>
                  </a:cubicBezTo>
                  <a:cubicBezTo>
                    <a:pt x="51" y="73"/>
                    <a:pt x="51" y="73"/>
                    <a:pt x="51" y="73"/>
                  </a:cubicBezTo>
                  <a:cubicBezTo>
                    <a:pt x="51" y="74"/>
                    <a:pt x="51" y="74"/>
                    <a:pt x="51" y="74"/>
                  </a:cubicBezTo>
                  <a:cubicBezTo>
                    <a:pt x="51" y="76"/>
                    <a:pt x="48" y="74"/>
                    <a:pt x="48" y="74"/>
                  </a:cubicBezTo>
                  <a:cubicBezTo>
                    <a:pt x="48" y="74"/>
                    <a:pt x="45" y="77"/>
                    <a:pt x="44" y="81"/>
                  </a:cubicBezTo>
                  <a:cubicBezTo>
                    <a:pt x="44" y="84"/>
                    <a:pt x="46" y="85"/>
                    <a:pt x="46" y="87"/>
                  </a:cubicBezTo>
                  <a:cubicBezTo>
                    <a:pt x="46" y="89"/>
                    <a:pt x="42" y="87"/>
                    <a:pt x="40" y="89"/>
                  </a:cubicBezTo>
                  <a:cubicBezTo>
                    <a:pt x="39" y="90"/>
                    <a:pt x="38" y="92"/>
                    <a:pt x="34" y="92"/>
                  </a:cubicBezTo>
                  <a:cubicBezTo>
                    <a:pt x="30" y="93"/>
                    <a:pt x="32" y="98"/>
                    <a:pt x="35" y="100"/>
                  </a:cubicBezTo>
                  <a:cubicBezTo>
                    <a:pt x="39" y="102"/>
                    <a:pt x="36" y="106"/>
                    <a:pt x="35" y="108"/>
                  </a:cubicBezTo>
                  <a:cubicBezTo>
                    <a:pt x="34" y="110"/>
                    <a:pt x="28" y="107"/>
                    <a:pt x="21" y="104"/>
                  </a:cubicBezTo>
                  <a:cubicBezTo>
                    <a:pt x="14" y="102"/>
                    <a:pt x="15" y="103"/>
                    <a:pt x="12" y="105"/>
                  </a:cubicBezTo>
                  <a:cubicBezTo>
                    <a:pt x="11" y="107"/>
                    <a:pt x="10" y="111"/>
                    <a:pt x="9" y="114"/>
                  </a:cubicBezTo>
                  <a:cubicBezTo>
                    <a:pt x="10" y="115"/>
                    <a:pt x="11" y="116"/>
                    <a:pt x="11" y="117"/>
                  </a:cubicBezTo>
                  <a:cubicBezTo>
                    <a:pt x="11" y="119"/>
                    <a:pt x="11" y="125"/>
                    <a:pt x="11" y="125"/>
                  </a:cubicBezTo>
                  <a:cubicBezTo>
                    <a:pt x="11" y="125"/>
                    <a:pt x="9" y="127"/>
                    <a:pt x="10" y="128"/>
                  </a:cubicBezTo>
                  <a:cubicBezTo>
                    <a:pt x="11" y="130"/>
                    <a:pt x="9" y="131"/>
                    <a:pt x="9" y="131"/>
                  </a:cubicBezTo>
                  <a:cubicBezTo>
                    <a:pt x="9" y="131"/>
                    <a:pt x="5" y="133"/>
                    <a:pt x="3" y="133"/>
                  </a:cubicBezTo>
                  <a:cubicBezTo>
                    <a:pt x="0" y="133"/>
                    <a:pt x="3" y="134"/>
                    <a:pt x="2" y="137"/>
                  </a:cubicBezTo>
                  <a:cubicBezTo>
                    <a:pt x="18" y="136"/>
                    <a:pt x="51" y="134"/>
                    <a:pt x="52" y="134"/>
                  </a:cubicBezTo>
                  <a:cubicBezTo>
                    <a:pt x="54" y="133"/>
                    <a:pt x="50" y="124"/>
                    <a:pt x="50" y="124"/>
                  </a:cubicBezTo>
                  <a:cubicBezTo>
                    <a:pt x="50" y="124"/>
                    <a:pt x="57" y="124"/>
                    <a:pt x="59" y="125"/>
                  </a:cubicBezTo>
                  <a:cubicBezTo>
                    <a:pt x="62" y="126"/>
                    <a:pt x="81" y="124"/>
                    <a:pt x="87" y="123"/>
                  </a:cubicBezTo>
                  <a:cubicBezTo>
                    <a:pt x="94" y="122"/>
                    <a:pt x="114" y="120"/>
                    <a:pt x="118" y="120"/>
                  </a:cubicBezTo>
                  <a:cubicBezTo>
                    <a:pt x="123" y="120"/>
                    <a:pt x="138" y="117"/>
                    <a:pt x="153" y="115"/>
                  </a:cubicBezTo>
                  <a:cubicBezTo>
                    <a:pt x="168" y="114"/>
                    <a:pt x="185" y="114"/>
                    <a:pt x="187" y="113"/>
                  </a:cubicBezTo>
                  <a:cubicBezTo>
                    <a:pt x="190" y="112"/>
                    <a:pt x="196" y="112"/>
                    <a:pt x="200" y="112"/>
                  </a:cubicBezTo>
                  <a:cubicBezTo>
                    <a:pt x="204" y="112"/>
                    <a:pt x="209" y="110"/>
                    <a:pt x="211" y="109"/>
                  </a:cubicBezTo>
                  <a:cubicBezTo>
                    <a:pt x="211" y="109"/>
                    <a:pt x="212" y="108"/>
                    <a:pt x="214" y="108"/>
                  </a:cubicBezTo>
                  <a:cubicBezTo>
                    <a:pt x="215" y="107"/>
                    <a:pt x="216" y="105"/>
                    <a:pt x="218" y="104"/>
                  </a:cubicBezTo>
                  <a:cubicBezTo>
                    <a:pt x="222" y="103"/>
                    <a:pt x="225" y="102"/>
                    <a:pt x="225" y="102"/>
                  </a:cubicBezTo>
                  <a:cubicBezTo>
                    <a:pt x="230" y="101"/>
                    <a:pt x="230" y="101"/>
                    <a:pt x="230" y="101"/>
                  </a:cubicBezTo>
                  <a:cubicBezTo>
                    <a:pt x="230" y="96"/>
                    <a:pt x="230" y="96"/>
                    <a:pt x="230" y="96"/>
                  </a:cubicBezTo>
                  <a:cubicBezTo>
                    <a:pt x="230" y="96"/>
                    <a:pt x="231" y="94"/>
                    <a:pt x="235" y="93"/>
                  </a:cubicBezTo>
                  <a:cubicBezTo>
                    <a:pt x="238" y="91"/>
                    <a:pt x="239" y="87"/>
                    <a:pt x="239" y="87"/>
                  </a:cubicBezTo>
                  <a:cubicBezTo>
                    <a:pt x="242" y="85"/>
                    <a:pt x="242" y="85"/>
                    <a:pt x="242" y="85"/>
                  </a:cubicBezTo>
                  <a:cubicBezTo>
                    <a:pt x="242" y="81"/>
                    <a:pt x="242" y="81"/>
                    <a:pt x="242" y="81"/>
                  </a:cubicBezTo>
                  <a:cubicBezTo>
                    <a:pt x="242" y="81"/>
                    <a:pt x="243" y="77"/>
                    <a:pt x="247" y="76"/>
                  </a:cubicBezTo>
                  <a:cubicBezTo>
                    <a:pt x="251" y="75"/>
                    <a:pt x="254" y="72"/>
                    <a:pt x="256" y="69"/>
                  </a:cubicBezTo>
                  <a:cubicBezTo>
                    <a:pt x="257" y="66"/>
                    <a:pt x="260" y="63"/>
                    <a:pt x="262" y="62"/>
                  </a:cubicBezTo>
                  <a:cubicBezTo>
                    <a:pt x="263" y="60"/>
                    <a:pt x="264" y="59"/>
                    <a:pt x="265" y="58"/>
                  </a:cubicBezTo>
                  <a:cubicBezTo>
                    <a:pt x="265" y="58"/>
                    <a:pt x="263" y="58"/>
                    <a:pt x="261" y="58"/>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7" name="Freeform 65">
              <a:extLst>
                <a:ext uri="{FF2B5EF4-FFF2-40B4-BE49-F238E27FC236}">
                  <a16:creationId xmlns:a16="http://schemas.microsoft.com/office/drawing/2014/main" id="{E94D66AA-F3BF-42EC-83CE-A5D8A5B68684}"/>
                </a:ext>
              </a:extLst>
            </p:cNvPr>
            <p:cNvSpPr>
              <a:spLocks/>
            </p:cNvSpPr>
            <p:nvPr/>
          </p:nvSpPr>
          <p:spPr bwMode="auto">
            <a:xfrm>
              <a:off x="3140528" y="3791675"/>
              <a:ext cx="871495" cy="457327"/>
            </a:xfrm>
            <a:custGeom>
              <a:avLst/>
              <a:gdLst>
                <a:gd name="T0" fmla="*/ 267 w 269"/>
                <a:gd name="T1" fmla="*/ 45 h 146"/>
                <a:gd name="T2" fmla="*/ 263 w 269"/>
                <a:gd name="T3" fmla="*/ 42 h 146"/>
                <a:gd name="T4" fmla="*/ 259 w 269"/>
                <a:gd name="T5" fmla="*/ 39 h 146"/>
                <a:gd name="T6" fmla="*/ 257 w 269"/>
                <a:gd name="T7" fmla="*/ 34 h 146"/>
                <a:gd name="T8" fmla="*/ 254 w 269"/>
                <a:gd name="T9" fmla="*/ 30 h 146"/>
                <a:gd name="T10" fmla="*/ 249 w 269"/>
                <a:gd name="T11" fmla="*/ 24 h 146"/>
                <a:gd name="T12" fmla="*/ 253 w 269"/>
                <a:gd name="T13" fmla="*/ 17 h 146"/>
                <a:gd name="T14" fmla="*/ 257 w 269"/>
                <a:gd name="T15" fmla="*/ 16 h 146"/>
                <a:gd name="T16" fmla="*/ 257 w 269"/>
                <a:gd name="T17" fmla="*/ 12 h 146"/>
                <a:gd name="T18" fmla="*/ 251 w 269"/>
                <a:gd name="T19" fmla="*/ 9 h 146"/>
                <a:gd name="T20" fmla="*/ 248 w 269"/>
                <a:gd name="T21" fmla="*/ 10 h 146"/>
                <a:gd name="T22" fmla="*/ 244 w 269"/>
                <a:gd name="T23" fmla="*/ 6 h 146"/>
                <a:gd name="T24" fmla="*/ 239 w 269"/>
                <a:gd name="T25" fmla="*/ 4 h 146"/>
                <a:gd name="T26" fmla="*/ 7 w 269"/>
                <a:gd name="T27" fmla="*/ 0 h 146"/>
                <a:gd name="T28" fmla="*/ 0 w 269"/>
                <a:gd name="T29" fmla="*/ 140 h 146"/>
                <a:gd name="T30" fmla="*/ 269 w 269"/>
                <a:gd name="T31" fmla="*/ 144 h 146"/>
                <a:gd name="T32" fmla="*/ 267 w 269"/>
                <a:gd name="T33" fmla="*/ 4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9" h="146">
                  <a:moveTo>
                    <a:pt x="267" y="45"/>
                  </a:moveTo>
                  <a:cubicBezTo>
                    <a:pt x="267" y="45"/>
                    <a:pt x="265" y="43"/>
                    <a:pt x="263" y="42"/>
                  </a:cubicBezTo>
                  <a:cubicBezTo>
                    <a:pt x="261" y="42"/>
                    <a:pt x="260" y="40"/>
                    <a:pt x="259" y="39"/>
                  </a:cubicBezTo>
                  <a:cubicBezTo>
                    <a:pt x="257" y="37"/>
                    <a:pt x="257" y="36"/>
                    <a:pt x="257" y="34"/>
                  </a:cubicBezTo>
                  <a:cubicBezTo>
                    <a:pt x="257" y="32"/>
                    <a:pt x="255" y="32"/>
                    <a:pt x="254" y="30"/>
                  </a:cubicBezTo>
                  <a:cubicBezTo>
                    <a:pt x="252" y="29"/>
                    <a:pt x="248" y="26"/>
                    <a:pt x="249" y="24"/>
                  </a:cubicBezTo>
                  <a:cubicBezTo>
                    <a:pt x="251" y="22"/>
                    <a:pt x="253" y="18"/>
                    <a:pt x="253" y="17"/>
                  </a:cubicBezTo>
                  <a:cubicBezTo>
                    <a:pt x="253" y="16"/>
                    <a:pt x="256" y="18"/>
                    <a:pt x="257" y="16"/>
                  </a:cubicBezTo>
                  <a:cubicBezTo>
                    <a:pt x="257" y="14"/>
                    <a:pt x="258" y="13"/>
                    <a:pt x="257" y="12"/>
                  </a:cubicBezTo>
                  <a:cubicBezTo>
                    <a:pt x="255" y="11"/>
                    <a:pt x="251" y="9"/>
                    <a:pt x="251" y="9"/>
                  </a:cubicBezTo>
                  <a:cubicBezTo>
                    <a:pt x="251" y="9"/>
                    <a:pt x="249" y="11"/>
                    <a:pt x="248" y="10"/>
                  </a:cubicBezTo>
                  <a:cubicBezTo>
                    <a:pt x="247" y="10"/>
                    <a:pt x="246" y="7"/>
                    <a:pt x="244" y="6"/>
                  </a:cubicBezTo>
                  <a:cubicBezTo>
                    <a:pt x="243" y="6"/>
                    <a:pt x="241" y="5"/>
                    <a:pt x="239" y="4"/>
                  </a:cubicBezTo>
                  <a:cubicBezTo>
                    <a:pt x="88" y="4"/>
                    <a:pt x="23" y="1"/>
                    <a:pt x="7" y="0"/>
                  </a:cubicBezTo>
                  <a:cubicBezTo>
                    <a:pt x="4" y="48"/>
                    <a:pt x="1" y="124"/>
                    <a:pt x="0" y="140"/>
                  </a:cubicBezTo>
                  <a:cubicBezTo>
                    <a:pt x="84" y="144"/>
                    <a:pt x="176" y="146"/>
                    <a:pt x="269" y="144"/>
                  </a:cubicBezTo>
                  <a:cubicBezTo>
                    <a:pt x="268" y="110"/>
                    <a:pt x="267" y="45"/>
                    <a:pt x="267" y="45"/>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8" name="Freeform 66">
              <a:extLst>
                <a:ext uri="{FF2B5EF4-FFF2-40B4-BE49-F238E27FC236}">
                  <a16:creationId xmlns:a16="http://schemas.microsoft.com/office/drawing/2014/main" id="{AB0B9FA8-E5B2-4B6A-AF56-E85610FAC5E7}"/>
                </a:ext>
              </a:extLst>
            </p:cNvPr>
            <p:cNvSpPr>
              <a:spLocks/>
            </p:cNvSpPr>
            <p:nvPr/>
          </p:nvSpPr>
          <p:spPr bwMode="auto">
            <a:xfrm>
              <a:off x="3769092" y="3280256"/>
              <a:ext cx="718603" cy="454050"/>
            </a:xfrm>
            <a:custGeom>
              <a:avLst/>
              <a:gdLst>
                <a:gd name="T0" fmla="*/ 201 w 222"/>
                <a:gd name="T1" fmla="*/ 44 h 145"/>
                <a:gd name="T2" fmla="*/ 189 w 222"/>
                <a:gd name="T3" fmla="*/ 36 h 145"/>
                <a:gd name="T4" fmla="*/ 184 w 222"/>
                <a:gd name="T5" fmla="*/ 23 h 145"/>
                <a:gd name="T6" fmla="*/ 186 w 222"/>
                <a:gd name="T7" fmla="*/ 11 h 145"/>
                <a:gd name="T8" fmla="*/ 180 w 222"/>
                <a:gd name="T9" fmla="*/ 0 h 145"/>
                <a:gd name="T10" fmla="*/ 7 w 222"/>
                <a:gd name="T11" fmla="*/ 6 h 145"/>
                <a:gd name="T12" fmla="*/ 3 w 222"/>
                <a:gd name="T13" fmla="*/ 10 h 145"/>
                <a:gd name="T14" fmla="*/ 2 w 222"/>
                <a:gd name="T15" fmla="*/ 18 h 145"/>
                <a:gd name="T16" fmla="*/ 5 w 222"/>
                <a:gd name="T17" fmla="*/ 27 h 145"/>
                <a:gd name="T18" fmla="*/ 1 w 222"/>
                <a:gd name="T19" fmla="*/ 39 h 145"/>
                <a:gd name="T20" fmla="*/ 5 w 222"/>
                <a:gd name="T21" fmla="*/ 51 h 145"/>
                <a:gd name="T22" fmla="*/ 9 w 222"/>
                <a:gd name="T23" fmla="*/ 51 h 145"/>
                <a:gd name="T24" fmla="*/ 9 w 222"/>
                <a:gd name="T25" fmla="*/ 53 h 145"/>
                <a:gd name="T26" fmla="*/ 10 w 222"/>
                <a:gd name="T27" fmla="*/ 63 h 145"/>
                <a:gd name="T28" fmla="*/ 14 w 222"/>
                <a:gd name="T29" fmla="*/ 72 h 145"/>
                <a:gd name="T30" fmla="*/ 17 w 222"/>
                <a:gd name="T31" fmla="*/ 79 h 145"/>
                <a:gd name="T32" fmla="*/ 19 w 222"/>
                <a:gd name="T33" fmla="*/ 91 h 145"/>
                <a:gd name="T34" fmla="*/ 23 w 222"/>
                <a:gd name="T35" fmla="*/ 99 h 145"/>
                <a:gd name="T36" fmla="*/ 26 w 222"/>
                <a:gd name="T37" fmla="*/ 107 h 145"/>
                <a:gd name="T38" fmla="*/ 28 w 222"/>
                <a:gd name="T39" fmla="*/ 115 h 145"/>
                <a:gd name="T40" fmla="*/ 29 w 222"/>
                <a:gd name="T41" fmla="*/ 123 h 145"/>
                <a:gd name="T42" fmla="*/ 28 w 222"/>
                <a:gd name="T43" fmla="*/ 131 h 145"/>
                <a:gd name="T44" fmla="*/ 32 w 222"/>
                <a:gd name="T45" fmla="*/ 139 h 145"/>
                <a:gd name="T46" fmla="*/ 170 w 222"/>
                <a:gd name="T47" fmla="*/ 135 h 145"/>
                <a:gd name="T48" fmla="*/ 184 w 222"/>
                <a:gd name="T49" fmla="*/ 142 h 145"/>
                <a:gd name="T50" fmla="*/ 187 w 222"/>
                <a:gd name="T51" fmla="*/ 132 h 145"/>
                <a:gd name="T52" fmla="*/ 193 w 222"/>
                <a:gd name="T53" fmla="*/ 123 h 145"/>
                <a:gd name="T54" fmla="*/ 197 w 222"/>
                <a:gd name="T55" fmla="*/ 113 h 145"/>
                <a:gd name="T56" fmla="*/ 191 w 222"/>
                <a:gd name="T57" fmla="*/ 105 h 145"/>
                <a:gd name="T58" fmla="*/ 196 w 222"/>
                <a:gd name="T59" fmla="*/ 94 h 145"/>
                <a:gd name="T60" fmla="*/ 210 w 222"/>
                <a:gd name="T61" fmla="*/ 89 h 145"/>
                <a:gd name="T62" fmla="*/ 216 w 222"/>
                <a:gd name="T63" fmla="*/ 80 h 145"/>
                <a:gd name="T64" fmla="*/ 220 w 222"/>
                <a:gd name="T65" fmla="*/ 70 h 145"/>
                <a:gd name="T66" fmla="*/ 215 w 222"/>
                <a:gd name="T67" fmla="*/ 58 h 145"/>
                <a:gd name="T68" fmla="*/ 207 w 222"/>
                <a:gd name="T69" fmla="*/ 49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2" h="145">
                  <a:moveTo>
                    <a:pt x="202" y="45"/>
                  </a:moveTo>
                  <a:cubicBezTo>
                    <a:pt x="201" y="44"/>
                    <a:pt x="201" y="44"/>
                    <a:pt x="201" y="44"/>
                  </a:cubicBezTo>
                  <a:cubicBezTo>
                    <a:pt x="201" y="41"/>
                    <a:pt x="200" y="39"/>
                    <a:pt x="198" y="38"/>
                  </a:cubicBezTo>
                  <a:cubicBezTo>
                    <a:pt x="195" y="38"/>
                    <a:pt x="191" y="38"/>
                    <a:pt x="189" y="36"/>
                  </a:cubicBezTo>
                  <a:cubicBezTo>
                    <a:pt x="186" y="34"/>
                    <a:pt x="186" y="32"/>
                    <a:pt x="186" y="31"/>
                  </a:cubicBezTo>
                  <a:cubicBezTo>
                    <a:pt x="186" y="29"/>
                    <a:pt x="184" y="27"/>
                    <a:pt x="184" y="23"/>
                  </a:cubicBezTo>
                  <a:cubicBezTo>
                    <a:pt x="184" y="20"/>
                    <a:pt x="182" y="17"/>
                    <a:pt x="183" y="15"/>
                  </a:cubicBezTo>
                  <a:cubicBezTo>
                    <a:pt x="184" y="13"/>
                    <a:pt x="186" y="11"/>
                    <a:pt x="186" y="11"/>
                  </a:cubicBezTo>
                  <a:cubicBezTo>
                    <a:pt x="186" y="11"/>
                    <a:pt x="180" y="5"/>
                    <a:pt x="180" y="1"/>
                  </a:cubicBezTo>
                  <a:cubicBezTo>
                    <a:pt x="180" y="1"/>
                    <a:pt x="180" y="0"/>
                    <a:pt x="180" y="0"/>
                  </a:cubicBezTo>
                  <a:cubicBezTo>
                    <a:pt x="111" y="6"/>
                    <a:pt x="21" y="6"/>
                    <a:pt x="7" y="6"/>
                  </a:cubicBezTo>
                  <a:cubicBezTo>
                    <a:pt x="7" y="6"/>
                    <a:pt x="7" y="6"/>
                    <a:pt x="7" y="6"/>
                  </a:cubicBezTo>
                  <a:cubicBezTo>
                    <a:pt x="2" y="6"/>
                    <a:pt x="2" y="6"/>
                    <a:pt x="2" y="6"/>
                  </a:cubicBezTo>
                  <a:cubicBezTo>
                    <a:pt x="2" y="6"/>
                    <a:pt x="2" y="9"/>
                    <a:pt x="3" y="10"/>
                  </a:cubicBezTo>
                  <a:cubicBezTo>
                    <a:pt x="4" y="12"/>
                    <a:pt x="4" y="12"/>
                    <a:pt x="4" y="14"/>
                  </a:cubicBezTo>
                  <a:cubicBezTo>
                    <a:pt x="3" y="16"/>
                    <a:pt x="2" y="16"/>
                    <a:pt x="2" y="18"/>
                  </a:cubicBezTo>
                  <a:cubicBezTo>
                    <a:pt x="3" y="21"/>
                    <a:pt x="6" y="22"/>
                    <a:pt x="7" y="22"/>
                  </a:cubicBezTo>
                  <a:cubicBezTo>
                    <a:pt x="7" y="23"/>
                    <a:pt x="6" y="26"/>
                    <a:pt x="5" y="27"/>
                  </a:cubicBezTo>
                  <a:cubicBezTo>
                    <a:pt x="4" y="28"/>
                    <a:pt x="4" y="32"/>
                    <a:pt x="4" y="34"/>
                  </a:cubicBezTo>
                  <a:cubicBezTo>
                    <a:pt x="4" y="35"/>
                    <a:pt x="3" y="37"/>
                    <a:pt x="1" y="39"/>
                  </a:cubicBezTo>
                  <a:cubicBezTo>
                    <a:pt x="0" y="40"/>
                    <a:pt x="0" y="42"/>
                    <a:pt x="2" y="44"/>
                  </a:cubicBezTo>
                  <a:cubicBezTo>
                    <a:pt x="4" y="45"/>
                    <a:pt x="5" y="51"/>
                    <a:pt x="5" y="51"/>
                  </a:cubicBezTo>
                  <a:cubicBezTo>
                    <a:pt x="7" y="52"/>
                    <a:pt x="7" y="52"/>
                    <a:pt x="7" y="52"/>
                  </a:cubicBezTo>
                  <a:cubicBezTo>
                    <a:pt x="7" y="52"/>
                    <a:pt x="8" y="51"/>
                    <a:pt x="9" y="51"/>
                  </a:cubicBezTo>
                  <a:cubicBezTo>
                    <a:pt x="8" y="51"/>
                    <a:pt x="7" y="52"/>
                    <a:pt x="7" y="52"/>
                  </a:cubicBezTo>
                  <a:cubicBezTo>
                    <a:pt x="9" y="53"/>
                    <a:pt x="9" y="53"/>
                    <a:pt x="9" y="53"/>
                  </a:cubicBezTo>
                  <a:cubicBezTo>
                    <a:pt x="9" y="53"/>
                    <a:pt x="8" y="56"/>
                    <a:pt x="8" y="58"/>
                  </a:cubicBezTo>
                  <a:cubicBezTo>
                    <a:pt x="8" y="59"/>
                    <a:pt x="10" y="61"/>
                    <a:pt x="10" y="63"/>
                  </a:cubicBezTo>
                  <a:cubicBezTo>
                    <a:pt x="10" y="64"/>
                    <a:pt x="10" y="67"/>
                    <a:pt x="11" y="68"/>
                  </a:cubicBezTo>
                  <a:cubicBezTo>
                    <a:pt x="12" y="69"/>
                    <a:pt x="14" y="71"/>
                    <a:pt x="14" y="72"/>
                  </a:cubicBezTo>
                  <a:cubicBezTo>
                    <a:pt x="15" y="73"/>
                    <a:pt x="14" y="74"/>
                    <a:pt x="16" y="75"/>
                  </a:cubicBezTo>
                  <a:cubicBezTo>
                    <a:pt x="18" y="77"/>
                    <a:pt x="17" y="77"/>
                    <a:pt x="17" y="79"/>
                  </a:cubicBezTo>
                  <a:cubicBezTo>
                    <a:pt x="17" y="81"/>
                    <a:pt x="18" y="81"/>
                    <a:pt x="20" y="83"/>
                  </a:cubicBezTo>
                  <a:cubicBezTo>
                    <a:pt x="21" y="84"/>
                    <a:pt x="19" y="88"/>
                    <a:pt x="19" y="91"/>
                  </a:cubicBezTo>
                  <a:cubicBezTo>
                    <a:pt x="19" y="94"/>
                    <a:pt x="20" y="95"/>
                    <a:pt x="22" y="97"/>
                  </a:cubicBezTo>
                  <a:cubicBezTo>
                    <a:pt x="23" y="98"/>
                    <a:pt x="22" y="98"/>
                    <a:pt x="23" y="99"/>
                  </a:cubicBezTo>
                  <a:cubicBezTo>
                    <a:pt x="24" y="101"/>
                    <a:pt x="25" y="101"/>
                    <a:pt x="25" y="103"/>
                  </a:cubicBezTo>
                  <a:cubicBezTo>
                    <a:pt x="24" y="106"/>
                    <a:pt x="26" y="105"/>
                    <a:pt x="26" y="107"/>
                  </a:cubicBezTo>
                  <a:cubicBezTo>
                    <a:pt x="25" y="108"/>
                    <a:pt x="26" y="111"/>
                    <a:pt x="26" y="111"/>
                  </a:cubicBezTo>
                  <a:cubicBezTo>
                    <a:pt x="26" y="111"/>
                    <a:pt x="28" y="114"/>
                    <a:pt x="28" y="115"/>
                  </a:cubicBezTo>
                  <a:cubicBezTo>
                    <a:pt x="27" y="115"/>
                    <a:pt x="26" y="118"/>
                    <a:pt x="26" y="119"/>
                  </a:cubicBezTo>
                  <a:cubicBezTo>
                    <a:pt x="26" y="121"/>
                    <a:pt x="27" y="122"/>
                    <a:pt x="29" y="123"/>
                  </a:cubicBezTo>
                  <a:cubicBezTo>
                    <a:pt x="31" y="124"/>
                    <a:pt x="30" y="125"/>
                    <a:pt x="28" y="126"/>
                  </a:cubicBezTo>
                  <a:cubicBezTo>
                    <a:pt x="27" y="127"/>
                    <a:pt x="28" y="129"/>
                    <a:pt x="28" y="131"/>
                  </a:cubicBezTo>
                  <a:cubicBezTo>
                    <a:pt x="28" y="134"/>
                    <a:pt x="28" y="135"/>
                    <a:pt x="29" y="137"/>
                  </a:cubicBezTo>
                  <a:cubicBezTo>
                    <a:pt x="31" y="138"/>
                    <a:pt x="32" y="139"/>
                    <a:pt x="32" y="139"/>
                  </a:cubicBezTo>
                  <a:cubicBezTo>
                    <a:pt x="32" y="139"/>
                    <a:pt x="32" y="139"/>
                    <a:pt x="31" y="140"/>
                  </a:cubicBezTo>
                  <a:cubicBezTo>
                    <a:pt x="48" y="140"/>
                    <a:pt x="119" y="140"/>
                    <a:pt x="170" y="135"/>
                  </a:cubicBezTo>
                  <a:cubicBezTo>
                    <a:pt x="181" y="145"/>
                    <a:pt x="181" y="145"/>
                    <a:pt x="181" y="145"/>
                  </a:cubicBezTo>
                  <a:cubicBezTo>
                    <a:pt x="183" y="144"/>
                    <a:pt x="184" y="143"/>
                    <a:pt x="184" y="142"/>
                  </a:cubicBezTo>
                  <a:cubicBezTo>
                    <a:pt x="184" y="140"/>
                    <a:pt x="183" y="139"/>
                    <a:pt x="182" y="137"/>
                  </a:cubicBezTo>
                  <a:cubicBezTo>
                    <a:pt x="182" y="136"/>
                    <a:pt x="187" y="132"/>
                    <a:pt x="187" y="132"/>
                  </a:cubicBezTo>
                  <a:cubicBezTo>
                    <a:pt x="187" y="132"/>
                    <a:pt x="192" y="131"/>
                    <a:pt x="192" y="129"/>
                  </a:cubicBezTo>
                  <a:cubicBezTo>
                    <a:pt x="192" y="127"/>
                    <a:pt x="192" y="124"/>
                    <a:pt x="193" y="123"/>
                  </a:cubicBezTo>
                  <a:cubicBezTo>
                    <a:pt x="193" y="121"/>
                    <a:pt x="197" y="117"/>
                    <a:pt x="197" y="117"/>
                  </a:cubicBezTo>
                  <a:cubicBezTo>
                    <a:pt x="197" y="113"/>
                    <a:pt x="197" y="113"/>
                    <a:pt x="197" y="113"/>
                  </a:cubicBezTo>
                  <a:cubicBezTo>
                    <a:pt x="197" y="113"/>
                    <a:pt x="195" y="109"/>
                    <a:pt x="193" y="108"/>
                  </a:cubicBezTo>
                  <a:cubicBezTo>
                    <a:pt x="192" y="107"/>
                    <a:pt x="191" y="107"/>
                    <a:pt x="191" y="105"/>
                  </a:cubicBezTo>
                  <a:cubicBezTo>
                    <a:pt x="191" y="103"/>
                    <a:pt x="192" y="100"/>
                    <a:pt x="192" y="98"/>
                  </a:cubicBezTo>
                  <a:cubicBezTo>
                    <a:pt x="192" y="96"/>
                    <a:pt x="194" y="94"/>
                    <a:pt x="196" y="94"/>
                  </a:cubicBezTo>
                  <a:cubicBezTo>
                    <a:pt x="198" y="94"/>
                    <a:pt x="203" y="93"/>
                    <a:pt x="204" y="92"/>
                  </a:cubicBezTo>
                  <a:cubicBezTo>
                    <a:pt x="206" y="91"/>
                    <a:pt x="208" y="89"/>
                    <a:pt x="210" y="89"/>
                  </a:cubicBezTo>
                  <a:cubicBezTo>
                    <a:pt x="213" y="89"/>
                    <a:pt x="215" y="89"/>
                    <a:pt x="215" y="88"/>
                  </a:cubicBezTo>
                  <a:cubicBezTo>
                    <a:pt x="215" y="86"/>
                    <a:pt x="216" y="80"/>
                    <a:pt x="216" y="80"/>
                  </a:cubicBezTo>
                  <a:cubicBezTo>
                    <a:pt x="220" y="76"/>
                    <a:pt x="220" y="76"/>
                    <a:pt x="220" y="76"/>
                  </a:cubicBezTo>
                  <a:cubicBezTo>
                    <a:pt x="220" y="70"/>
                    <a:pt x="220" y="70"/>
                    <a:pt x="220" y="70"/>
                  </a:cubicBezTo>
                  <a:cubicBezTo>
                    <a:pt x="220" y="70"/>
                    <a:pt x="222" y="65"/>
                    <a:pt x="221" y="64"/>
                  </a:cubicBezTo>
                  <a:cubicBezTo>
                    <a:pt x="219" y="63"/>
                    <a:pt x="218" y="60"/>
                    <a:pt x="215" y="58"/>
                  </a:cubicBezTo>
                  <a:cubicBezTo>
                    <a:pt x="213" y="56"/>
                    <a:pt x="214" y="58"/>
                    <a:pt x="213" y="56"/>
                  </a:cubicBezTo>
                  <a:cubicBezTo>
                    <a:pt x="212" y="53"/>
                    <a:pt x="210" y="50"/>
                    <a:pt x="207" y="49"/>
                  </a:cubicBezTo>
                  <a:cubicBezTo>
                    <a:pt x="205" y="48"/>
                    <a:pt x="203" y="47"/>
                    <a:pt x="202" y="45"/>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299" name="Freeform 67">
              <a:extLst>
                <a:ext uri="{FF2B5EF4-FFF2-40B4-BE49-F238E27FC236}">
                  <a16:creationId xmlns:a16="http://schemas.microsoft.com/office/drawing/2014/main" id="{822A6893-A657-49C3-A0B6-4092A04CAF0F}"/>
                </a:ext>
              </a:extLst>
            </p:cNvPr>
            <p:cNvSpPr>
              <a:spLocks/>
            </p:cNvSpPr>
            <p:nvPr/>
          </p:nvSpPr>
          <p:spPr bwMode="auto">
            <a:xfrm>
              <a:off x="4766302" y="3470397"/>
              <a:ext cx="361850" cy="614689"/>
            </a:xfrm>
            <a:custGeom>
              <a:avLst/>
              <a:gdLst>
                <a:gd name="T0" fmla="*/ 94 w 112"/>
                <a:gd name="T1" fmla="*/ 3 h 196"/>
                <a:gd name="T2" fmla="*/ 89 w 112"/>
                <a:gd name="T3" fmla="*/ 0 h 196"/>
                <a:gd name="T4" fmla="*/ 26 w 112"/>
                <a:gd name="T5" fmla="*/ 7 h 196"/>
                <a:gd name="T6" fmla="*/ 24 w 112"/>
                <a:gd name="T7" fmla="*/ 9 h 196"/>
                <a:gd name="T8" fmla="*/ 17 w 112"/>
                <a:gd name="T9" fmla="*/ 12 h 196"/>
                <a:gd name="T10" fmla="*/ 10 w 112"/>
                <a:gd name="T11" fmla="*/ 15 h 196"/>
                <a:gd name="T12" fmla="*/ 4 w 112"/>
                <a:gd name="T13" fmla="*/ 12 h 196"/>
                <a:gd name="T14" fmla="*/ 3 w 112"/>
                <a:gd name="T15" fmla="*/ 10 h 196"/>
                <a:gd name="T16" fmla="*/ 13 w 112"/>
                <a:gd name="T17" fmla="*/ 121 h 196"/>
                <a:gd name="T18" fmla="*/ 11 w 112"/>
                <a:gd name="T19" fmla="*/ 124 h 196"/>
                <a:gd name="T20" fmla="*/ 10 w 112"/>
                <a:gd name="T21" fmla="*/ 129 h 196"/>
                <a:gd name="T22" fmla="*/ 11 w 112"/>
                <a:gd name="T23" fmla="*/ 135 h 196"/>
                <a:gd name="T24" fmla="*/ 15 w 112"/>
                <a:gd name="T25" fmla="*/ 141 h 196"/>
                <a:gd name="T26" fmla="*/ 16 w 112"/>
                <a:gd name="T27" fmla="*/ 145 h 196"/>
                <a:gd name="T28" fmla="*/ 15 w 112"/>
                <a:gd name="T29" fmla="*/ 151 h 196"/>
                <a:gd name="T30" fmla="*/ 12 w 112"/>
                <a:gd name="T31" fmla="*/ 156 h 196"/>
                <a:gd name="T32" fmla="*/ 8 w 112"/>
                <a:gd name="T33" fmla="*/ 166 h 196"/>
                <a:gd name="T34" fmla="*/ 2 w 112"/>
                <a:gd name="T35" fmla="*/ 174 h 196"/>
                <a:gd name="T36" fmla="*/ 2 w 112"/>
                <a:gd name="T37" fmla="*/ 182 h 196"/>
                <a:gd name="T38" fmla="*/ 0 w 112"/>
                <a:gd name="T39" fmla="*/ 191 h 196"/>
                <a:gd name="T40" fmla="*/ 6 w 112"/>
                <a:gd name="T41" fmla="*/ 194 h 196"/>
                <a:gd name="T42" fmla="*/ 8 w 112"/>
                <a:gd name="T43" fmla="*/ 189 h 196"/>
                <a:gd name="T44" fmla="*/ 13 w 112"/>
                <a:gd name="T45" fmla="*/ 189 h 196"/>
                <a:gd name="T46" fmla="*/ 17 w 112"/>
                <a:gd name="T47" fmla="*/ 191 h 196"/>
                <a:gd name="T48" fmla="*/ 23 w 112"/>
                <a:gd name="T49" fmla="*/ 186 h 196"/>
                <a:gd name="T50" fmla="*/ 30 w 112"/>
                <a:gd name="T51" fmla="*/ 188 h 196"/>
                <a:gd name="T52" fmla="*/ 35 w 112"/>
                <a:gd name="T53" fmla="*/ 192 h 196"/>
                <a:gd name="T54" fmla="*/ 41 w 112"/>
                <a:gd name="T55" fmla="*/ 182 h 196"/>
                <a:gd name="T56" fmla="*/ 50 w 112"/>
                <a:gd name="T57" fmla="*/ 184 h 196"/>
                <a:gd name="T58" fmla="*/ 54 w 112"/>
                <a:gd name="T59" fmla="*/ 185 h 196"/>
                <a:gd name="T60" fmla="*/ 57 w 112"/>
                <a:gd name="T61" fmla="*/ 176 h 196"/>
                <a:gd name="T62" fmla="*/ 61 w 112"/>
                <a:gd name="T63" fmla="*/ 171 h 196"/>
                <a:gd name="T64" fmla="*/ 66 w 112"/>
                <a:gd name="T65" fmla="*/ 175 h 196"/>
                <a:gd name="T66" fmla="*/ 72 w 112"/>
                <a:gd name="T67" fmla="*/ 178 h 196"/>
                <a:gd name="T68" fmla="*/ 77 w 112"/>
                <a:gd name="T69" fmla="*/ 172 h 196"/>
                <a:gd name="T70" fmla="*/ 78 w 112"/>
                <a:gd name="T71" fmla="*/ 164 h 196"/>
                <a:gd name="T72" fmla="*/ 84 w 112"/>
                <a:gd name="T73" fmla="*/ 161 h 196"/>
                <a:gd name="T74" fmla="*/ 86 w 112"/>
                <a:gd name="T75" fmla="*/ 155 h 196"/>
                <a:gd name="T76" fmla="*/ 91 w 112"/>
                <a:gd name="T77" fmla="*/ 152 h 196"/>
                <a:gd name="T78" fmla="*/ 92 w 112"/>
                <a:gd name="T79" fmla="*/ 147 h 196"/>
                <a:gd name="T80" fmla="*/ 91 w 112"/>
                <a:gd name="T81" fmla="*/ 140 h 196"/>
                <a:gd name="T82" fmla="*/ 97 w 112"/>
                <a:gd name="T83" fmla="*/ 140 h 196"/>
                <a:gd name="T84" fmla="*/ 99 w 112"/>
                <a:gd name="T85" fmla="*/ 142 h 196"/>
                <a:gd name="T86" fmla="*/ 106 w 112"/>
                <a:gd name="T87" fmla="*/ 137 h 196"/>
                <a:gd name="T88" fmla="*/ 112 w 112"/>
                <a:gd name="T89" fmla="*/ 135 h 196"/>
                <a:gd name="T90" fmla="*/ 110 w 112"/>
                <a:gd name="T91" fmla="*/ 131 h 196"/>
                <a:gd name="T92" fmla="*/ 109 w 112"/>
                <a:gd name="T93" fmla="*/ 128 h 196"/>
                <a:gd name="T94" fmla="*/ 109 w 112"/>
                <a:gd name="T95" fmla="*/ 123 h 196"/>
                <a:gd name="T96" fmla="*/ 110 w 112"/>
                <a:gd name="T97" fmla="*/ 122 h 196"/>
                <a:gd name="T98" fmla="*/ 96 w 112"/>
                <a:gd name="T99" fmla="*/ 8 h 196"/>
                <a:gd name="T100" fmla="*/ 94 w 112"/>
                <a:gd name="T101" fmla="*/ 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2" h="196">
                  <a:moveTo>
                    <a:pt x="94" y="3"/>
                  </a:moveTo>
                  <a:cubicBezTo>
                    <a:pt x="93" y="1"/>
                    <a:pt x="91" y="0"/>
                    <a:pt x="89" y="0"/>
                  </a:cubicBezTo>
                  <a:cubicBezTo>
                    <a:pt x="87" y="0"/>
                    <a:pt x="41" y="5"/>
                    <a:pt x="26" y="7"/>
                  </a:cubicBezTo>
                  <a:cubicBezTo>
                    <a:pt x="25" y="8"/>
                    <a:pt x="25" y="8"/>
                    <a:pt x="24" y="9"/>
                  </a:cubicBezTo>
                  <a:cubicBezTo>
                    <a:pt x="22" y="11"/>
                    <a:pt x="19" y="12"/>
                    <a:pt x="17" y="12"/>
                  </a:cubicBezTo>
                  <a:cubicBezTo>
                    <a:pt x="16" y="13"/>
                    <a:pt x="14" y="15"/>
                    <a:pt x="10" y="15"/>
                  </a:cubicBezTo>
                  <a:cubicBezTo>
                    <a:pt x="6" y="16"/>
                    <a:pt x="5" y="12"/>
                    <a:pt x="4" y="12"/>
                  </a:cubicBezTo>
                  <a:cubicBezTo>
                    <a:pt x="4" y="12"/>
                    <a:pt x="3" y="11"/>
                    <a:pt x="3" y="10"/>
                  </a:cubicBezTo>
                  <a:cubicBezTo>
                    <a:pt x="13" y="121"/>
                    <a:pt x="13" y="121"/>
                    <a:pt x="13" y="121"/>
                  </a:cubicBezTo>
                  <a:cubicBezTo>
                    <a:pt x="11" y="124"/>
                    <a:pt x="11" y="124"/>
                    <a:pt x="11" y="124"/>
                  </a:cubicBezTo>
                  <a:cubicBezTo>
                    <a:pt x="11" y="124"/>
                    <a:pt x="10" y="127"/>
                    <a:pt x="10" y="129"/>
                  </a:cubicBezTo>
                  <a:cubicBezTo>
                    <a:pt x="9" y="130"/>
                    <a:pt x="11" y="135"/>
                    <a:pt x="11" y="135"/>
                  </a:cubicBezTo>
                  <a:cubicBezTo>
                    <a:pt x="15" y="141"/>
                    <a:pt x="15" y="141"/>
                    <a:pt x="15" y="141"/>
                  </a:cubicBezTo>
                  <a:cubicBezTo>
                    <a:pt x="15" y="141"/>
                    <a:pt x="15" y="144"/>
                    <a:pt x="16" y="145"/>
                  </a:cubicBezTo>
                  <a:cubicBezTo>
                    <a:pt x="18" y="147"/>
                    <a:pt x="17" y="149"/>
                    <a:pt x="15" y="151"/>
                  </a:cubicBezTo>
                  <a:cubicBezTo>
                    <a:pt x="14" y="153"/>
                    <a:pt x="13" y="154"/>
                    <a:pt x="12" y="156"/>
                  </a:cubicBezTo>
                  <a:cubicBezTo>
                    <a:pt x="12" y="159"/>
                    <a:pt x="10" y="163"/>
                    <a:pt x="8" y="166"/>
                  </a:cubicBezTo>
                  <a:cubicBezTo>
                    <a:pt x="5" y="169"/>
                    <a:pt x="3" y="172"/>
                    <a:pt x="2" y="174"/>
                  </a:cubicBezTo>
                  <a:cubicBezTo>
                    <a:pt x="2" y="176"/>
                    <a:pt x="2" y="180"/>
                    <a:pt x="2" y="182"/>
                  </a:cubicBezTo>
                  <a:cubicBezTo>
                    <a:pt x="2" y="184"/>
                    <a:pt x="0" y="188"/>
                    <a:pt x="0" y="191"/>
                  </a:cubicBezTo>
                  <a:cubicBezTo>
                    <a:pt x="0" y="193"/>
                    <a:pt x="4" y="194"/>
                    <a:pt x="6" y="194"/>
                  </a:cubicBezTo>
                  <a:cubicBezTo>
                    <a:pt x="6" y="192"/>
                    <a:pt x="5" y="190"/>
                    <a:pt x="8" y="189"/>
                  </a:cubicBezTo>
                  <a:cubicBezTo>
                    <a:pt x="10" y="188"/>
                    <a:pt x="12" y="190"/>
                    <a:pt x="13" y="189"/>
                  </a:cubicBezTo>
                  <a:cubicBezTo>
                    <a:pt x="15" y="188"/>
                    <a:pt x="16" y="196"/>
                    <a:pt x="17" y="191"/>
                  </a:cubicBezTo>
                  <a:cubicBezTo>
                    <a:pt x="18" y="185"/>
                    <a:pt x="21" y="186"/>
                    <a:pt x="23" y="186"/>
                  </a:cubicBezTo>
                  <a:cubicBezTo>
                    <a:pt x="25" y="186"/>
                    <a:pt x="29" y="186"/>
                    <a:pt x="30" y="188"/>
                  </a:cubicBezTo>
                  <a:cubicBezTo>
                    <a:pt x="32" y="190"/>
                    <a:pt x="33" y="194"/>
                    <a:pt x="35" y="192"/>
                  </a:cubicBezTo>
                  <a:cubicBezTo>
                    <a:pt x="37" y="189"/>
                    <a:pt x="36" y="183"/>
                    <a:pt x="41" y="182"/>
                  </a:cubicBezTo>
                  <a:cubicBezTo>
                    <a:pt x="46" y="182"/>
                    <a:pt x="50" y="184"/>
                    <a:pt x="50" y="184"/>
                  </a:cubicBezTo>
                  <a:cubicBezTo>
                    <a:pt x="50" y="184"/>
                    <a:pt x="54" y="187"/>
                    <a:pt x="54" y="185"/>
                  </a:cubicBezTo>
                  <a:cubicBezTo>
                    <a:pt x="54" y="182"/>
                    <a:pt x="55" y="178"/>
                    <a:pt x="57" y="176"/>
                  </a:cubicBezTo>
                  <a:cubicBezTo>
                    <a:pt x="59" y="174"/>
                    <a:pt x="58" y="171"/>
                    <a:pt x="61" y="171"/>
                  </a:cubicBezTo>
                  <a:cubicBezTo>
                    <a:pt x="64" y="171"/>
                    <a:pt x="65" y="173"/>
                    <a:pt x="66" y="175"/>
                  </a:cubicBezTo>
                  <a:cubicBezTo>
                    <a:pt x="67" y="178"/>
                    <a:pt x="70" y="179"/>
                    <a:pt x="72" y="178"/>
                  </a:cubicBezTo>
                  <a:cubicBezTo>
                    <a:pt x="75" y="176"/>
                    <a:pt x="77" y="174"/>
                    <a:pt x="77" y="172"/>
                  </a:cubicBezTo>
                  <a:cubicBezTo>
                    <a:pt x="76" y="169"/>
                    <a:pt x="76" y="164"/>
                    <a:pt x="78" y="164"/>
                  </a:cubicBezTo>
                  <a:cubicBezTo>
                    <a:pt x="80" y="164"/>
                    <a:pt x="83" y="164"/>
                    <a:pt x="84" y="161"/>
                  </a:cubicBezTo>
                  <a:cubicBezTo>
                    <a:pt x="85" y="159"/>
                    <a:pt x="86" y="155"/>
                    <a:pt x="86" y="155"/>
                  </a:cubicBezTo>
                  <a:cubicBezTo>
                    <a:pt x="86" y="155"/>
                    <a:pt x="90" y="154"/>
                    <a:pt x="91" y="152"/>
                  </a:cubicBezTo>
                  <a:cubicBezTo>
                    <a:pt x="91" y="151"/>
                    <a:pt x="94" y="149"/>
                    <a:pt x="92" y="147"/>
                  </a:cubicBezTo>
                  <a:cubicBezTo>
                    <a:pt x="89" y="144"/>
                    <a:pt x="89" y="140"/>
                    <a:pt x="91" y="140"/>
                  </a:cubicBezTo>
                  <a:cubicBezTo>
                    <a:pt x="94" y="140"/>
                    <a:pt x="97" y="140"/>
                    <a:pt x="97" y="140"/>
                  </a:cubicBezTo>
                  <a:cubicBezTo>
                    <a:pt x="99" y="142"/>
                    <a:pt x="99" y="142"/>
                    <a:pt x="99" y="142"/>
                  </a:cubicBezTo>
                  <a:cubicBezTo>
                    <a:pt x="99" y="142"/>
                    <a:pt x="104" y="138"/>
                    <a:pt x="106" y="137"/>
                  </a:cubicBezTo>
                  <a:cubicBezTo>
                    <a:pt x="109" y="136"/>
                    <a:pt x="112" y="136"/>
                    <a:pt x="112" y="135"/>
                  </a:cubicBezTo>
                  <a:cubicBezTo>
                    <a:pt x="112" y="134"/>
                    <a:pt x="110" y="131"/>
                    <a:pt x="110" y="131"/>
                  </a:cubicBezTo>
                  <a:cubicBezTo>
                    <a:pt x="110" y="131"/>
                    <a:pt x="108" y="130"/>
                    <a:pt x="109" y="128"/>
                  </a:cubicBezTo>
                  <a:cubicBezTo>
                    <a:pt x="109" y="127"/>
                    <a:pt x="107" y="124"/>
                    <a:pt x="109" y="123"/>
                  </a:cubicBezTo>
                  <a:cubicBezTo>
                    <a:pt x="109" y="123"/>
                    <a:pt x="110" y="122"/>
                    <a:pt x="110" y="122"/>
                  </a:cubicBezTo>
                  <a:cubicBezTo>
                    <a:pt x="108" y="102"/>
                    <a:pt x="96" y="13"/>
                    <a:pt x="96" y="8"/>
                  </a:cubicBezTo>
                  <a:cubicBezTo>
                    <a:pt x="96" y="6"/>
                    <a:pt x="95" y="4"/>
                    <a:pt x="94"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0" name="Freeform 68">
              <a:extLst>
                <a:ext uri="{FF2B5EF4-FFF2-40B4-BE49-F238E27FC236}">
                  <a16:creationId xmlns:a16="http://schemas.microsoft.com/office/drawing/2014/main" id="{4A3EECFA-76FD-44CF-996D-FAE5B4A65871}"/>
                </a:ext>
              </a:extLst>
            </p:cNvPr>
            <p:cNvSpPr>
              <a:spLocks/>
            </p:cNvSpPr>
            <p:nvPr/>
          </p:nvSpPr>
          <p:spPr bwMode="auto">
            <a:xfrm>
              <a:off x="4344993" y="3398274"/>
              <a:ext cx="479069" cy="809749"/>
            </a:xfrm>
            <a:custGeom>
              <a:avLst/>
              <a:gdLst>
                <a:gd name="T0" fmla="*/ 1 w 148"/>
                <a:gd name="T1" fmla="*/ 109 h 258"/>
                <a:gd name="T2" fmla="*/ 6 w 148"/>
                <a:gd name="T3" fmla="*/ 134 h 258"/>
                <a:gd name="T4" fmla="*/ 18 w 148"/>
                <a:gd name="T5" fmla="*/ 145 h 258"/>
                <a:gd name="T6" fmla="*/ 26 w 148"/>
                <a:gd name="T7" fmla="*/ 154 h 258"/>
                <a:gd name="T8" fmla="*/ 32 w 148"/>
                <a:gd name="T9" fmla="*/ 168 h 258"/>
                <a:gd name="T10" fmla="*/ 39 w 148"/>
                <a:gd name="T11" fmla="*/ 171 h 258"/>
                <a:gd name="T12" fmla="*/ 50 w 148"/>
                <a:gd name="T13" fmla="*/ 172 h 258"/>
                <a:gd name="T14" fmla="*/ 50 w 148"/>
                <a:gd name="T15" fmla="*/ 188 h 258"/>
                <a:gd name="T16" fmla="*/ 49 w 148"/>
                <a:gd name="T17" fmla="*/ 205 h 258"/>
                <a:gd name="T18" fmla="*/ 67 w 148"/>
                <a:gd name="T19" fmla="*/ 219 h 258"/>
                <a:gd name="T20" fmla="*/ 79 w 148"/>
                <a:gd name="T21" fmla="*/ 229 h 258"/>
                <a:gd name="T22" fmla="*/ 84 w 148"/>
                <a:gd name="T23" fmla="*/ 242 h 258"/>
                <a:gd name="T24" fmla="*/ 87 w 148"/>
                <a:gd name="T25" fmla="*/ 256 h 258"/>
                <a:gd name="T26" fmla="*/ 94 w 148"/>
                <a:gd name="T27" fmla="*/ 258 h 258"/>
                <a:gd name="T28" fmla="*/ 106 w 148"/>
                <a:gd name="T29" fmla="*/ 248 h 258"/>
                <a:gd name="T30" fmla="*/ 120 w 148"/>
                <a:gd name="T31" fmla="*/ 244 h 258"/>
                <a:gd name="T32" fmla="*/ 125 w 148"/>
                <a:gd name="T33" fmla="*/ 233 h 258"/>
                <a:gd name="T34" fmla="*/ 129 w 148"/>
                <a:gd name="T35" fmla="*/ 225 h 258"/>
                <a:gd name="T36" fmla="*/ 136 w 148"/>
                <a:gd name="T37" fmla="*/ 218 h 258"/>
                <a:gd name="T38" fmla="*/ 130 w 148"/>
                <a:gd name="T39" fmla="*/ 214 h 258"/>
                <a:gd name="T40" fmla="*/ 132 w 148"/>
                <a:gd name="T41" fmla="*/ 197 h 258"/>
                <a:gd name="T42" fmla="*/ 142 w 148"/>
                <a:gd name="T43" fmla="*/ 179 h 258"/>
                <a:gd name="T44" fmla="*/ 146 w 148"/>
                <a:gd name="T45" fmla="*/ 168 h 258"/>
                <a:gd name="T46" fmla="*/ 141 w 148"/>
                <a:gd name="T47" fmla="*/ 158 h 258"/>
                <a:gd name="T48" fmla="*/ 141 w 148"/>
                <a:gd name="T49" fmla="*/ 147 h 258"/>
                <a:gd name="T50" fmla="*/ 133 w 148"/>
                <a:gd name="T51" fmla="*/ 33 h 258"/>
                <a:gd name="T52" fmla="*/ 128 w 148"/>
                <a:gd name="T53" fmla="*/ 23 h 258"/>
                <a:gd name="T54" fmla="*/ 121 w 148"/>
                <a:gd name="T55" fmla="*/ 13 h 258"/>
                <a:gd name="T56" fmla="*/ 120 w 148"/>
                <a:gd name="T57" fmla="*/ 0 h 258"/>
                <a:gd name="T58" fmla="*/ 29 w 148"/>
                <a:gd name="T59" fmla="*/ 11 h 258"/>
                <a:gd name="T60" fmla="*/ 37 w 148"/>
                <a:gd name="T61" fmla="*/ 20 h 258"/>
                <a:gd name="T62" fmla="*/ 42 w 148"/>
                <a:gd name="T63" fmla="*/ 32 h 258"/>
                <a:gd name="T64" fmla="*/ 38 w 148"/>
                <a:gd name="T65" fmla="*/ 42 h 258"/>
                <a:gd name="T66" fmla="*/ 32 w 148"/>
                <a:gd name="T67" fmla="*/ 51 h 258"/>
                <a:gd name="T68" fmla="*/ 18 w 148"/>
                <a:gd name="T69" fmla="*/ 56 h 258"/>
                <a:gd name="T70" fmla="*/ 13 w 148"/>
                <a:gd name="T71" fmla="*/ 67 h 258"/>
                <a:gd name="T72" fmla="*/ 19 w 148"/>
                <a:gd name="T73" fmla="*/ 75 h 258"/>
                <a:gd name="T74" fmla="*/ 15 w 148"/>
                <a:gd name="T75" fmla="*/ 85 h 258"/>
                <a:gd name="T76" fmla="*/ 9 w 148"/>
                <a:gd name="T77" fmla="*/ 94 h 258"/>
                <a:gd name="T78" fmla="*/ 6 w 148"/>
                <a:gd name="T79" fmla="*/ 10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 h="258">
                  <a:moveTo>
                    <a:pt x="3" y="107"/>
                  </a:moveTo>
                  <a:cubicBezTo>
                    <a:pt x="2" y="107"/>
                    <a:pt x="1" y="108"/>
                    <a:pt x="1" y="109"/>
                  </a:cubicBezTo>
                  <a:cubicBezTo>
                    <a:pt x="0" y="111"/>
                    <a:pt x="0" y="119"/>
                    <a:pt x="2" y="121"/>
                  </a:cubicBezTo>
                  <a:cubicBezTo>
                    <a:pt x="3" y="122"/>
                    <a:pt x="5" y="132"/>
                    <a:pt x="6" y="134"/>
                  </a:cubicBezTo>
                  <a:cubicBezTo>
                    <a:pt x="7" y="136"/>
                    <a:pt x="8" y="139"/>
                    <a:pt x="11" y="140"/>
                  </a:cubicBezTo>
                  <a:cubicBezTo>
                    <a:pt x="13" y="141"/>
                    <a:pt x="18" y="145"/>
                    <a:pt x="18" y="145"/>
                  </a:cubicBezTo>
                  <a:cubicBezTo>
                    <a:pt x="18" y="145"/>
                    <a:pt x="18" y="147"/>
                    <a:pt x="18" y="148"/>
                  </a:cubicBezTo>
                  <a:cubicBezTo>
                    <a:pt x="19" y="150"/>
                    <a:pt x="22" y="152"/>
                    <a:pt x="26" y="154"/>
                  </a:cubicBezTo>
                  <a:cubicBezTo>
                    <a:pt x="30" y="156"/>
                    <a:pt x="30" y="158"/>
                    <a:pt x="31" y="159"/>
                  </a:cubicBezTo>
                  <a:cubicBezTo>
                    <a:pt x="31" y="160"/>
                    <a:pt x="34" y="166"/>
                    <a:pt x="32" y="168"/>
                  </a:cubicBezTo>
                  <a:cubicBezTo>
                    <a:pt x="31" y="171"/>
                    <a:pt x="36" y="174"/>
                    <a:pt x="38" y="174"/>
                  </a:cubicBezTo>
                  <a:cubicBezTo>
                    <a:pt x="41" y="174"/>
                    <a:pt x="41" y="174"/>
                    <a:pt x="39" y="171"/>
                  </a:cubicBezTo>
                  <a:cubicBezTo>
                    <a:pt x="37" y="169"/>
                    <a:pt x="41" y="170"/>
                    <a:pt x="41" y="170"/>
                  </a:cubicBezTo>
                  <a:cubicBezTo>
                    <a:pt x="41" y="170"/>
                    <a:pt x="48" y="171"/>
                    <a:pt x="50" y="172"/>
                  </a:cubicBezTo>
                  <a:cubicBezTo>
                    <a:pt x="52" y="174"/>
                    <a:pt x="53" y="175"/>
                    <a:pt x="53" y="178"/>
                  </a:cubicBezTo>
                  <a:cubicBezTo>
                    <a:pt x="53" y="181"/>
                    <a:pt x="51" y="187"/>
                    <a:pt x="50" y="188"/>
                  </a:cubicBezTo>
                  <a:cubicBezTo>
                    <a:pt x="49" y="190"/>
                    <a:pt x="47" y="195"/>
                    <a:pt x="47" y="198"/>
                  </a:cubicBezTo>
                  <a:cubicBezTo>
                    <a:pt x="47" y="200"/>
                    <a:pt x="47" y="204"/>
                    <a:pt x="49" y="205"/>
                  </a:cubicBezTo>
                  <a:cubicBezTo>
                    <a:pt x="50" y="207"/>
                    <a:pt x="59" y="215"/>
                    <a:pt x="62" y="217"/>
                  </a:cubicBezTo>
                  <a:cubicBezTo>
                    <a:pt x="65" y="219"/>
                    <a:pt x="64" y="219"/>
                    <a:pt x="67" y="219"/>
                  </a:cubicBezTo>
                  <a:cubicBezTo>
                    <a:pt x="69" y="218"/>
                    <a:pt x="70" y="220"/>
                    <a:pt x="72" y="222"/>
                  </a:cubicBezTo>
                  <a:cubicBezTo>
                    <a:pt x="75" y="225"/>
                    <a:pt x="78" y="227"/>
                    <a:pt x="79" y="229"/>
                  </a:cubicBezTo>
                  <a:cubicBezTo>
                    <a:pt x="79" y="231"/>
                    <a:pt x="80" y="235"/>
                    <a:pt x="80" y="235"/>
                  </a:cubicBezTo>
                  <a:cubicBezTo>
                    <a:pt x="80" y="235"/>
                    <a:pt x="84" y="241"/>
                    <a:pt x="84" y="242"/>
                  </a:cubicBezTo>
                  <a:cubicBezTo>
                    <a:pt x="84" y="243"/>
                    <a:pt x="80" y="245"/>
                    <a:pt x="82" y="247"/>
                  </a:cubicBezTo>
                  <a:cubicBezTo>
                    <a:pt x="83" y="250"/>
                    <a:pt x="86" y="255"/>
                    <a:pt x="87" y="256"/>
                  </a:cubicBezTo>
                  <a:cubicBezTo>
                    <a:pt x="88" y="257"/>
                    <a:pt x="90" y="257"/>
                    <a:pt x="92" y="257"/>
                  </a:cubicBezTo>
                  <a:cubicBezTo>
                    <a:pt x="93" y="257"/>
                    <a:pt x="93" y="257"/>
                    <a:pt x="94" y="258"/>
                  </a:cubicBezTo>
                  <a:cubicBezTo>
                    <a:pt x="95" y="255"/>
                    <a:pt x="96" y="251"/>
                    <a:pt x="97" y="249"/>
                  </a:cubicBezTo>
                  <a:cubicBezTo>
                    <a:pt x="100" y="247"/>
                    <a:pt x="99" y="246"/>
                    <a:pt x="106" y="248"/>
                  </a:cubicBezTo>
                  <a:cubicBezTo>
                    <a:pt x="113" y="251"/>
                    <a:pt x="119" y="254"/>
                    <a:pt x="120" y="252"/>
                  </a:cubicBezTo>
                  <a:cubicBezTo>
                    <a:pt x="121" y="250"/>
                    <a:pt x="124" y="246"/>
                    <a:pt x="120" y="244"/>
                  </a:cubicBezTo>
                  <a:cubicBezTo>
                    <a:pt x="117" y="242"/>
                    <a:pt x="115" y="237"/>
                    <a:pt x="119" y="236"/>
                  </a:cubicBezTo>
                  <a:cubicBezTo>
                    <a:pt x="123" y="236"/>
                    <a:pt x="124" y="234"/>
                    <a:pt x="125" y="233"/>
                  </a:cubicBezTo>
                  <a:cubicBezTo>
                    <a:pt x="127" y="231"/>
                    <a:pt x="131" y="233"/>
                    <a:pt x="131" y="231"/>
                  </a:cubicBezTo>
                  <a:cubicBezTo>
                    <a:pt x="131" y="229"/>
                    <a:pt x="129" y="228"/>
                    <a:pt x="129" y="225"/>
                  </a:cubicBezTo>
                  <a:cubicBezTo>
                    <a:pt x="130" y="221"/>
                    <a:pt x="133" y="218"/>
                    <a:pt x="133" y="218"/>
                  </a:cubicBezTo>
                  <a:cubicBezTo>
                    <a:pt x="133" y="218"/>
                    <a:pt x="136" y="220"/>
                    <a:pt x="136" y="218"/>
                  </a:cubicBezTo>
                  <a:cubicBezTo>
                    <a:pt x="136" y="218"/>
                    <a:pt x="136" y="217"/>
                    <a:pt x="136" y="217"/>
                  </a:cubicBezTo>
                  <a:cubicBezTo>
                    <a:pt x="134" y="217"/>
                    <a:pt x="130" y="216"/>
                    <a:pt x="130" y="214"/>
                  </a:cubicBezTo>
                  <a:cubicBezTo>
                    <a:pt x="130" y="211"/>
                    <a:pt x="132" y="207"/>
                    <a:pt x="132" y="205"/>
                  </a:cubicBezTo>
                  <a:cubicBezTo>
                    <a:pt x="132" y="203"/>
                    <a:pt x="132" y="199"/>
                    <a:pt x="132" y="197"/>
                  </a:cubicBezTo>
                  <a:cubicBezTo>
                    <a:pt x="133" y="195"/>
                    <a:pt x="135" y="192"/>
                    <a:pt x="138" y="189"/>
                  </a:cubicBezTo>
                  <a:cubicBezTo>
                    <a:pt x="140" y="186"/>
                    <a:pt x="142" y="182"/>
                    <a:pt x="142" y="179"/>
                  </a:cubicBezTo>
                  <a:cubicBezTo>
                    <a:pt x="143" y="177"/>
                    <a:pt x="144" y="176"/>
                    <a:pt x="145" y="174"/>
                  </a:cubicBezTo>
                  <a:cubicBezTo>
                    <a:pt x="147" y="172"/>
                    <a:pt x="148" y="170"/>
                    <a:pt x="146" y="168"/>
                  </a:cubicBezTo>
                  <a:cubicBezTo>
                    <a:pt x="145" y="167"/>
                    <a:pt x="145" y="164"/>
                    <a:pt x="145" y="164"/>
                  </a:cubicBezTo>
                  <a:cubicBezTo>
                    <a:pt x="141" y="158"/>
                    <a:pt x="141" y="158"/>
                    <a:pt x="141" y="158"/>
                  </a:cubicBezTo>
                  <a:cubicBezTo>
                    <a:pt x="141" y="158"/>
                    <a:pt x="139" y="153"/>
                    <a:pt x="140" y="152"/>
                  </a:cubicBezTo>
                  <a:cubicBezTo>
                    <a:pt x="140" y="150"/>
                    <a:pt x="141" y="147"/>
                    <a:pt x="141" y="147"/>
                  </a:cubicBezTo>
                  <a:cubicBezTo>
                    <a:pt x="143" y="144"/>
                    <a:pt x="143" y="144"/>
                    <a:pt x="143" y="144"/>
                  </a:cubicBezTo>
                  <a:cubicBezTo>
                    <a:pt x="133" y="33"/>
                    <a:pt x="133" y="33"/>
                    <a:pt x="133" y="33"/>
                  </a:cubicBezTo>
                  <a:cubicBezTo>
                    <a:pt x="132" y="31"/>
                    <a:pt x="131" y="30"/>
                    <a:pt x="130" y="29"/>
                  </a:cubicBezTo>
                  <a:cubicBezTo>
                    <a:pt x="128" y="27"/>
                    <a:pt x="128" y="24"/>
                    <a:pt x="128" y="23"/>
                  </a:cubicBezTo>
                  <a:cubicBezTo>
                    <a:pt x="128" y="22"/>
                    <a:pt x="126" y="19"/>
                    <a:pt x="125" y="18"/>
                  </a:cubicBezTo>
                  <a:cubicBezTo>
                    <a:pt x="123" y="17"/>
                    <a:pt x="123" y="14"/>
                    <a:pt x="121" y="13"/>
                  </a:cubicBezTo>
                  <a:cubicBezTo>
                    <a:pt x="119" y="12"/>
                    <a:pt x="119" y="8"/>
                    <a:pt x="120" y="5"/>
                  </a:cubicBezTo>
                  <a:cubicBezTo>
                    <a:pt x="120" y="4"/>
                    <a:pt x="120" y="2"/>
                    <a:pt x="120" y="0"/>
                  </a:cubicBezTo>
                  <a:cubicBezTo>
                    <a:pt x="91" y="3"/>
                    <a:pt x="38" y="6"/>
                    <a:pt x="24" y="7"/>
                  </a:cubicBezTo>
                  <a:cubicBezTo>
                    <a:pt x="25" y="9"/>
                    <a:pt x="27" y="10"/>
                    <a:pt x="29" y="11"/>
                  </a:cubicBezTo>
                  <a:cubicBezTo>
                    <a:pt x="32" y="12"/>
                    <a:pt x="34" y="15"/>
                    <a:pt x="35" y="18"/>
                  </a:cubicBezTo>
                  <a:cubicBezTo>
                    <a:pt x="36" y="20"/>
                    <a:pt x="35" y="18"/>
                    <a:pt x="37" y="20"/>
                  </a:cubicBezTo>
                  <a:cubicBezTo>
                    <a:pt x="40" y="22"/>
                    <a:pt x="41" y="25"/>
                    <a:pt x="43" y="26"/>
                  </a:cubicBezTo>
                  <a:cubicBezTo>
                    <a:pt x="44" y="27"/>
                    <a:pt x="42" y="32"/>
                    <a:pt x="42" y="32"/>
                  </a:cubicBezTo>
                  <a:cubicBezTo>
                    <a:pt x="42" y="38"/>
                    <a:pt x="42" y="38"/>
                    <a:pt x="42" y="38"/>
                  </a:cubicBezTo>
                  <a:cubicBezTo>
                    <a:pt x="38" y="42"/>
                    <a:pt x="38" y="42"/>
                    <a:pt x="38" y="42"/>
                  </a:cubicBezTo>
                  <a:cubicBezTo>
                    <a:pt x="38" y="42"/>
                    <a:pt x="37" y="48"/>
                    <a:pt x="37" y="50"/>
                  </a:cubicBezTo>
                  <a:cubicBezTo>
                    <a:pt x="37" y="51"/>
                    <a:pt x="35" y="51"/>
                    <a:pt x="32" y="51"/>
                  </a:cubicBezTo>
                  <a:cubicBezTo>
                    <a:pt x="30" y="51"/>
                    <a:pt x="28" y="53"/>
                    <a:pt x="26" y="54"/>
                  </a:cubicBezTo>
                  <a:cubicBezTo>
                    <a:pt x="25" y="55"/>
                    <a:pt x="20" y="56"/>
                    <a:pt x="18" y="56"/>
                  </a:cubicBezTo>
                  <a:cubicBezTo>
                    <a:pt x="16" y="56"/>
                    <a:pt x="14" y="58"/>
                    <a:pt x="14" y="60"/>
                  </a:cubicBezTo>
                  <a:cubicBezTo>
                    <a:pt x="14" y="62"/>
                    <a:pt x="13" y="65"/>
                    <a:pt x="13" y="67"/>
                  </a:cubicBezTo>
                  <a:cubicBezTo>
                    <a:pt x="13" y="69"/>
                    <a:pt x="14" y="69"/>
                    <a:pt x="15" y="70"/>
                  </a:cubicBezTo>
                  <a:cubicBezTo>
                    <a:pt x="17" y="71"/>
                    <a:pt x="19" y="75"/>
                    <a:pt x="19" y="75"/>
                  </a:cubicBezTo>
                  <a:cubicBezTo>
                    <a:pt x="19" y="79"/>
                    <a:pt x="19" y="79"/>
                    <a:pt x="19" y="79"/>
                  </a:cubicBezTo>
                  <a:cubicBezTo>
                    <a:pt x="19" y="79"/>
                    <a:pt x="15" y="83"/>
                    <a:pt x="15" y="85"/>
                  </a:cubicBezTo>
                  <a:cubicBezTo>
                    <a:pt x="14" y="86"/>
                    <a:pt x="14" y="89"/>
                    <a:pt x="14" y="91"/>
                  </a:cubicBezTo>
                  <a:cubicBezTo>
                    <a:pt x="14" y="93"/>
                    <a:pt x="9" y="94"/>
                    <a:pt x="9" y="94"/>
                  </a:cubicBezTo>
                  <a:cubicBezTo>
                    <a:pt x="9" y="94"/>
                    <a:pt x="4" y="98"/>
                    <a:pt x="4" y="99"/>
                  </a:cubicBezTo>
                  <a:cubicBezTo>
                    <a:pt x="5" y="101"/>
                    <a:pt x="6" y="102"/>
                    <a:pt x="6" y="104"/>
                  </a:cubicBezTo>
                  <a:cubicBezTo>
                    <a:pt x="6" y="105"/>
                    <a:pt x="5" y="106"/>
                    <a:pt x="3" y="10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1" name="Freeform 69">
              <a:extLst>
                <a:ext uri="{FF2B5EF4-FFF2-40B4-BE49-F238E27FC236}">
                  <a16:creationId xmlns:a16="http://schemas.microsoft.com/office/drawing/2014/main" id="{F7D22386-82DB-4DB8-BD16-996288DBF7C8}"/>
                </a:ext>
              </a:extLst>
            </p:cNvPr>
            <p:cNvSpPr>
              <a:spLocks/>
            </p:cNvSpPr>
            <p:nvPr/>
          </p:nvSpPr>
          <p:spPr bwMode="auto">
            <a:xfrm>
              <a:off x="1548730" y="2309870"/>
              <a:ext cx="698216" cy="1098244"/>
            </a:xfrm>
            <a:custGeom>
              <a:avLst/>
              <a:gdLst>
                <a:gd name="T0" fmla="*/ 199 w 216"/>
                <a:gd name="T1" fmla="*/ 350 h 350"/>
                <a:gd name="T2" fmla="*/ 216 w 216"/>
                <a:gd name="T3" fmla="*/ 235 h 350"/>
                <a:gd name="T4" fmla="*/ 207 w 216"/>
                <a:gd name="T5" fmla="*/ 224 h 350"/>
                <a:gd name="T6" fmla="*/ 193 w 216"/>
                <a:gd name="T7" fmla="*/ 230 h 350"/>
                <a:gd name="T8" fmla="*/ 175 w 216"/>
                <a:gd name="T9" fmla="*/ 229 h 350"/>
                <a:gd name="T10" fmla="*/ 159 w 216"/>
                <a:gd name="T11" fmla="*/ 229 h 350"/>
                <a:gd name="T12" fmla="*/ 154 w 216"/>
                <a:gd name="T13" fmla="*/ 225 h 350"/>
                <a:gd name="T14" fmla="*/ 148 w 216"/>
                <a:gd name="T15" fmla="*/ 210 h 350"/>
                <a:gd name="T16" fmla="*/ 142 w 216"/>
                <a:gd name="T17" fmla="*/ 200 h 350"/>
                <a:gd name="T18" fmla="*/ 137 w 216"/>
                <a:gd name="T19" fmla="*/ 186 h 350"/>
                <a:gd name="T20" fmla="*/ 132 w 216"/>
                <a:gd name="T21" fmla="*/ 168 h 350"/>
                <a:gd name="T22" fmla="*/ 118 w 216"/>
                <a:gd name="T23" fmla="*/ 173 h 350"/>
                <a:gd name="T24" fmla="*/ 111 w 216"/>
                <a:gd name="T25" fmla="*/ 167 h 350"/>
                <a:gd name="T26" fmla="*/ 116 w 216"/>
                <a:gd name="T27" fmla="*/ 157 h 350"/>
                <a:gd name="T28" fmla="*/ 120 w 216"/>
                <a:gd name="T29" fmla="*/ 143 h 350"/>
                <a:gd name="T30" fmla="*/ 128 w 216"/>
                <a:gd name="T31" fmla="*/ 125 h 350"/>
                <a:gd name="T32" fmla="*/ 119 w 216"/>
                <a:gd name="T33" fmla="*/ 118 h 350"/>
                <a:gd name="T34" fmla="*/ 112 w 216"/>
                <a:gd name="T35" fmla="*/ 108 h 350"/>
                <a:gd name="T36" fmla="*/ 99 w 216"/>
                <a:gd name="T37" fmla="*/ 87 h 350"/>
                <a:gd name="T38" fmla="*/ 92 w 216"/>
                <a:gd name="T39" fmla="*/ 75 h 350"/>
                <a:gd name="T40" fmla="*/ 89 w 216"/>
                <a:gd name="T41" fmla="*/ 56 h 350"/>
                <a:gd name="T42" fmla="*/ 95 w 216"/>
                <a:gd name="T43" fmla="*/ 6 h 350"/>
                <a:gd name="T44" fmla="*/ 44 w 216"/>
                <a:gd name="T45" fmla="*/ 99 h 350"/>
                <a:gd name="T46" fmla="*/ 40 w 216"/>
                <a:gd name="T47" fmla="*/ 118 h 350"/>
                <a:gd name="T48" fmla="*/ 42 w 216"/>
                <a:gd name="T49" fmla="*/ 133 h 350"/>
                <a:gd name="T50" fmla="*/ 42 w 216"/>
                <a:gd name="T51" fmla="*/ 134 h 350"/>
                <a:gd name="T52" fmla="*/ 48 w 216"/>
                <a:gd name="T53" fmla="*/ 146 h 350"/>
                <a:gd name="T54" fmla="*/ 47 w 216"/>
                <a:gd name="T55" fmla="*/ 161 h 350"/>
                <a:gd name="T56" fmla="*/ 35 w 216"/>
                <a:gd name="T57" fmla="*/ 178 h 350"/>
                <a:gd name="T58" fmla="*/ 22 w 216"/>
                <a:gd name="T59" fmla="*/ 197 h 350"/>
                <a:gd name="T60" fmla="*/ 17 w 216"/>
                <a:gd name="T61" fmla="*/ 211 h 350"/>
                <a:gd name="T62" fmla="*/ 21 w 216"/>
                <a:gd name="T63" fmla="*/ 220 h 350"/>
                <a:gd name="T64" fmla="*/ 16 w 216"/>
                <a:gd name="T65" fmla="*/ 233 h 350"/>
                <a:gd name="T66" fmla="*/ 0 w 216"/>
                <a:gd name="T67" fmla="*/ 31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6" h="350">
                  <a:moveTo>
                    <a:pt x="99" y="334"/>
                  </a:moveTo>
                  <a:cubicBezTo>
                    <a:pt x="132" y="340"/>
                    <a:pt x="165" y="345"/>
                    <a:pt x="199" y="350"/>
                  </a:cubicBezTo>
                  <a:cubicBezTo>
                    <a:pt x="199" y="350"/>
                    <a:pt x="211" y="270"/>
                    <a:pt x="216" y="235"/>
                  </a:cubicBezTo>
                  <a:cubicBezTo>
                    <a:pt x="216" y="235"/>
                    <a:pt x="216" y="235"/>
                    <a:pt x="216" y="235"/>
                  </a:cubicBezTo>
                  <a:cubicBezTo>
                    <a:pt x="211" y="233"/>
                    <a:pt x="211" y="230"/>
                    <a:pt x="211" y="229"/>
                  </a:cubicBezTo>
                  <a:cubicBezTo>
                    <a:pt x="211" y="227"/>
                    <a:pt x="210" y="224"/>
                    <a:pt x="207" y="224"/>
                  </a:cubicBezTo>
                  <a:cubicBezTo>
                    <a:pt x="204" y="224"/>
                    <a:pt x="204" y="229"/>
                    <a:pt x="202" y="231"/>
                  </a:cubicBezTo>
                  <a:cubicBezTo>
                    <a:pt x="200" y="233"/>
                    <a:pt x="195" y="230"/>
                    <a:pt x="193" y="230"/>
                  </a:cubicBezTo>
                  <a:cubicBezTo>
                    <a:pt x="190" y="230"/>
                    <a:pt x="182" y="230"/>
                    <a:pt x="181" y="228"/>
                  </a:cubicBezTo>
                  <a:cubicBezTo>
                    <a:pt x="180" y="226"/>
                    <a:pt x="177" y="226"/>
                    <a:pt x="175" y="229"/>
                  </a:cubicBezTo>
                  <a:cubicBezTo>
                    <a:pt x="173" y="231"/>
                    <a:pt x="169" y="230"/>
                    <a:pt x="166" y="229"/>
                  </a:cubicBezTo>
                  <a:cubicBezTo>
                    <a:pt x="162" y="227"/>
                    <a:pt x="159" y="229"/>
                    <a:pt x="159" y="229"/>
                  </a:cubicBezTo>
                  <a:cubicBezTo>
                    <a:pt x="159" y="229"/>
                    <a:pt x="159" y="232"/>
                    <a:pt x="157" y="232"/>
                  </a:cubicBezTo>
                  <a:cubicBezTo>
                    <a:pt x="155" y="232"/>
                    <a:pt x="154" y="228"/>
                    <a:pt x="154" y="225"/>
                  </a:cubicBezTo>
                  <a:cubicBezTo>
                    <a:pt x="153" y="222"/>
                    <a:pt x="152" y="219"/>
                    <a:pt x="152" y="216"/>
                  </a:cubicBezTo>
                  <a:cubicBezTo>
                    <a:pt x="152" y="212"/>
                    <a:pt x="149" y="210"/>
                    <a:pt x="148" y="210"/>
                  </a:cubicBezTo>
                  <a:cubicBezTo>
                    <a:pt x="146" y="211"/>
                    <a:pt x="143" y="209"/>
                    <a:pt x="142" y="209"/>
                  </a:cubicBezTo>
                  <a:cubicBezTo>
                    <a:pt x="141" y="208"/>
                    <a:pt x="142" y="203"/>
                    <a:pt x="142" y="200"/>
                  </a:cubicBezTo>
                  <a:cubicBezTo>
                    <a:pt x="143" y="198"/>
                    <a:pt x="142" y="195"/>
                    <a:pt x="141" y="193"/>
                  </a:cubicBezTo>
                  <a:cubicBezTo>
                    <a:pt x="139" y="190"/>
                    <a:pt x="138" y="188"/>
                    <a:pt x="137" y="186"/>
                  </a:cubicBezTo>
                  <a:cubicBezTo>
                    <a:pt x="136" y="184"/>
                    <a:pt x="137" y="178"/>
                    <a:pt x="137" y="175"/>
                  </a:cubicBezTo>
                  <a:cubicBezTo>
                    <a:pt x="136" y="172"/>
                    <a:pt x="134" y="169"/>
                    <a:pt x="132" y="168"/>
                  </a:cubicBezTo>
                  <a:cubicBezTo>
                    <a:pt x="129" y="167"/>
                    <a:pt x="131" y="170"/>
                    <a:pt x="127" y="171"/>
                  </a:cubicBezTo>
                  <a:cubicBezTo>
                    <a:pt x="122" y="172"/>
                    <a:pt x="120" y="176"/>
                    <a:pt x="118" y="173"/>
                  </a:cubicBezTo>
                  <a:cubicBezTo>
                    <a:pt x="117" y="171"/>
                    <a:pt x="114" y="170"/>
                    <a:pt x="114" y="170"/>
                  </a:cubicBezTo>
                  <a:cubicBezTo>
                    <a:pt x="111" y="167"/>
                    <a:pt x="111" y="167"/>
                    <a:pt x="111" y="167"/>
                  </a:cubicBezTo>
                  <a:cubicBezTo>
                    <a:pt x="111" y="167"/>
                    <a:pt x="115" y="165"/>
                    <a:pt x="115" y="163"/>
                  </a:cubicBezTo>
                  <a:cubicBezTo>
                    <a:pt x="115" y="161"/>
                    <a:pt x="116" y="157"/>
                    <a:pt x="116" y="157"/>
                  </a:cubicBezTo>
                  <a:cubicBezTo>
                    <a:pt x="116" y="157"/>
                    <a:pt x="120" y="156"/>
                    <a:pt x="120" y="153"/>
                  </a:cubicBezTo>
                  <a:cubicBezTo>
                    <a:pt x="121" y="151"/>
                    <a:pt x="119" y="147"/>
                    <a:pt x="120" y="143"/>
                  </a:cubicBezTo>
                  <a:cubicBezTo>
                    <a:pt x="121" y="139"/>
                    <a:pt x="122" y="135"/>
                    <a:pt x="123" y="132"/>
                  </a:cubicBezTo>
                  <a:cubicBezTo>
                    <a:pt x="123" y="130"/>
                    <a:pt x="127" y="126"/>
                    <a:pt x="128" y="125"/>
                  </a:cubicBezTo>
                  <a:cubicBezTo>
                    <a:pt x="128" y="123"/>
                    <a:pt x="127" y="121"/>
                    <a:pt x="124" y="121"/>
                  </a:cubicBezTo>
                  <a:cubicBezTo>
                    <a:pt x="122" y="121"/>
                    <a:pt x="119" y="121"/>
                    <a:pt x="119" y="118"/>
                  </a:cubicBezTo>
                  <a:cubicBezTo>
                    <a:pt x="119" y="116"/>
                    <a:pt x="117" y="115"/>
                    <a:pt x="116" y="114"/>
                  </a:cubicBezTo>
                  <a:cubicBezTo>
                    <a:pt x="114" y="113"/>
                    <a:pt x="112" y="110"/>
                    <a:pt x="112" y="108"/>
                  </a:cubicBezTo>
                  <a:cubicBezTo>
                    <a:pt x="111" y="105"/>
                    <a:pt x="108" y="99"/>
                    <a:pt x="107" y="97"/>
                  </a:cubicBezTo>
                  <a:cubicBezTo>
                    <a:pt x="105" y="95"/>
                    <a:pt x="103" y="89"/>
                    <a:pt x="99" y="87"/>
                  </a:cubicBezTo>
                  <a:cubicBezTo>
                    <a:pt x="95" y="85"/>
                    <a:pt x="98" y="84"/>
                    <a:pt x="96" y="81"/>
                  </a:cubicBezTo>
                  <a:cubicBezTo>
                    <a:pt x="93" y="78"/>
                    <a:pt x="92" y="75"/>
                    <a:pt x="92" y="75"/>
                  </a:cubicBezTo>
                  <a:cubicBezTo>
                    <a:pt x="92" y="75"/>
                    <a:pt x="96" y="69"/>
                    <a:pt x="94" y="67"/>
                  </a:cubicBezTo>
                  <a:cubicBezTo>
                    <a:pt x="91" y="65"/>
                    <a:pt x="91" y="59"/>
                    <a:pt x="89" y="56"/>
                  </a:cubicBezTo>
                  <a:cubicBezTo>
                    <a:pt x="87" y="53"/>
                    <a:pt x="86" y="51"/>
                    <a:pt x="88" y="46"/>
                  </a:cubicBezTo>
                  <a:cubicBezTo>
                    <a:pt x="89" y="43"/>
                    <a:pt x="93" y="20"/>
                    <a:pt x="95" y="6"/>
                  </a:cubicBezTo>
                  <a:cubicBezTo>
                    <a:pt x="85" y="4"/>
                    <a:pt x="75" y="2"/>
                    <a:pt x="65" y="0"/>
                  </a:cubicBezTo>
                  <a:cubicBezTo>
                    <a:pt x="61" y="20"/>
                    <a:pt x="46" y="92"/>
                    <a:pt x="44" y="99"/>
                  </a:cubicBezTo>
                  <a:cubicBezTo>
                    <a:pt x="42" y="107"/>
                    <a:pt x="43" y="110"/>
                    <a:pt x="42" y="112"/>
                  </a:cubicBezTo>
                  <a:cubicBezTo>
                    <a:pt x="42" y="115"/>
                    <a:pt x="40" y="118"/>
                    <a:pt x="40" y="118"/>
                  </a:cubicBezTo>
                  <a:cubicBezTo>
                    <a:pt x="40" y="118"/>
                    <a:pt x="42" y="120"/>
                    <a:pt x="43" y="123"/>
                  </a:cubicBezTo>
                  <a:cubicBezTo>
                    <a:pt x="43" y="125"/>
                    <a:pt x="42" y="130"/>
                    <a:pt x="42" y="133"/>
                  </a:cubicBezTo>
                  <a:cubicBezTo>
                    <a:pt x="42" y="133"/>
                    <a:pt x="42" y="134"/>
                    <a:pt x="42" y="134"/>
                  </a:cubicBezTo>
                  <a:cubicBezTo>
                    <a:pt x="42" y="134"/>
                    <a:pt x="42" y="134"/>
                    <a:pt x="42" y="134"/>
                  </a:cubicBezTo>
                  <a:cubicBezTo>
                    <a:pt x="42" y="134"/>
                    <a:pt x="42" y="134"/>
                    <a:pt x="42" y="134"/>
                  </a:cubicBezTo>
                  <a:cubicBezTo>
                    <a:pt x="42" y="138"/>
                    <a:pt x="45" y="142"/>
                    <a:pt x="48" y="146"/>
                  </a:cubicBezTo>
                  <a:cubicBezTo>
                    <a:pt x="51" y="152"/>
                    <a:pt x="53" y="152"/>
                    <a:pt x="52" y="154"/>
                  </a:cubicBezTo>
                  <a:cubicBezTo>
                    <a:pt x="50" y="157"/>
                    <a:pt x="51" y="160"/>
                    <a:pt x="47" y="161"/>
                  </a:cubicBezTo>
                  <a:cubicBezTo>
                    <a:pt x="43" y="163"/>
                    <a:pt x="45" y="167"/>
                    <a:pt x="42" y="170"/>
                  </a:cubicBezTo>
                  <a:cubicBezTo>
                    <a:pt x="38" y="172"/>
                    <a:pt x="39" y="177"/>
                    <a:pt x="35" y="178"/>
                  </a:cubicBezTo>
                  <a:cubicBezTo>
                    <a:pt x="32" y="179"/>
                    <a:pt x="35" y="185"/>
                    <a:pt x="28" y="190"/>
                  </a:cubicBezTo>
                  <a:cubicBezTo>
                    <a:pt x="21" y="195"/>
                    <a:pt x="22" y="197"/>
                    <a:pt x="22" y="197"/>
                  </a:cubicBezTo>
                  <a:cubicBezTo>
                    <a:pt x="22" y="197"/>
                    <a:pt x="17" y="198"/>
                    <a:pt x="17" y="203"/>
                  </a:cubicBezTo>
                  <a:cubicBezTo>
                    <a:pt x="16" y="208"/>
                    <a:pt x="18" y="210"/>
                    <a:pt x="17" y="211"/>
                  </a:cubicBezTo>
                  <a:cubicBezTo>
                    <a:pt x="15" y="213"/>
                    <a:pt x="18" y="214"/>
                    <a:pt x="21" y="214"/>
                  </a:cubicBezTo>
                  <a:cubicBezTo>
                    <a:pt x="24" y="215"/>
                    <a:pt x="23" y="219"/>
                    <a:pt x="21" y="220"/>
                  </a:cubicBezTo>
                  <a:cubicBezTo>
                    <a:pt x="20" y="221"/>
                    <a:pt x="23" y="224"/>
                    <a:pt x="21" y="226"/>
                  </a:cubicBezTo>
                  <a:cubicBezTo>
                    <a:pt x="20" y="228"/>
                    <a:pt x="16" y="233"/>
                    <a:pt x="16" y="233"/>
                  </a:cubicBezTo>
                  <a:cubicBezTo>
                    <a:pt x="16" y="233"/>
                    <a:pt x="16" y="235"/>
                    <a:pt x="14" y="245"/>
                  </a:cubicBezTo>
                  <a:cubicBezTo>
                    <a:pt x="12" y="255"/>
                    <a:pt x="3" y="301"/>
                    <a:pt x="0" y="314"/>
                  </a:cubicBezTo>
                  <a:cubicBezTo>
                    <a:pt x="31" y="321"/>
                    <a:pt x="65" y="328"/>
                    <a:pt x="99" y="334"/>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2" name="Freeform 86">
              <a:extLst>
                <a:ext uri="{FF2B5EF4-FFF2-40B4-BE49-F238E27FC236}">
                  <a16:creationId xmlns:a16="http://schemas.microsoft.com/office/drawing/2014/main" id="{A89B6F48-CFD8-49F5-8484-F6A9A11653B9}"/>
                </a:ext>
              </a:extLst>
            </p:cNvPr>
            <p:cNvSpPr>
              <a:spLocks/>
            </p:cNvSpPr>
            <p:nvPr/>
          </p:nvSpPr>
          <p:spPr bwMode="auto">
            <a:xfrm>
              <a:off x="5095873" y="4414561"/>
              <a:ext cx="654045" cy="652390"/>
            </a:xfrm>
            <a:custGeom>
              <a:avLst/>
              <a:gdLst>
                <a:gd name="T0" fmla="*/ 52 w 202"/>
                <a:gd name="T1" fmla="*/ 199 h 208"/>
                <a:gd name="T2" fmla="*/ 153 w 202"/>
                <a:gd name="T3" fmla="*/ 197 h 208"/>
                <a:gd name="T4" fmla="*/ 164 w 202"/>
                <a:gd name="T5" fmla="*/ 207 h 208"/>
                <a:gd name="T6" fmla="*/ 165 w 202"/>
                <a:gd name="T7" fmla="*/ 193 h 208"/>
                <a:gd name="T8" fmla="*/ 175 w 202"/>
                <a:gd name="T9" fmla="*/ 186 h 208"/>
                <a:gd name="T10" fmla="*/ 186 w 202"/>
                <a:gd name="T11" fmla="*/ 186 h 208"/>
                <a:gd name="T12" fmla="*/ 184 w 202"/>
                <a:gd name="T13" fmla="*/ 179 h 208"/>
                <a:gd name="T14" fmla="*/ 185 w 202"/>
                <a:gd name="T15" fmla="*/ 171 h 208"/>
                <a:gd name="T16" fmla="*/ 187 w 202"/>
                <a:gd name="T17" fmla="*/ 166 h 208"/>
                <a:gd name="T18" fmla="*/ 188 w 202"/>
                <a:gd name="T19" fmla="*/ 158 h 208"/>
                <a:gd name="T20" fmla="*/ 187 w 202"/>
                <a:gd name="T21" fmla="*/ 156 h 208"/>
                <a:gd name="T22" fmla="*/ 190 w 202"/>
                <a:gd name="T23" fmla="*/ 150 h 208"/>
                <a:gd name="T24" fmla="*/ 191 w 202"/>
                <a:gd name="T25" fmla="*/ 144 h 208"/>
                <a:gd name="T26" fmla="*/ 189 w 202"/>
                <a:gd name="T27" fmla="*/ 139 h 208"/>
                <a:gd name="T28" fmla="*/ 191 w 202"/>
                <a:gd name="T29" fmla="*/ 133 h 208"/>
                <a:gd name="T30" fmla="*/ 195 w 202"/>
                <a:gd name="T31" fmla="*/ 131 h 208"/>
                <a:gd name="T32" fmla="*/ 200 w 202"/>
                <a:gd name="T33" fmla="*/ 127 h 208"/>
                <a:gd name="T34" fmla="*/ 199 w 202"/>
                <a:gd name="T35" fmla="*/ 122 h 208"/>
                <a:gd name="T36" fmla="*/ 189 w 202"/>
                <a:gd name="T37" fmla="*/ 119 h 208"/>
                <a:gd name="T38" fmla="*/ 184 w 202"/>
                <a:gd name="T39" fmla="*/ 106 h 208"/>
                <a:gd name="T40" fmla="*/ 175 w 202"/>
                <a:gd name="T41" fmla="*/ 97 h 208"/>
                <a:gd name="T42" fmla="*/ 170 w 202"/>
                <a:gd name="T43" fmla="*/ 86 h 208"/>
                <a:gd name="T44" fmla="*/ 162 w 202"/>
                <a:gd name="T45" fmla="*/ 79 h 208"/>
                <a:gd name="T46" fmla="*/ 153 w 202"/>
                <a:gd name="T47" fmla="*/ 71 h 208"/>
                <a:gd name="T48" fmla="*/ 147 w 202"/>
                <a:gd name="T49" fmla="*/ 63 h 208"/>
                <a:gd name="T50" fmla="*/ 139 w 202"/>
                <a:gd name="T51" fmla="*/ 59 h 208"/>
                <a:gd name="T52" fmla="*/ 130 w 202"/>
                <a:gd name="T53" fmla="*/ 49 h 208"/>
                <a:gd name="T54" fmla="*/ 115 w 202"/>
                <a:gd name="T55" fmla="*/ 36 h 208"/>
                <a:gd name="T56" fmla="*/ 106 w 202"/>
                <a:gd name="T57" fmla="*/ 23 h 208"/>
                <a:gd name="T58" fmla="*/ 95 w 202"/>
                <a:gd name="T59" fmla="*/ 18 h 208"/>
                <a:gd name="T60" fmla="*/ 89 w 202"/>
                <a:gd name="T61" fmla="*/ 11 h 208"/>
                <a:gd name="T62" fmla="*/ 96 w 202"/>
                <a:gd name="T63" fmla="*/ 0 h 208"/>
                <a:gd name="T64" fmla="*/ 49 w 202"/>
                <a:gd name="T65" fmla="*/ 6 h 208"/>
                <a:gd name="T66" fmla="*/ 0 w 202"/>
                <a:gd name="T67" fmla="*/ 12 h 208"/>
                <a:gd name="T68" fmla="*/ 29 w 202"/>
                <a:gd name="T69" fmla="*/ 103 h 208"/>
                <a:gd name="T70" fmla="*/ 36 w 202"/>
                <a:gd name="T71" fmla="*/ 121 h 208"/>
                <a:gd name="T72" fmla="*/ 40 w 202"/>
                <a:gd name="T73" fmla="*/ 132 h 208"/>
                <a:gd name="T74" fmla="*/ 39 w 202"/>
                <a:gd name="T75" fmla="*/ 142 h 208"/>
                <a:gd name="T76" fmla="*/ 38 w 202"/>
                <a:gd name="T77" fmla="*/ 156 h 208"/>
                <a:gd name="T78" fmla="*/ 43 w 202"/>
                <a:gd name="T79" fmla="*/ 171 h 208"/>
                <a:gd name="T80" fmla="*/ 47 w 202"/>
                <a:gd name="T81" fmla="*/ 19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 h="208">
                  <a:moveTo>
                    <a:pt x="48" y="193"/>
                  </a:moveTo>
                  <a:cubicBezTo>
                    <a:pt x="49" y="195"/>
                    <a:pt x="50" y="198"/>
                    <a:pt x="52" y="199"/>
                  </a:cubicBezTo>
                  <a:cubicBezTo>
                    <a:pt x="54" y="202"/>
                    <a:pt x="52" y="205"/>
                    <a:pt x="54" y="205"/>
                  </a:cubicBezTo>
                  <a:cubicBezTo>
                    <a:pt x="57" y="205"/>
                    <a:pt x="151" y="197"/>
                    <a:pt x="153" y="197"/>
                  </a:cubicBezTo>
                  <a:cubicBezTo>
                    <a:pt x="155" y="197"/>
                    <a:pt x="159" y="198"/>
                    <a:pt x="160" y="201"/>
                  </a:cubicBezTo>
                  <a:cubicBezTo>
                    <a:pt x="160" y="205"/>
                    <a:pt x="162" y="208"/>
                    <a:pt x="164" y="207"/>
                  </a:cubicBezTo>
                  <a:cubicBezTo>
                    <a:pt x="166" y="206"/>
                    <a:pt x="166" y="202"/>
                    <a:pt x="167" y="200"/>
                  </a:cubicBezTo>
                  <a:cubicBezTo>
                    <a:pt x="167" y="198"/>
                    <a:pt x="168" y="195"/>
                    <a:pt x="165" y="193"/>
                  </a:cubicBezTo>
                  <a:cubicBezTo>
                    <a:pt x="163" y="191"/>
                    <a:pt x="163" y="186"/>
                    <a:pt x="167" y="185"/>
                  </a:cubicBezTo>
                  <a:cubicBezTo>
                    <a:pt x="170" y="184"/>
                    <a:pt x="175" y="186"/>
                    <a:pt x="175" y="186"/>
                  </a:cubicBezTo>
                  <a:cubicBezTo>
                    <a:pt x="175" y="186"/>
                    <a:pt x="181" y="187"/>
                    <a:pt x="187" y="187"/>
                  </a:cubicBezTo>
                  <a:cubicBezTo>
                    <a:pt x="187" y="187"/>
                    <a:pt x="186" y="186"/>
                    <a:pt x="186" y="186"/>
                  </a:cubicBezTo>
                  <a:cubicBezTo>
                    <a:pt x="186" y="185"/>
                    <a:pt x="186" y="184"/>
                    <a:pt x="185" y="182"/>
                  </a:cubicBezTo>
                  <a:cubicBezTo>
                    <a:pt x="184" y="181"/>
                    <a:pt x="184" y="181"/>
                    <a:pt x="184" y="179"/>
                  </a:cubicBezTo>
                  <a:cubicBezTo>
                    <a:pt x="184" y="177"/>
                    <a:pt x="185" y="176"/>
                    <a:pt x="185" y="175"/>
                  </a:cubicBezTo>
                  <a:cubicBezTo>
                    <a:pt x="185" y="174"/>
                    <a:pt x="185" y="173"/>
                    <a:pt x="185" y="171"/>
                  </a:cubicBezTo>
                  <a:cubicBezTo>
                    <a:pt x="186" y="169"/>
                    <a:pt x="184" y="168"/>
                    <a:pt x="183" y="167"/>
                  </a:cubicBezTo>
                  <a:cubicBezTo>
                    <a:pt x="183" y="166"/>
                    <a:pt x="186" y="166"/>
                    <a:pt x="187" y="166"/>
                  </a:cubicBezTo>
                  <a:cubicBezTo>
                    <a:pt x="187" y="165"/>
                    <a:pt x="190" y="161"/>
                    <a:pt x="190" y="160"/>
                  </a:cubicBezTo>
                  <a:cubicBezTo>
                    <a:pt x="190" y="160"/>
                    <a:pt x="189" y="158"/>
                    <a:pt x="188" y="158"/>
                  </a:cubicBezTo>
                  <a:cubicBezTo>
                    <a:pt x="186" y="158"/>
                    <a:pt x="184" y="157"/>
                    <a:pt x="184" y="157"/>
                  </a:cubicBezTo>
                  <a:cubicBezTo>
                    <a:pt x="184" y="157"/>
                    <a:pt x="187" y="156"/>
                    <a:pt x="187" y="156"/>
                  </a:cubicBezTo>
                  <a:cubicBezTo>
                    <a:pt x="187" y="155"/>
                    <a:pt x="189" y="154"/>
                    <a:pt x="191" y="152"/>
                  </a:cubicBezTo>
                  <a:cubicBezTo>
                    <a:pt x="192" y="151"/>
                    <a:pt x="191" y="150"/>
                    <a:pt x="190" y="150"/>
                  </a:cubicBezTo>
                  <a:cubicBezTo>
                    <a:pt x="190" y="150"/>
                    <a:pt x="188" y="148"/>
                    <a:pt x="189" y="146"/>
                  </a:cubicBezTo>
                  <a:cubicBezTo>
                    <a:pt x="190" y="145"/>
                    <a:pt x="189" y="144"/>
                    <a:pt x="191" y="144"/>
                  </a:cubicBezTo>
                  <a:cubicBezTo>
                    <a:pt x="193" y="144"/>
                    <a:pt x="193" y="141"/>
                    <a:pt x="191" y="141"/>
                  </a:cubicBezTo>
                  <a:cubicBezTo>
                    <a:pt x="190" y="140"/>
                    <a:pt x="189" y="140"/>
                    <a:pt x="189" y="139"/>
                  </a:cubicBezTo>
                  <a:cubicBezTo>
                    <a:pt x="189" y="139"/>
                    <a:pt x="193" y="137"/>
                    <a:pt x="193" y="136"/>
                  </a:cubicBezTo>
                  <a:cubicBezTo>
                    <a:pt x="193" y="136"/>
                    <a:pt x="192" y="134"/>
                    <a:pt x="191" y="133"/>
                  </a:cubicBezTo>
                  <a:cubicBezTo>
                    <a:pt x="189" y="133"/>
                    <a:pt x="191" y="129"/>
                    <a:pt x="193" y="130"/>
                  </a:cubicBezTo>
                  <a:cubicBezTo>
                    <a:pt x="194" y="130"/>
                    <a:pt x="195" y="131"/>
                    <a:pt x="195" y="131"/>
                  </a:cubicBezTo>
                  <a:cubicBezTo>
                    <a:pt x="196" y="131"/>
                    <a:pt x="197" y="131"/>
                    <a:pt x="198" y="129"/>
                  </a:cubicBezTo>
                  <a:cubicBezTo>
                    <a:pt x="198" y="127"/>
                    <a:pt x="199" y="128"/>
                    <a:pt x="200" y="127"/>
                  </a:cubicBezTo>
                  <a:cubicBezTo>
                    <a:pt x="201" y="125"/>
                    <a:pt x="202" y="124"/>
                    <a:pt x="200" y="122"/>
                  </a:cubicBezTo>
                  <a:cubicBezTo>
                    <a:pt x="200" y="122"/>
                    <a:pt x="200" y="122"/>
                    <a:pt x="199" y="122"/>
                  </a:cubicBezTo>
                  <a:cubicBezTo>
                    <a:pt x="197" y="121"/>
                    <a:pt x="195" y="121"/>
                    <a:pt x="194" y="121"/>
                  </a:cubicBezTo>
                  <a:cubicBezTo>
                    <a:pt x="193" y="121"/>
                    <a:pt x="190" y="120"/>
                    <a:pt x="189" y="119"/>
                  </a:cubicBezTo>
                  <a:cubicBezTo>
                    <a:pt x="187" y="118"/>
                    <a:pt x="188" y="115"/>
                    <a:pt x="187" y="112"/>
                  </a:cubicBezTo>
                  <a:cubicBezTo>
                    <a:pt x="187" y="110"/>
                    <a:pt x="185" y="107"/>
                    <a:pt x="184" y="106"/>
                  </a:cubicBezTo>
                  <a:cubicBezTo>
                    <a:pt x="183" y="106"/>
                    <a:pt x="181" y="102"/>
                    <a:pt x="179" y="102"/>
                  </a:cubicBezTo>
                  <a:cubicBezTo>
                    <a:pt x="177" y="102"/>
                    <a:pt x="177" y="99"/>
                    <a:pt x="175" y="97"/>
                  </a:cubicBezTo>
                  <a:cubicBezTo>
                    <a:pt x="173" y="94"/>
                    <a:pt x="174" y="93"/>
                    <a:pt x="174" y="90"/>
                  </a:cubicBezTo>
                  <a:cubicBezTo>
                    <a:pt x="174" y="88"/>
                    <a:pt x="170" y="88"/>
                    <a:pt x="170" y="86"/>
                  </a:cubicBezTo>
                  <a:cubicBezTo>
                    <a:pt x="169" y="83"/>
                    <a:pt x="168" y="81"/>
                    <a:pt x="168" y="81"/>
                  </a:cubicBezTo>
                  <a:cubicBezTo>
                    <a:pt x="168" y="81"/>
                    <a:pt x="164" y="79"/>
                    <a:pt x="162" y="79"/>
                  </a:cubicBezTo>
                  <a:cubicBezTo>
                    <a:pt x="161" y="78"/>
                    <a:pt x="159" y="75"/>
                    <a:pt x="157" y="75"/>
                  </a:cubicBezTo>
                  <a:cubicBezTo>
                    <a:pt x="155" y="74"/>
                    <a:pt x="154" y="71"/>
                    <a:pt x="153" y="71"/>
                  </a:cubicBezTo>
                  <a:cubicBezTo>
                    <a:pt x="152" y="70"/>
                    <a:pt x="150" y="68"/>
                    <a:pt x="150" y="66"/>
                  </a:cubicBezTo>
                  <a:cubicBezTo>
                    <a:pt x="150" y="64"/>
                    <a:pt x="149" y="63"/>
                    <a:pt x="147" y="63"/>
                  </a:cubicBezTo>
                  <a:cubicBezTo>
                    <a:pt x="146" y="63"/>
                    <a:pt x="145" y="60"/>
                    <a:pt x="144" y="60"/>
                  </a:cubicBezTo>
                  <a:cubicBezTo>
                    <a:pt x="143" y="60"/>
                    <a:pt x="140" y="60"/>
                    <a:pt x="139" y="59"/>
                  </a:cubicBezTo>
                  <a:cubicBezTo>
                    <a:pt x="138" y="58"/>
                    <a:pt x="136" y="55"/>
                    <a:pt x="135" y="54"/>
                  </a:cubicBezTo>
                  <a:cubicBezTo>
                    <a:pt x="133" y="53"/>
                    <a:pt x="133" y="50"/>
                    <a:pt x="130" y="49"/>
                  </a:cubicBezTo>
                  <a:cubicBezTo>
                    <a:pt x="128" y="47"/>
                    <a:pt x="123" y="47"/>
                    <a:pt x="121" y="44"/>
                  </a:cubicBezTo>
                  <a:cubicBezTo>
                    <a:pt x="120" y="41"/>
                    <a:pt x="117" y="38"/>
                    <a:pt x="115" y="36"/>
                  </a:cubicBezTo>
                  <a:cubicBezTo>
                    <a:pt x="113" y="35"/>
                    <a:pt x="111" y="30"/>
                    <a:pt x="110" y="28"/>
                  </a:cubicBezTo>
                  <a:cubicBezTo>
                    <a:pt x="109" y="25"/>
                    <a:pt x="108" y="24"/>
                    <a:pt x="106" y="23"/>
                  </a:cubicBezTo>
                  <a:cubicBezTo>
                    <a:pt x="104" y="23"/>
                    <a:pt x="102" y="23"/>
                    <a:pt x="100" y="23"/>
                  </a:cubicBezTo>
                  <a:cubicBezTo>
                    <a:pt x="98" y="23"/>
                    <a:pt x="96" y="20"/>
                    <a:pt x="95" y="18"/>
                  </a:cubicBezTo>
                  <a:cubicBezTo>
                    <a:pt x="94" y="16"/>
                    <a:pt x="91" y="17"/>
                    <a:pt x="89" y="16"/>
                  </a:cubicBezTo>
                  <a:cubicBezTo>
                    <a:pt x="87" y="15"/>
                    <a:pt x="88" y="13"/>
                    <a:pt x="89" y="11"/>
                  </a:cubicBezTo>
                  <a:cubicBezTo>
                    <a:pt x="90" y="9"/>
                    <a:pt x="92" y="7"/>
                    <a:pt x="93" y="5"/>
                  </a:cubicBezTo>
                  <a:cubicBezTo>
                    <a:pt x="94" y="4"/>
                    <a:pt x="95" y="2"/>
                    <a:pt x="96" y="0"/>
                  </a:cubicBezTo>
                  <a:cubicBezTo>
                    <a:pt x="96" y="0"/>
                    <a:pt x="96" y="0"/>
                    <a:pt x="96" y="0"/>
                  </a:cubicBezTo>
                  <a:cubicBezTo>
                    <a:pt x="96" y="0"/>
                    <a:pt x="85" y="2"/>
                    <a:pt x="49" y="6"/>
                  </a:cubicBezTo>
                  <a:cubicBezTo>
                    <a:pt x="49" y="7"/>
                    <a:pt x="49" y="7"/>
                    <a:pt x="49" y="7"/>
                  </a:cubicBezTo>
                  <a:cubicBezTo>
                    <a:pt x="36" y="8"/>
                    <a:pt x="20" y="10"/>
                    <a:pt x="0" y="12"/>
                  </a:cubicBezTo>
                  <a:cubicBezTo>
                    <a:pt x="4" y="21"/>
                    <a:pt x="12" y="44"/>
                    <a:pt x="17" y="61"/>
                  </a:cubicBezTo>
                  <a:cubicBezTo>
                    <a:pt x="23" y="82"/>
                    <a:pt x="29" y="101"/>
                    <a:pt x="29" y="103"/>
                  </a:cubicBezTo>
                  <a:cubicBezTo>
                    <a:pt x="29" y="105"/>
                    <a:pt x="32" y="112"/>
                    <a:pt x="33" y="114"/>
                  </a:cubicBezTo>
                  <a:cubicBezTo>
                    <a:pt x="34" y="116"/>
                    <a:pt x="36" y="119"/>
                    <a:pt x="36" y="121"/>
                  </a:cubicBezTo>
                  <a:cubicBezTo>
                    <a:pt x="37" y="123"/>
                    <a:pt x="42" y="124"/>
                    <a:pt x="41" y="125"/>
                  </a:cubicBezTo>
                  <a:cubicBezTo>
                    <a:pt x="41" y="127"/>
                    <a:pt x="40" y="132"/>
                    <a:pt x="40" y="132"/>
                  </a:cubicBezTo>
                  <a:cubicBezTo>
                    <a:pt x="40" y="132"/>
                    <a:pt x="44" y="135"/>
                    <a:pt x="43" y="136"/>
                  </a:cubicBezTo>
                  <a:cubicBezTo>
                    <a:pt x="43" y="138"/>
                    <a:pt x="39" y="140"/>
                    <a:pt x="39" y="142"/>
                  </a:cubicBezTo>
                  <a:cubicBezTo>
                    <a:pt x="39" y="144"/>
                    <a:pt x="39" y="148"/>
                    <a:pt x="39" y="150"/>
                  </a:cubicBezTo>
                  <a:cubicBezTo>
                    <a:pt x="38" y="151"/>
                    <a:pt x="38" y="154"/>
                    <a:pt x="38" y="156"/>
                  </a:cubicBezTo>
                  <a:cubicBezTo>
                    <a:pt x="38" y="158"/>
                    <a:pt x="40" y="162"/>
                    <a:pt x="41" y="163"/>
                  </a:cubicBezTo>
                  <a:cubicBezTo>
                    <a:pt x="41" y="164"/>
                    <a:pt x="43" y="167"/>
                    <a:pt x="43" y="171"/>
                  </a:cubicBezTo>
                  <a:cubicBezTo>
                    <a:pt x="42" y="175"/>
                    <a:pt x="43" y="182"/>
                    <a:pt x="43" y="184"/>
                  </a:cubicBezTo>
                  <a:cubicBezTo>
                    <a:pt x="43" y="186"/>
                    <a:pt x="46" y="188"/>
                    <a:pt x="47" y="190"/>
                  </a:cubicBezTo>
                  <a:cubicBezTo>
                    <a:pt x="47" y="191"/>
                    <a:pt x="47" y="192"/>
                    <a:pt x="48" y="19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3" name="Freeform 87">
              <a:extLst>
                <a:ext uri="{FF2B5EF4-FFF2-40B4-BE49-F238E27FC236}">
                  <a16:creationId xmlns:a16="http://schemas.microsoft.com/office/drawing/2014/main" id="{7AF94FE0-53D3-4D66-9818-4CE0EC50E5E2}"/>
                </a:ext>
              </a:extLst>
            </p:cNvPr>
            <p:cNvSpPr>
              <a:spLocks/>
            </p:cNvSpPr>
            <p:nvPr/>
          </p:nvSpPr>
          <p:spPr bwMode="auto">
            <a:xfrm>
              <a:off x="4920895" y="4993185"/>
              <a:ext cx="1071956" cy="790079"/>
            </a:xfrm>
            <a:custGeom>
              <a:avLst/>
              <a:gdLst>
                <a:gd name="T0" fmla="*/ 221 w 331"/>
                <a:gd name="T1" fmla="*/ 16 h 252"/>
                <a:gd name="T2" fmla="*/ 108 w 331"/>
                <a:gd name="T3" fmla="*/ 21 h 252"/>
                <a:gd name="T4" fmla="*/ 0 w 331"/>
                <a:gd name="T5" fmla="*/ 24 h 252"/>
                <a:gd name="T6" fmla="*/ 10 w 331"/>
                <a:gd name="T7" fmla="*/ 44 h 252"/>
                <a:gd name="T8" fmla="*/ 9 w 331"/>
                <a:gd name="T9" fmla="*/ 51 h 252"/>
                <a:gd name="T10" fmla="*/ 20 w 331"/>
                <a:gd name="T11" fmla="*/ 41 h 252"/>
                <a:gd name="T12" fmla="*/ 29 w 331"/>
                <a:gd name="T13" fmla="*/ 46 h 252"/>
                <a:gd name="T14" fmla="*/ 50 w 331"/>
                <a:gd name="T15" fmla="*/ 39 h 252"/>
                <a:gd name="T16" fmla="*/ 52 w 331"/>
                <a:gd name="T17" fmla="*/ 42 h 252"/>
                <a:gd name="T18" fmla="*/ 70 w 331"/>
                <a:gd name="T19" fmla="*/ 48 h 252"/>
                <a:gd name="T20" fmla="*/ 74 w 331"/>
                <a:gd name="T21" fmla="*/ 46 h 252"/>
                <a:gd name="T22" fmla="*/ 80 w 331"/>
                <a:gd name="T23" fmla="*/ 47 h 252"/>
                <a:gd name="T24" fmla="*/ 88 w 331"/>
                <a:gd name="T25" fmla="*/ 57 h 252"/>
                <a:gd name="T26" fmla="*/ 94 w 331"/>
                <a:gd name="T27" fmla="*/ 67 h 252"/>
                <a:gd name="T28" fmla="*/ 109 w 331"/>
                <a:gd name="T29" fmla="*/ 67 h 252"/>
                <a:gd name="T30" fmla="*/ 127 w 331"/>
                <a:gd name="T31" fmla="*/ 57 h 252"/>
                <a:gd name="T32" fmla="*/ 138 w 331"/>
                <a:gd name="T33" fmla="*/ 46 h 252"/>
                <a:gd name="T34" fmla="*/ 157 w 331"/>
                <a:gd name="T35" fmla="*/ 50 h 252"/>
                <a:gd name="T36" fmla="*/ 172 w 331"/>
                <a:gd name="T37" fmla="*/ 62 h 252"/>
                <a:gd name="T38" fmla="*/ 188 w 331"/>
                <a:gd name="T39" fmla="*/ 79 h 252"/>
                <a:gd name="T40" fmla="*/ 206 w 331"/>
                <a:gd name="T41" fmla="*/ 90 h 252"/>
                <a:gd name="T42" fmla="*/ 209 w 331"/>
                <a:gd name="T43" fmla="*/ 110 h 252"/>
                <a:gd name="T44" fmla="*/ 208 w 331"/>
                <a:gd name="T45" fmla="*/ 134 h 252"/>
                <a:gd name="T46" fmla="*/ 212 w 331"/>
                <a:gd name="T47" fmla="*/ 146 h 252"/>
                <a:gd name="T48" fmla="*/ 215 w 331"/>
                <a:gd name="T49" fmla="*/ 136 h 252"/>
                <a:gd name="T50" fmla="*/ 218 w 331"/>
                <a:gd name="T51" fmla="*/ 136 h 252"/>
                <a:gd name="T52" fmla="*/ 224 w 331"/>
                <a:gd name="T53" fmla="*/ 141 h 252"/>
                <a:gd name="T54" fmla="*/ 216 w 331"/>
                <a:gd name="T55" fmla="*/ 154 h 252"/>
                <a:gd name="T56" fmla="*/ 223 w 331"/>
                <a:gd name="T57" fmla="*/ 166 h 252"/>
                <a:gd name="T58" fmla="*/ 241 w 331"/>
                <a:gd name="T59" fmla="*/ 183 h 252"/>
                <a:gd name="T60" fmla="*/ 245 w 331"/>
                <a:gd name="T61" fmla="*/ 176 h 252"/>
                <a:gd name="T62" fmla="*/ 246 w 331"/>
                <a:gd name="T63" fmla="*/ 191 h 252"/>
                <a:gd name="T64" fmla="*/ 256 w 331"/>
                <a:gd name="T65" fmla="*/ 188 h 252"/>
                <a:gd name="T66" fmla="*/ 260 w 331"/>
                <a:gd name="T67" fmla="*/ 206 h 252"/>
                <a:gd name="T68" fmla="*/ 272 w 331"/>
                <a:gd name="T69" fmla="*/ 220 h 252"/>
                <a:gd name="T70" fmla="*/ 289 w 331"/>
                <a:gd name="T71" fmla="*/ 233 h 252"/>
                <a:gd name="T72" fmla="*/ 303 w 331"/>
                <a:gd name="T73" fmla="*/ 246 h 252"/>
                <a:gd name="T74" fmla="*/ 294 w 331"/>
                <a:gd name="T75" fmla="*/ 251 h 252"/>
                <a:gd name="T76" fmla="*/ 319 w 331"/>
                <a:gd name="T77" fmla="*/ 244 h 252"/>
                <a:gd name="T78" fmla="*/ 327 w 331"/>
                <a:gd name="T79" fmla="*/ 232 h 252"/>
                <a:gd name="T80" fmla="*/ 331 w 331"/>
                <a:gd name="T81" fmla="*/ 212 h 252"/>
                <a:gd name="T82" fmla="*/ 325 w 331"/>
                <a:gd name="T83" fmla="*/ 164 h 252"/>
                <a:gd name="T84" fmla="*/ 312 w 331"/>
                <a:gd name="T85" fmla="*/ 143 h 252"/>
                <a:gd name="T86" fmla="*/ 282 w 331"/>
                <a:gd name="T87" fmla="*/ 94 h 252"/>
                <a:gd name="T88" fmla="*/ 291 w 331"/>
                <a:gd name="T89" fmla="*/ 97 h 252"/>
                <a:gd name="T90" fmla="*/ 290 w 331"/>
                <a:gd name="T91" fmla="*/ 91 h 252"/>
                <a:gd name="T92" fmla="*/ 270 w 331"/>
                <a:gd name="T93" fmla="*/ 66 h 252"/>
                <a:gd name="T94" fmla="*/ 255 w 331"/>
                <a:gd name="T95" fmla="*/ 40 h 252"/>
                <a:gd name="T96" fmla="*/ 246 w 331"/>
                <a:gd name="T97" fmla="*/ 18 h 252"/>
                <a:gd name="T98" fmla="*/ 243 w 331"/>
                <a:gd name="T99" fmla="*/ 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1" h="252">
                  <a:moveTo>
                    <a:pt x="229" y="2"/>
                  </a:moveTo>
                  <a:cubicBezTo>
                    <a:pt x="229" y="2"/>
                    <a:pt x="224" y="0"/>
                    <a:pt x="221" y="1"/>
                  </a:cubicBezTo>
                  <a:cubicBezTo>
                    <a:pt x="217" y="2"/>
                    <a:pt x="217" y="7"/>
                    <a:pt x="219" y="9"/>
                  </a:cubicBezTo>
                  <a:cubicBezTo>
                    <a:pt x="222" y="11"/>
                    <a:pt x="221" y="14"/>
                    <a:pt x="221" y="16"/>
                  </a:cubicBezTo>
                  <a:cubicBezTo>
                    <a:pt x="220" y="18"/>
                    <a:pt x="220" y="22"/>
                    <a:pt x="218" y="23"/>
                  </a:cubicBezTo>
                  <a:cubicBezTo>
                    <a:pt x="216" y="24"/>
                    <a:pt x="214" y="21"/>
                    <a:pt x="214" y="17"/>
                  </a:cubicBezTo>
                  <a:cubicBezTo>
                    <a:pt x="213" y="14"/>
                    <a:pt x="209" y="13"/>
                    <a:pt x="207" y="13"/>
                  </a:cubicBezTo>
                  <a:cubicBezTo>
                    <a:pt x="205" y="13"/>
                    <a:pt x="111" y="21"/>
                    <a:pt x="108" y="21"/>
                  </a:cubicBezTo>
                  <a:cubicBezTo>
                    <a:pt x="106" y="21"/>
                    <a:pt x="108" y="18"/>
                    <a:pt x="106" y="15"/>
                  </a:cubicBezTo>
                  <a:cubicBezTo>
                    <a:pt x="104" y="14"/>
                    <a:pt x="103" y="11"/>
                    <a:pt x="102" y="9"/>
                  </a:cubicBezTo>
                  <a:cubicBezTo>
                    <a:pt x="86" y="11"/>
                    <a:pt x="22" y="17"/>
                    <a:pt x="12" y="18"/>
                  </a:cubicBezTo>
                  <a:cubicBezTo>
                    <a:pt x="0" y="20"/>
                    <a:pt x="0" y="22"/>
                    <a:pt x="0" y="24"/>
                  </a:cubicBezTo>
                  <a:cubicBezTo>
                    <a:pt x="0" y="27"/>
                    <a:pt x="4" y="32"/>
                    <a:pt x="7" y="33"/>
                  </a:cubicBezTo>
                  <a:cubicBezTo>
                    <a:pt x="9" y="35"/>
                    <a:pt x="9" y="36"/>
                    <a:pt x="8" y="38"/>
                  </a:cubicBezTo>
                  <a:cubicBezTo>
                    <a:pt x="7" y="40"/>
                    <a:pt x="8" y="40"/>
                    <a:pt x="10" y="42"/>
                  </a:cubicBezTo>
                  <a:cubicBezTo>
                    <a:pt x="10" y="42"/>
                    <a:pt x="10" y="43"/>
                    <a:pt x="10" y="44"/>
                  </a:cubicBezTo>
                  <a:cubicBezTo>
                    <a:pt x="10" y="44"/>
                    <a:pt x="11" y="44"/>
                    <a:pt x="12" y="44"/>
                  </a:cubicBezTo>
                  <a:cubicBezTo>
                    <a:pt x="13" y="44"/>
                    <a:pt x="12" y="45"/>
                    <a:pt x="12" y="46"/>
                  </a:cubicBezTo>
                  <a:cubicBezTo>
                    <a:pt x="12" y="46"/>
                    <a:pt x="12" y="47"/>
                    <a:pt x="11" y="48"/>
                  </a:cubicBezTo>
                  <a:cubicBezTo>
                    <a:pt x="10" y="49"/>
                    <a:pt x="9" y="50"/>
                    <a:pt x="9" y="51"/>
                  </a:cubicBezTo>
                  <a:cubicBezTo>
                    <a:pt x="9" y="52"/>
                    <a:pt x="12" y="52"/>
                    <a:pt x="13" y="52"/>
                  </a:cubicBezTo>
                  <a:cubicBezTo>
                    <a:pt x="14" y="51"/>
                    <a:pt x="15" y="48"/>
                    <a:pt x="16" y="48"/>
                  </a:cubicBezTo>
                  <a:cubicBezTo>
                    <a:pt x="17" y="47"/>
                    <a:pt x="18" y="44"/>
                    <a:pt x="18" y="44"/>
                  </a:cubicBezTo>
                  <a:cubicBezTo>
                    <a:pt x="20" y="41"/>
                    <a:pt x="20" y="41"/>
                    <a:pt x="20" y="41"/>
                  </a:cubicBezTo>
                  <a:cubicBezTo>
                    <a:pt x="20" y="41"/>
                    <a:pt x="21" y="42"/>
                    <a:pt x="23" y="42"/>
                  </a:cubicBezTo>
                  <a:cubicBezTo>
                    <a:pt x="24" y="42"/>
                    <a:pt x="25" y="40"/>
                    <a:pt x="26" y="40"/>
                  </a:cubicBezTo>
                  <a:cubicBezTo>
                    <a:pt x="26" y="40"/>
                    <a:pt x="28" y="41"/>
                    <a:pt x="28" y="42"/>
                  </a:cubicBezTo>
                  <a:cubicBezTo>
                    <a:pt x="29" y="42"/>
                    <a:pt x="29" y="46"/>
                    <a:pt x="29" y="46"/>
                  </a:cubicBezTo>
                  <a:cubicBezTo>
                    <a:pt x="29" y="46"/>
                    <a:pt x="42" y="45"/>
                    <a:pt x="43" y="44"/>
                  </a:cubicBezTo>
                  <a:cubicBezTo>
                    <a:pt x="44" y="42"/>
                    <a:pt x="45" y="40"/>
                    <a:pt x="45" y="40"/>
                  </a:cubicBezTo>
                  <a:cubicBezTo>
                    <a:pt x="47" y="38"/>
                    <a:pt x="47" y="38"/>
                    <a:pt x="47" y="38"/>
                  </a:cubicBezTo>
                  <a:cubicBezTo>
                    <a:pt x="47" y="38"/>
                    <a:pt x="49" y="40"/>
                    <a:pt x="50" y="39"/>
                  </a:cubicBezTo>
                  <a:cubicBezTo>
                    <a:pt x="51" y="38"/>
                    <a:pt x="55" y="38"/>
                    <a:pt x="56" y="38"/>
                  </a:cubicBezTo>
                  <a:cubicBezTo>
                    <a:pt x="57" y="39"/>
                    <a:pt x="60" y="40"/>
                    <a:pt x="60" y="41"/>
                  </a:cubicBezTo>
                  <a:cubicBezTo>
                    <a:pt x="59" y="43"/>
                    <a:pt x="58" y="41"/>
                    <a:pt x="56" y="41"/>
                  </a:cubicBezTo>
                  <a:cubicBezTo>
                    <a:pt x="54" y="41"/>
                    <a:pt x="53" y="41"/>
                    <a:pt x="52" y="42"/>
                  </a:cubicBezTo>
                  <a:cubicBezTo>
                    <a:pt x="51" y="43"/>
                    <a:pt x="49" y="44"/>
                    <a:pt x="49" y="44"/>
                  </a:cubicBezTo>
                  <a:cubicBezTo>
                    <a:pt x="49" y="44"/>
                    <a:pt x="52" y="44"/>
                    <a:pt x="58" y="45"/>
                  </a:cubicBezTo>
                  <a:cubicBezTo>
                    <a:pt x="65" y="46"/>
                    <a:pt x="63" y="46"/>
                    <a:pt x="65" y="46"/>
                  </a:cubicBezTo>
                  <a:cubicBezTo>
                    <a:pt x="68" y="47"/>
                    <a:pt x="69" y="47"/>
                    <a:pt x="70" y="48"/>
                  </a:cubicBezTo>
                  <a:cubicBezTo>
                    <a:pt x="72" y="49"/>
                    <a:pt x="74" y="51"/>
                    <a:pt x="76" y="51"/>
                  </a:cubicBezTo>
                  <a:cubicBezTo>
                    <a:pt x="77" y="52"/>
                    <a:pt x="78" y="52"/>
                    <a:pt x="78" y="51"/>
                  </a:cubicBezTo>
                  <a:cubicBezTo>
                    <a:pt x="78" y="50"/>
                    <a:pt x="76" y="49"/>
                    <a:pt x="76" y="48"/>
                  </a:cubicBezTo>
                  <a:cubicBezTo>
                    <a:pt x="75" y="48"/>
                    <a:pt x="74" y="47"/>
                    <a:pt x="74" y="46"/>
                  </a:cubicBezTo>
                  <a:cubicBezTo>
                    <a:pt x="73" y="45"/>
                    <a:pt x="74" y="45"/>
                    <a:pt x="75" y="45"/>
                  </a:cubicBezTo>
                  <a:cubicBezTo>
                    <a:pt x="76" y="45"/>
                    <a:pt x="77" y="45"/>
                    <a:pt x="78" y="45"/>
                  </a:cubicBezTo>
                  <a:cubicBezTo>
                    <a:pt x="80" y="45"/>
                    <a:pt x="82" y="44"/>
                    <a:pt x="82" y="44"/>
                  </a:cubicBezTo>
                  <a:cubicBezTo>
                    <a:pt x="82" y="44"/>
                    <a:pt x="81" y="46"/>
                    <a:pt x="80" y="47"/>
                  </a:cubicBezTo>
                  <a:cubicBezTo>
                    <a:pt x="80" y="48"/>
                    <a:pt x="80" y="48"/>
                    <a:pt x="80" y="50"/>
                  </a:cubicBezTo>
                  <a:cubicBezTo>
                    <a:pt x="80" y="51"/>
                    <a:pt x="80" y="51"/>
                    <a:pt x="81" y="52"/>
                  </a:cubicBezTo>
                  <a:cubicBezTo>
                    <a:pt x="82" y="53"/>
                    <a:pt x="83" y="54"/>
                    <a:pt x="84" y="55"/>
                  </a:cubicBezTo>
                  <a:cubicBezTo>
                    <a:pt x="85" y="57"/>
                    <a:pt x="87" y="56"/>
                    <a:pt x="88" y="57"/>
                  </a:cubicBezTo>
                  <a:cubicBezTo>
                    <a:pt x="88" y="58"/>
                    <a:pt x="90" y="59"/>
                    <a:pt x="90" y="60"/>
                  </a:cubicBezTo>
                  <a:cubicBezTo>
                    <a:pt x="91" y="60"/>
                    <a:pt x="95" y="63"/>
                    <a:pt x="96" y="63"/>
                  </a:cubicBezTo>
                  <a:cubicBezTo>
                    <a:pt x="97" y="64"/>
                    <a:pt x="97" y="67"/>
                    <a:pt x="97" y="67"/>
                  </a:cubicBezTo>
                  <a:cubicBezTo>
                    <a:pt x="96" y="68"/>
                    <a:pt x="95" y="68"/>
                    <a:pt x="94" y="67"/>
                  </a:cubicBezTo>
                  <a:cubicBezTo>
                    <a:pt x="93" y="66"/>
                    <a:pt x="92" y="65"/>
                    <a:pt x="92" y="66"/>
                  </a:cubicBezTo>
                  <a:cubicBezTo>
                    <a:pt x="92" y="67"/>
                    <a:pt x="94" y="70"/>
                    <a:pt x="95" y="70"/>
                  </a:cubicBezTo>
                  <a:cubicBezTo>
                    <a:pt x="95" y="70"/>
                    <a:pt x="100" y="70"/>
                    <a:pt x="101" y="69"/>
                  </a:cubicBezTo>
                  <a:cubicBezTo>
                    <a:pt x="102" y="69"/>
                    <a:pt x="107" y="69"/>
                    <a:pt x="109" y="67"/>
                  </a:cubicBezTo>
                  <a:cubicBezTo>
                    <a:pt x="110" y="66"/>
                    <a:pt x="113" y="63"/>
                    <a:pt x="113" y="63"/>
                  </a:cubicBezTo>
                  <a:cubicBezTo>
                    <a:pt x="113" y="63"/>
                    <a:pt x="114" y="64"/>
                    <a:pt x="116" y="64"/>
                  </a:cubicBezTo>
                  <a:cubicBezTo>
                    <a:pt x="118" y="63"/>
                    <a:pt x="119" y="62"/>
                    <a:pt x="121" y="61"/>
                  </a:cubicBezTo>
                  <a:cubicBezTo>
                    <a:pt x="124" y="59"/>
                    <a:pt x="126" y="58"/>
                    <a:pt x="127" y="57"/>
                  </a:cubicBezTo>
                  <a:cubicBezTo>
                    <a:pt x="129" y="56"/>
                    <a:pt x="133" y="56"/>
                    <a:pt x="133" y="56"/>
                  </a:cubicBezTo>
                  <a:cubicBezTo>
                    <a:pt x="132" y="56"/>
                    <a:pt x="131" y="52"/>
                    <a:pt x="131" y="51"/>
                  </a:cubicBezTo>
                  <a:cubicBezTo>
                    <a:pt x="131" y="50"/>
                    <a:pt x="132" y="49"/>
                    <a:pt x="133" y="48"/>
                  </a:cubicBezTo>
                  <a:cubicBezTo>
                    <a:pt x="134" y="47"/>
                    <a:pt x="137" y="47"/>
                    <a:pt x="138" y="46"/>
                  </a:cubicBezTo>
                  <a:cubicBezTo>
                    <a:pt x="139" y="46"/>
                    <a:pt x="141" y="46"/>
                    <a:pt x="143" y="45"/>
                  </a:cubicBezTo>
                  <a:cubicBezTo>
                    <a:pt x="145" y="45"/>
                    <a:pt x="147" y="46"/>
                    <a:pt x="148" y="46"/>
                  </a:cubicBezTo>
                  <a:cubicBezTo>
                    <a:pt x="150" y="47"/>
                    <a:pt x="151" y="48"/>
                    <a:pt x="152" y="48"/>
                  </a:cubicBezTo>
                  <a:cubicBezTo>
                    <a:pt x="154" y="48"/>
                    <a:pt x="155" y="50"/>
                    <a:pt x="157" y="50"/>
                  </a:cubicBezTo>
                  <a:cubicBezTo>
                    <a:pt x="159" y="50"/>
                    <a:pt x="160" y="52"/>
                    <a:pt x="161" y="53"/>
                  </a:cubicBezTo>
                  <a:cubicBezTo>
                    <a:pt x="163" y="54"/>
                    <a:pt x="164" y="56"/>
                    <a:pt x="165" y="57"/>
                  </a:cubicBezTo>
                  <a:cubicBezTo>
                    <a:pt x="165" y="58"/>
                    <a:pt x="166" y="59"/>
                    <a:pt x="168" y="60"/>
                  </a:cubicBezTo>
                  <a:cubicBezTo>
                    <a:pt x="170" y="60"/>
                    <a:pt x="170" y="61"/>
                    <a:pt x="172" y="62"/>
                  </a:cubicBezTo>
                  <a:cubicBezTo>
                    <a:pt x="175" y="64"/>
                    <a:pt x="174" y="64"/>
                    <a:pt x="174" y="67"/>
                  </a:cubicBezTo>
                  <a:cubicBezTo>
                    <a:pt x="174" y="69"/>
                    <a:pt x="175" y="68"/>
                    <a:pt x="177" y="69"/>
                  </a:cubicBezTo>
                  <a:cubicBezTo>
                    <a:pt x="178" y="69"/>
                    <a:pt x="180" y="72"/>
                    <a:pt x="181" y="73"/>
                  </a:cubicBezTo>
                  <a:cubicBezTo>
                    <a:pt x="183" y="75"/>
                    <a:pt x="185" y="76"/>
                    <a:pt x="188" y="79"/>
                  </a:cubicBezTo>
                  <a:cubicBezTo>
                    <a:pt x="191" y="82"/>
                    <a:pt x="192" y="82"/>
                    <a:pt x="195" y="82"/>
                  </a:cubicBezTo>
                  <a:cubicBezTo>
                    <a:pt x="199" y="82"/>
                    <a:pt x="200" y="82"/>
                    <a:pt x="201" y="84"/>
                  </a:cubicBezTo>
                  <a:cubicBezTo>
                    <a:pt x="202" y="85"/>
                    <a:pt x="203" y="87"/>
                    <a:pt x="203" y="88"/>
                  </a:cubicBezTo>
                  <a:cubicBezTo>
                    <a:pt x="203" y="90"/>
                    <a:pt x="204" y="89"/>
                    <a:pt x="206" y="90"/>
                  </a:cubicBezTo>
                  <a:cubicBezTo>
                    <a:pt x="208" y="92"/>
                    <a:pt x="208" y="92"/>
                    <a:pt x="208" y="93"/>
                  </a:cubicBezTo>
                  <a:cubicBezTo>
                    <a:pt x="208" y="94"/>
                    <a:pt x="208" y="96"/>
                    <a:pt x="209" y="98"/>
                  </a:cubicBezTo>
                  <a:cubicBezTo>
                    <a:pt x="210" y="100"/>
                    <a:pt x="208" y="102"/>
                    <a:pt x="209" y="104"/>
                  </a:cubicBezTo>
                  <a:cubicBezTo>
                    <a:pt x="209" y="106"/>
                    <a:pt x="210" y="108"/>
                    <a:pt x="209" y="110"/>
                  </a:cubicBezTo>
                  <a:cubicBezTo>
                    <a:pt x="209" y="111"/>
                    <a:pt x="210" y="114"/>
                    <a:pt x="209" y="116"/>
                  </a:cubicBezTo>
                  <a:cubicBezTo>
                    <a:pt x="209" y="118"/>
                    <a:pt x="208" y="120"/>
                    <a:pt x="208" y="122"/>
                  </a:cubicBezTo>
                  <a:cubicBezTo>
                    <a:pt x="208" y="124"/>
                    <a:pt x="207" y="126"/>
                    <a:pt x="207" y="127"/>
                  </a:cubicBezTo>
                  <a:cubicBezTo>
                    <a:pt x="208" y="127"/>
                    <a:pt x="208" y="133"/>
                    <a:pt x="208" y="134"/>
                  </a:cubicBezTo>
                  <a:cubicBezTo>
                    <a:pt x="208" y="135"/>
                    <a:pt x="206" y="137"/>
                    <a:pt x="206" y="139"/>
                  </a:cubicBezTo>
                  <a:cubicBezTo>
                    <a:pt x="206" y="142"/>
                    <a:pt x="208" y="141"/>
                    <a:pt x="208" y="142"/>
                  </a:cubicBezTo>
                  <a:cubicBezTo>
                    <a:pt x="209" y="142"/>
                    <a:pt x="210" y="142"/>
                    <a:pt x="210" y="144"/>
                  </a:cubicBezTo>
                  <a:cubicBezTo>
                    <a:pt x="211" y="145"/>
                    <a:pt x="211" y="146"/>
                    <a:pt x="212" y="146"/>
                  </a:cubicBezTo>
                  <a:cubicBezTo>
                    <a:pt x="214" y="146"/>
                    <a:pt x="214" y="145"/>
                    <a:pt x="215" y="144"/>
                  </a:cubicBezTo>
                  <a:cubicBezTo>
                    <a:pt x="215" y="143"/>
                    <a:pt x="216" y="143"/>
                    <a:pt x="217" y="141"/>
                  </a:cubicBezTo>
                  <a:cubicBezTo>
                    <a:pt x="217" y="139"/>
                    <a:pt x="217" y="138"/>
                    <a:pt x="216" y="138"/>
                  </a:cubicBezTo>
                  <a:cubicBezTo>
                    <a:pt x="216" y="138"/>
                    <a:pt x="215" y="137"/>
                    <a:pt x="215" y="136"/>
                  </a:cubicBezTo>
                  <a:cubicBezTo>
                    <a:pt x="214" y="135"/>
                    <a:pt x="214" y="134"/>
                    <a:pt x="214" y="134"/>
                  </a:cubicBezTo>
                  <a:cubicBezTo>
                    <a:pt x="213" y="134"/>
                    <a:pt x="213" y="132"/>
                    <a:pt x="213" y="132"/>
                  </a:cubicBezTo>
                  <a:cubicBezTo>
                    <a:pt x="214" y="132"/>
                    <a:pt x="214" y="133"/>
                    <a:pt x="216" y="133"/>
                  </a:cubicBezTo>
                  <a:cubicBezTo>
                    <a:pt x="218" y="133"/>
                    <a:pt x="218" y="134"/>
                    <a:pt x="218" y="136"/>
                  </a:cubicBezTo>
                  <a:cubicBezTo>
                    <a:pt x="219" y="138"/>
                    <a:pt x="220" y="135"/>
                    <a:pt x="220" y="135"/>
                  </a:cubicBezTo>
                  <a:cubicBezTo>
                    <a:pt x="221" y="134"/>
                    <a:pt x="223" y="135"/>
                    <a:pt x="223" y="135"/>
                  </a:cubicBezTo>
                  <a:cubicBezTo>
                    <a:pt x="224" y="136"/>
                    <a:pt x="225" y="138"/>
                    <a:pt x="225" y="138"/>
                  </a:cubicBezTo>
                  <a:cubicBezTo>
                    <a:pt x="225" y="139"/>
                    <a:pt x="225" y="140"/>
                    <a:pt x="224" y="141"/>
                  </a:cubicBezTo>
                  <a:cubicBezTo>
                    <a:pt x="223" y="143"/>
                    <a:pt x="223" y="144"/>
                    <a:pt x="221" y="145"/>
                  </a:cubicBezTo>
                  <a:cubicBezTo>
                    <a:pt x="220" y="146"/>
                    <a:pt x="220" y="147"/>
                    <a:pt x="220" y="149"/>
                  </a:cubicBezTo>
                  <a:cubicBezTo>
                    <a:pt x="219" y="150"/>
                    <a:pt x="219" y="151"/>
                    <a:pt x="219" y="152"/>
                  </a:cubicBezTo>
                  <a:cubicBezTo>
                    <a:pt x="219" y="154"/>
                    <a:pt x="218" y="153"/>
                    <a:pt x="216" y="154"/>
                  </a:cubicBezTo>
                  <a:cubicBezTo>
                    <a:pt x="215" y="155"/>
                    <a:pt x="214" y="156"/>
                    <a:pt x="215" y="157"/>
                  </a:cubicBezTo>
                  <a:cubicBezTo>
                    <a:pt x="215" y="158"/>
                    <a:pt x="218" y="157"/>
                    <a:pt x="219" y="158"/>
                  </a:cubicBezTo>
                  <a:cubicBezTo>
                    <a:pt x="221" y="159"/>
                    <a:pt x="222" y="160"/>
                    <a:pt x="222" y="162"/>
                  </a:cubicBezTo>
                  <a:cubicBezTo>
                    <a:pt x="222" y="163"/>
                    <a:pt x="222" y="165"/>
                    <a:pt x="223" y="166"/>
                  </a:cubicBezTo>
                  <a:cubicBezTo>
                    <a:pt x="224" y="166"/>
                    <a:pt x="225" y="168"/>
                    <a:pt x="226" y="171"/>
                  </a:cubicBezTo>
                  <a:cubicBezTo>
                    <a:pt x="228" y="173"/>
                    <a:pt x="231" y="178"/>
                    <a:pt x="233" y="180"/>
                  </a:cubicBezTo>
                  <a:cubicBezTo>
                    <a:pt x="235" y="181"/>
                    <a:pt x="237" y="182"/>
                    <a:pt x="238" y="183"/>
                  </a:cubicBezTo>
                  <a:cubicBezTo>
                    <a:pt x="239" y="183"/>
                    <a:pt x="240" y="184"/>
                    <a:pt x="241" y="183"/>
                  </a:cubicBezTo>
                  <a:cubicBezTo>
                    <a:pt x="242" y="182"/>
                    <a:pt x="242" y="180"/>
                    <a:pt x="240" y="180"/>
                  </a:cubicBezTo>
                  <a:cubicBezTo>
                    <a:pt x="239" y="179"/>
                    <a:pt x="240" y="177"/>
                    <a:pt x="240" y="177"/>
                  </a:cubicBezTo>
                  <a:cubicBezTo>
                    <a:pt x="240" y="177"/>
                    <a:pt x="241" y="177"/>
                    <a:pt x="243" y="177"/>
                  </a:cubicBezTo>
                  <a:cubicBezTo>
                    <a:pt x="244" y="178"/>
                    <a:pt x="245" y="176"/>
                    <a:pt x="245" y="176"/>
                  </a:cubicBezTo>
                  <a:cubicBezTo>
                    <a:pt x="245" y="176"/>
                    <a:pt x="245" y="179"/>
                    <a:pt x="245" y="179"/>
                  </a:cubicBezTo>
                  <a:cubicBezTo>
                    <a:pt x="246" y="179"/>
                    <a:pt x="246" y="181"/>
                    <a:pt x="246" y="181"/>
                  </a:cubicBezTo>
                  <a:cubicBezTo>
                    <a:pt x="246" y="181"/>
                    <a:pt x="245" y="184"/>
                    <a:pt x="245" y="186"/>
                  </a:cubicBezTo>
                  <a:cubicBezTo>
                    <a:pt x="246" y="189"/>
                    <a:pt x="246" y="190"/>
                    <a:pt x="246" y="191"/>
                  </a:cubicBezTo>
                  <a:cubicBezTo>
                    <a:pt x="247" y="192"/>
                    <a:pt x="247" y="195"/>
                    <a:pt x="248" y="194"/>
                  </a:cubicBezTo>
                  <a:cubicBezTo>
                    <a:pt x="249" y="194"/>
                    <a:pt x="251" y="190"/>
                    <a:pt x="253" y="189"/>
                  </a:cubicBezTo>
                  <a:cubicBezTo>
                    <a:pt x="255" y="187"/>
                    <a:pt x="258" y="185"/>
                    <a:pt x="258" y="185"/>
                  </a:cubicBezTo>
                  <a:cubicBezTo>
                    <a:pt x="258" y="185"/>
                    <a:pt x="257" y="186"/>
                    <a:pt x="256" y="188"/>
                  </a:cubicBezTo>
                  <a:cubicBezTo>
                    <a:pt x="255" y="189"/>
                    <a:pt x="251" y="194"/>
                    <a:pt x="251" y="195"/>
                  </a:cubicBezTo>
                  <a:cubicBezTo>
                    <a:pt x="251" y="196"/>
                    <a:pt x="253" y="197"/>
                    <a:pt x="254" y="197"/>
                  </a:cubicBezTo>
                  <a:cubicBezTo>
                    <a:pt x="255" y="197"/>
                    <a:pt x="257" y="200"/>
                    <a:pt x="258" y="201"/>
                  </a:cubicBezTo>
                  <a:cubicBezTo>
                    <a:pt x="259" y="202"/>
                    <a:pt x="259" y="205"/>
                    <a:pt x="260" y="206"/>
                  </a:cubicBezTo>
                  <a:cubicBezTo>
                    <a:pt x="261" y="207"/>
                    <a:pt x="259" y="208"/>
                    <a:pt x="260" y="209"/>
                  </a:cubicBezTo>
                  <a:cubicBezTo>
                    <a:pt x="260" y="211"/>
                    <a:pt x="261" y="212"/>
                    <a:pt x="262" y="213"/>
                  </a:cubicBezTo>
                  <a:cubicBezTo>
                    <a:pt x="263" y="215"/>
                    <a:pt x="265" y="217"/>
                    <a:pt x="266" y="218"/>
                  </a:cubicBezTo>
                  <a:cubicBezTo>
                    <a:pt x="267" y="219"/>
                    <a:pt x="269" y="220"/>
                    <a:pt x="272" y="220"/>
                  </a:cubicBezTo>
                  <a:cubicBezTo>
                    <a:pt x="276" y="220"/>
                    <a:pt x="276" y="221"/>
                    <a:pt x="278" y="221"/>
                  </a:cubicBezTo>
                  <a:cubicBezTo>
                    <a:pt x="280" y="221"/>
                    <a:pt x="281" y="223"/>
                    <a:pt x="282" y="224"/>
                  </a:cubicBezTo>
                  <a:cubicBezTo>
                    <a:pt x="282" y="226"/>
                    <a:pt x="284" y="227"/>
                    <a:pt x="286" y="228"/>
                  </a:cubicBezTo>
                  <a:cubicBezTo>
                    <a:pt x="288" y="230"/>
                    <a:pt x="288" y="232"/>
                    <a:pt x="289" y="233"/>
                  </a:cubicBezTo>
                  <a:cubicBezTo>
                    <a:pt x="290" y="235"/>
                    <a:pt x="293" y="239"/>
                    <a:pt x="294" y="240"/>
                  </a:cubicBezTo>
                  <a:cubicBezTo>
                    <a:pt x="296" y="242"/>
                    <a:pt x="297" y="242"/>
                    <a:pt x="298" y="242"/>
                  </a:cubicBezTo>
                  <a:cubicBezTo>
                    <a:pt x="299" y="242"/>
                    <a:pt x="303" y="243"/>
                    <a:pt x="304" y="244"/>
                  </a:cubicBezTo>
                  <a:cubicBezTo>
                    <a:pt x="304" y="244"/>
                    <a:pt x="304" y="245"/>
                    <a:pt x="303" y="246"/>
                  </a:cubicBezTo>
                  <a:cubicBezTo>
                    <a:pt x="301" y="247"/>
                    <a:pt x="301" y="246"/>
                    <a:pt x="299" y="245"/>
                  </a:cubicBezTo>
                  <a:cubicBezTo>
                    <a:pt x="297" y="244"/>
                    <a:pt x="296" y="244"/>
                    <a:pt x="296" y="244"/>
                  </a:cubicBezTo>
                  <a:cubicBezTo>
                    <a:pt x="295" y="244"/>
                    <a:pt x="294" y="245"/>
                    <a:pt x="293" y="246"/>
                  </a:cubicBezTo>
                  <a:cubicBezTo>
                    <a:pt x="293" y="247"/>
                    <a:pt x="294" y="249"/>
                    <a:pt x="294" y="251"/>
                  </a:cubicBezTo>
                  <a:cubicBezTo>
                    <a:pt x="295" y="252"/>
                    <a:pt x="300" y="252"/>
                    <a:pt x="301" y="252"/>
                  </a:cubicBezTo>
                  <a:cubicBezTo>
                    <a:pt x="302" y="251"/>
                    <a:pt x="305" y="249"/>
                    <a:pt x="306" y="248"/>
                  </a:cubicBezTo>
                  <a:cubicBezTo>
                    <a:pt x="307" y="248"/>
                    <a:pt x="313" y="249"/>
                    <a:pt x="314" y="249"/>
                  </a:cubicBezTo>
                  <a:cubicBezTo>
                    <a:pt x="315" y="248"/>
                    <a:pt x="316" y="245"/>
                    <a:pt x="319" y="244"/>
                  </a:cubicBezTo>
                  <a:cubicBezTo>
                    <a:pt x="321" y="243"/>
                    <a:pt x="321" y="243"/>
                    <a:pt x="323" y="244"/>
                  </a:cubicBezTo>
                  <a:cubicBezTo>
                    <a:pt x="324" y="245"/>
                    <a:pt x="325" y="243"/>
                    <a:pt x="325" y="242"/>
                  </a:cubicBezTo>
                  <a:cubicBezTo>
                    <a:pt x="325" y="240"/>
                    <a:pt x="326" y="237"/>
                    <a:pt x="327" y="237"/>
                  </a:cubicBezTo>
                  <a:cubicBezTo>
                    <a:pt x="327" y="236"/>
                    <a:pt x="327" y="233"/>
                    <a:pt x="327" y="232"/>
                  </a:cubicBezTo>
                  <a:cubicBezTo>
                    <a:pt x="326" y="231"/>
                    <a:pt x="326" y="229"/>
                    <a:pt x="326" y="227"/>
                  </a:cubicBezTo>
                  <a:cubicBezTo>
                    <a:pt x="326" y="226"/>
                    <a:pt x="327" y="222"/>
                    <a:pt x="327" y="222"/>
                  </a:cubicBezTo>
                  <a:cubicBezTo>
                    <a:pt x="328" y="221"/>
                    <a:pt x="328" y="218"/>
                    <a:pt x="329" y="217"/>
                  </a:cubicBezTo>
                  <a:cubicBezTo>
                    <a:pt x="330" y="217"/>
                    <a:pt x="331" y="214"/>
                    <a:pt x="331" y="212"/>
                  </a:cubicBezTo>
                  <a:cubicBezTo>
                    <a:pt x="331" y="210"/>
                    <a:pt x="331" y="207"/>
                    <a:pt x="331" y="205"/>
                  </a:cubicBezTo>
                  <a:cubicBezTo>
                    <a:pt x="331" y="204"/>
                    <a:pt x="330" y="194"/>
                    <a:pt x="330" y="188"/>
                  </a:cubicBezTo>
                  <a:cubicBezTo>
                    <a:pt x="330" y="182"/>
                    <a:pt x="329" y="174"/>
                    <a:pt x="328" y="172"/>
                  </a:cubicBezTo>
                  <a:cubicBezTo>
                    <a:pt x="327" y="170"/>
                    <a:pt x="326" y="167"/>
                    <a:pt x="325" y="164"/>
                  </a:cubicBezTo>
                  <a:cubicBezTo>
                    <a:pt x="323" y="162"/>
                    <a:pt x="320" y="154"/>
                    <a:pt x="319" y="154"/>
                  </a:cubicBezTo>
                  <a:cubicBezTo>
                    <a:pt x="318" y="155"/>
                    <a:pt x="316" y="152"/>
                    <a:pt x="316" y="152"/>
                  </a:cubicBezTo>
                  <a:cubicBezTo>
                    <a:pt x="316" y="151"/>
                    <a:pt x="316" y="149"/>
                    <a:pt x="316" y="148"/>
                  </a:cubicBezTo>
                  <a:cubicBezTo>
                    <a:pt x="315" y="147"/>
                    <a:pt x="313" y="144"/>
                    <a:pt x="312" y="143"/>
                  </a:cubicBezTo>
                  <a:cubicBezTo>
                    <a:pt x="311" y="141"/>
                    <a:pt x="308" y="135"/>
                    <a:pt x="307" y="133"/>
                  </a:cubicBezTo>
                  <a:cubicBezTo>
                    <a:pt x="306" y="131"/>
                    <a:pt x="292" y="112"/>
                    <a:pt x="291" y="109"/>
                  </a:cubicBezTo>
                  <a:cubicBezTo>
                    <a:pt x="289" y="106"/>
                    <a:pt x="287" y="102"/>
                    <a:pt x="286" y="101"/>
                  </a:cubicBezTo>
                  <a:cubicBezTo>
                    <a:pt x="286" y="99"/>
                    <a:pt x="284" y="95"/>
                    <a:pt x="282" y="94"/>
                  </a:cubicBezTo>
                  <a:cubicBezTo>
                    <a:pt x="281" y="93"/>
                    <a:pt x="281" y="89"/>
                    <a:pt x="282" y="88"/>
                  </a:cubicBezTo>
                  <a:cubicBezTo>
                    <a:pt x="282" y="87"/>
                    <a:pt x="283" y="87"/>
                    <a:pt x="283" y="88"/>
                  </a:cubicBezTo>
                  <a:cubicBezTo>
                    <a:pt x="284" y="90"/>
                    <a:pt x="287" y="92"/>
                    <a:pt x="288" y="92"/>
                  </a:cubicBezTo>
                  <a:cubicBezTo>
                    <a:pt x="289" y="92"/>
                    <a:pt x="291" y="94"/>
                    <a:pt x="291" y="97"/>
                  </a:cubicBezTo>
                  <a:cubicBezTo>
                    <a:pt x="291" y="100"/>
                    <a:pt x="294" y="108"/>
                    <a:pt x="294" y="108"/>
                  </a:cubicBezTo>
                  <a:cubicBezTo>
                    <a:pt x="294" y="106"/>
                    <a:pt x="295" y="99"/>
                    <a:pt x="295" y="99"/>
                  </a:cubicBezTo>
                  <a:cubicBezTo>
                    <a:pt x="295" y="99"/>
                    <a:pt x="295" y="98"/>
                    <a:pt x="294" y="96"/>
                  </a:cubicBezTo>
                  <a:cubicBezTo>
                    <a:pt x="294" y="94"/>
                    <a:pt x="290" y="92"/>
                    <a:pt x="290" y="91"/>
                  </a:cubicBezTo>
                  <a:cubicBezTo>
                    <a:pt x="291" y="90"/>
                    <a:pt x="288" y="88"/>
                    <a:pt x="286" y="87"/>
                  </a:cubicBezTo>
                  <a:cubicBezTo>
                    <a:pt x="285" y="86"/>
                    <a:pt x="282" y="82"/>
                    <a:pt x="280" y="80"/>
                  </a:cubicBezTo>
                  <a:cubicBezTo>
                    <a:pt x="279" y="77"/>
                    <a:pt x="276" y="76"/>
                    <a:pt x="275" y="73"/>
                  </a:cubicBezTo>
                  <a:cubicBezTo>
                    <a:pt x="274" y="71"/>
                    <a:pt x="271" y="67"/>
                    <a:pt x="270" y="66"/>
                  </a:cubicBezTo>
                  <a:cubicBezTo>
                    <a:pt x="269" y="66"/>
                    <a:pt x="266" y="60"/>
                    <a:pt x="265" y="58"/>
                  </a:cubicBezTo>
                  <a:cubicBezTo>
                    <a:pt x="264" y="57"/>
                    <a:pt x="261" y="52"/>
                    <a:pt x="260" y="51"/>
                  </a:cubicBezTo>
                  <a:cubicBezTo>
                    <a:pt x="259" y="49"/>
                    <a:pt x="259" y="46"/>
                    <a:pt x="257" y="44"/>
                  </a:cubicBezTo>
                  <a:cubicBezTo>
                    <a:pt x="255" y="42"/>
                    <a:pt x="256" y="41"/>
                    <a:pt x="255" y="40"/>
                  </a:cubicBezTo>
                  <a:cubicBezTo>
                    <a:pt x="254" y="38"/>
                    <a:pt x="253" y="35"/>
                    <a:pt x="252" y="34"/>
                  </a:cubicBezTo>
                  <a:cubicBezTo>
                    <a:pt x="252" y="33"/>
                    <a:pt x="251" y="27"/>
                    <a:pt x="250" y="26"/>
                  </a:cubicBezTo>
                  <a:cubicBezTo>
                    <a:pt x="250" y="25"/>
                    <a:pt x="249" y="24"/>
                    <a:pt x="248" y="22"/>
                  </a:cubicBezTo>
                  <a:cubicBezTo>
                    <a:pt x="247" y="20"/>
                    <a:pt x="246" y="20"/>
                    <a:pt x="246" y="18"/>
                  </a:cubicBezTo>
                  <a:cubicBezTo>
                    <a:pt x="246" y="16"/>
                    <a:pt x="245" y="15"/>
                    <a:pt x="245" y="14"/>
                  </a:cubicBezTo>
                  <a:cubicBezTo>
                    <a:pt x="245" y="13"/>
                    <a:pt x="243" y="11"/>
                    <a:pt x="242" y="11"/>
                  </a:cubicBezTo>
                  <a:cubicBezTo>
                    <a:pt x="241" y="10"/>
                    <a:pt x="241" y="9"/>
                    <a:pt x="241" y="9"/>
                  </a:cubicBezTo>
                  <a:cubicBezTo>
                    <a:pt x="242" y="8"/>
                    <a:pt x="243" y="8"/>
                    <a:pt x="243" y="7"/>
                  </a:cubicBezTo>
                  <a:cubicBezTo>
                    <a:pt x="243" y="7"/>
                    <a:pt x="243" y="4"/>
                    <a:pt x="243" y="4"/>
                  </a:cubicBezTo>
                  <a:cubicBezTo>
                    <a:pt x="242" y="3"/>
                    <a:pt x="241" y="3"/>
                    <a:pt x="241" y="3"/>
                  </a:cubicBezTo>
                  <a:cubicBezTo>
                    <a:pt x="235" y="3"/>
                    <a:pt x="229" y="2"/>
                    <a:pt x="229" y="2"/>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4" name="Freeform 88">
              <a:extLst>
                <a:ext uri="{FF2B5EF4-FFF2-40B4-BE49-F238E27FC236}">
                  <a16:creationId xmlns:a16="http://schemas.microsoft.com/office/drawing/2014/main" id="{682E31BB-4F66-4C5B-B02D-D5ACE3AF7653}"/>
                </a:ext>
              </a:extLst>
            </p:cNvPr>
            <p:cNvSpPr>
              <a:spLocks/>
            </p:cNvSpPr>
            <p:nvPr/>
          </p:nvSpPr>
          <p:spPr bwMode="auto">
            <a:xfrm>
              <a:off x="5957178" y="5729173"/>
              <a:ext cx="39072" cy="62289"/>
            </a:xfrm>
            <a:custGeom>
              <a:avLst/>
              <a:gdLst>
                <a:gd name="T0" fmla="*/ 0 w 12"/>
                <a:gd name="T1" fmla="*/ 20 h 20"/>
                <a:gd name="T2" fmla="*/ 5 w 12"/>
                <a:gd name="T3" fmla="*/ 13 h 20"/>
                <a:gd name="T4" fmla="*/ 8 w 12"/>
                <a:gd name="T5" fmla="*/ 5 h 20"/>
                <a:gd name="T6" fmla="*/ 11 w 12"/>
                <a:gd name="T7" fmla="*/ 1 h 20"/>
                <a:gd name="T8" fmla="*/ 10 w 12"/>
                <a:gd name="T9" fmla="*/ 5 h 20"/>
                <a:gd name="T10" fmla="*/ 6 w 12"/>
                <a:gd name="T11" fmla="*/ 13 h 20"/>
                <a:gd name="T12" fmla="*/ 3 w 12"/>
                <a:gd name="T13" fmla="*/ 17 h 20"/>
                <a:gd name="T14" fmla="*/ 0 w 12"/>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20">
                  <a:moveTo>
                    <a:pt x="0" y="20"/>
                  </a:moveTo>
                  <a:cubicBezTo>
                    <a:pt x="1" y="16"/>
                    <a:pt x="3" y="16"/>
                    <a:pt x="5" y="13"/>
                  </a:cubicBezTo>
                  <a:cubicBezTo>
                    <a:pt x="6" y="11"/>
                    <a:pt x="8" y="8"/>
                    <a:pt x="8" y="5"/>
                  </a:cubicBezTo>
                  <a:cubicBezTo>
                    <a:pt x="9" y="2"/>
                    <a:pt x="10" y="0"/>
                    <a:pt x="11" y="1"/>
                  </a:cubicBezTo>
                  <a:cubicBezTo>
                    <a:pt x="12" y="1"/>
                    <a:pt x="11" y="4"/>
                    <a:pt x="10" y="5"/>
                  </a:cubicBezTo>
                  <a:cubicBezTo>
                    <a:pt x="9" y="7"/>
                    <a:pt x="8" y="10"/>
                    <a:pt x="6" y="13"/>
                  </a:cubicBezTo>
                  <a:cubicBezTo>
                    <a:pt x="5" y="15"/>
                    <a:pt x="4" y="15"/>
                    <a:pt x="3" y="17"/>
                  </a:cubicBezTo>
                  <a:cubicBezTo>
                    <a:pt x="1" y="18"/>
                    <a:pt x="0" y="20"/>
                    <a:pt x="0" y="2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5" name="Freeform 89">
              <a:extLst>
                <a:ext uri="{FF2B5EF4-FFF2-40B4-BE49-F238E27FC236}">
                  <a16:creationId xmlns:a16="http://schemas.microsoft.com/office/drawing/2014/main" id="{809ED3A1-9E20-4721-AF04-A9082F42ABFB}"/>
                </a:ext>
              </a:extLst>
            </p:cNvPr>
            <p:cNvSpPr>
              <a:spLocks/>
            </p:cNvSpPr>
            <p:nvPr/>
          </p:nvSpPr>
          <p:spPr bwMode="auto">
            <a:xfrm>
              <a:off x="5992852" y="5704586"/>
              <a:ext cx="8494" cy="13113"/>
            </a:xfrm>
            <a:custGeom>
              <a:avLst/>
              <a:gdLst>
                <a:gd name="T0" fmla="*/ 0 w 3"/>
                <a:gd name="T1" fmla="*/ 4 h 4"/>
                <a:gd name="T2" fmla="*/ 2 w 3"/>
                <a:gd name="T3" fmla="*/ 0 h 4"/>
                <a:gd name="T4" fmla="*/ 2 w 3"/>
                <a:gd name="T5" fmla="*/ 3 h 4"/>
                <a:gd name="T6" fmla="*/ 0 w 3"/>
                <a:gd name="T7" fmla="*/ 4 h 4"/>
              </a:gdLst>
              <a:ahLst/>
              <a:cxnLst>
                <a:cxn ang="0">
                  <a:pos x="T0" y="T1"/>
                </a:cxn>
                <a:cxn ang="0">
                  <a:pos x="T2" y="T3"/>
                </a:cxn>
                <a:cxn ang="0">
                  <a:pos x="T4" y="T5"/>
                </a:cxn>
                <a:cxn ang="0">
                  <a:pos x="T6" y="T7"/>
                </a:cxn>
              </a:cxnLst>
              <a:rect l="0" t="0" r="r" b="b"/>
              <a:pathLst>
                <a:path w="3" h="4">
                  <a:moveTo>
                    <a:pt x="0" y="4"/>
                  </a:moveTo>
                  <a:cubicBezTo>
                    <a:pt x="0" y="2"/>
                    <a:pt x="1" y="0"/>
                    <a:pt x="2" y="0"/>
                  </a:cubicBezTo>
                  <a:cubicBezTo>
                    <a:pt x="3" y="1"/>
                    <a:pt x="3" y="2"/>
                    <a:pt x="2" y="3"/>
                  </a:cubicBezTo>
                  <a:cubicBezTo>
                    <a:pt x="1" y="3"/>
                    <a:pt x="0" y="4"/>
                    <a:pt x="0" y="4"/>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6" name="Freeform 90">
              <a:extLst>
                <a:ext uri="{FF2B5EF4-FFF2-40B4-BE49-F238E27FC236}">
                  <a16:creationId xmlns:a16="http://schemas.microsoft.com/office/drawing/2014/main" id="{1D34D1A8-AFD9-4F64-959E-0167C6D8AE3F}"/>
                </a:ext>
              </a:extLst>
            </p:cNvPr>
            <p:cNvSpPr>
              <a:spLocks/>
            </p:cNvSpPr>
            <p:nvPr/>
          </p:nvSpPr>
          <p:spPr bwMode="auto">
            <a:xfrm>
              <a:off x="5889224" y="5820966"/>
              <a:ext cx="32278" cy="18030"/>
            </a:xfrm>
            <a:custGeom>
              <a:avLst/>
              <a:gdLst>
                <a:gd name="T0" fmla="*/ 0 w 10"/>
                <a:gd name="T1" fmla="*/ 6 h 6"/>
                <a:gd name="T2" fmla="*/ 4 w 10"/>
                <a:gd name="T3" fmla="*/ 3 h 6"/>
                <a:gd name="T4" fmla="*/ 8 w 10"/>
                <a:gd name="T5" fmla="*/ 0 h 6"/>
                <a:gd name="T6" fmla="*/ 8 w 10"/>
                <a:gd name="T7" fmla="*/ 3 h 6"/>
                <a:gd name="T8" fmla="*/ 4 w 10"/>
                <a:gd name="T9" fmla="*/ 5 h 6"/>
                <a:gd name="T10" fmla="*/ 0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0" y="6"/>
                  </a:moveTo>
                  <a:cubicBezTo>
                    <a:pt x="1" y="5"/>
                    <a:pt x="2" y="5"/>
                    <a:pt x="4" y="3"/>
                  </a:cubicBezTo>
                  <a:cubicBezTo>
                    <a:pt x="6" y="2"/>
                    <a:pt x="8" y="0"/>
                    <a:pt x="8" y="0"/>
                  </a:cubicBezTo>
                  <a:cubicBezTo>
                    <a:pt x="9" y="1"/>
                    <a:pt x="10" y="2"/>
                    <a:pt x="8" y="3"/>
                  </a:cubicBezTo>
                  <a:cubicBezTo>
                    <a:pt x="6" y="3"/>
                    <a:pt x="6" y="5"/>
                    <a:pt x="4" y="5"/>
                  </a:cubicBezTo>
                  <a:cubicBezTo>
                    <a:pt x="1" y="5"/>
                    <a:pt x="0" y="6"/>
                    <a:pt x="0" y="6"/>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7" name="Freeform 91">
              <a:extLst>
                <a:ext uri="{FF2B5EF4-FFF2-40B4-BE49-F238E27FC236}">
                  <a16:creationId xmlns:a16="http://schemas.microsoft.com/office/drawing/2014/main" id="{83F22A09-7D5B-46D7-AF66-FE1F9D6A1E42}"/>
                </a:ext>
              </a:extLst>
            </p:cNvPr>
            <p:cNvSpPr>
              <a:spLocks/>
            </p:cNvSpPr>
            <p:nvPr/>
          </p:nvSpPr>
          <p:spPr bwMode="auto">
            <a:xfrm>
              <a:off x="5924899" y="5807853"/>
              <a:ext cx="8494" cy="9835"/>
            </a:xfrm>
            <a:custGeom>
              <a:avLst/>
              <a:gdLst>
                <a:gd name="T0" fmla="*/ 0 w 3"/>
                <a:gd name="T1" fmla="*/ 3 h 3"/>
                <a:gd name="T2" fmla="*/ 2 w 3"/>
                <a:gd name="T3" fmla="*/ 1 h 3"/>
                <a:gd name="T4" fmla="*/ 1 w 3"/>
                <a:gd name="T5" fmla="*/ 3 h 3"/>
                <a:gd name="T6" fmla="*/ 0 w 3"/>
                <a:gd name="T7" fmla="*/ 3 h 3"/>
              </a:gdLst>
              <a:ahLst/>
              <a:cxnLst>
                <a:cxn ang="0">
                  <a:pos x="T0" y="T1"/>
                </a:cxn>
                <a:cxn ang="0">
                  <a:pos x="T2" y="T3"/>
                </a:cxn>
                <a:cxn ang="0">
                  <a:pos x="T4" y="T5"/>
                </a:cxn>
                <a:cxn ang="0">
                  <a:pos x="T6" y="T7"/>
                </a:cxn>
              </a:cxnLst>
              <a:rect l="0" t="0" r="r" b="b"/>
              <a:pathLst>
                <a:path w="3" h="3">
                  <a:moveTo>
                    <a:pt x="0" y="3"/>
                  </a:moveTo>
                  <a:cubicBezTo>
                    <a:pt x="1" y="2"/>
                    <a:pt x="1" y="0"/>
                    <a:pt x="2" y="1"/>
                  </a:cubicBezTo>
                  <a:cubicBezTo>
                    <a:pt x="3" y="2"/>
                    <a:pt x="1" y="3"/>
                    <a:pt x="1" y="3"/>
                  </a:cubicBezTo>
                  <a:cubicBezTo>
                    <a:pt x="0" y="3"/>
                    <a:pt x="0" y="3"/>
                    <a:pt x="0"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8" name="Freeform 92">
              <a:extLst>
                <a:ext uri="{FF2B5EF4-FFF2-40B4-BE49-F238E27FC236}">
                  <a16:creationId xmlns:a16="http://schemas.microsoft.com/office/drawing/2014/main" id="{CF15F59B-1C3F-48DC-8E64-63EFA5CCD4DA}"/>
                </a:ext>
              </a:extLst>
            </p:cNvPr>
            <p:cNvSpPr>
              <a:spLocks/>
            </p:cNvSpPr>
            <p:nvPr/>
          </p:nvSpPr>
          <p:spPr bwMode="auto">
            <a:xfrm>
              <a:off x="5940189" y="5798018"/>
              <a:ext cx="6796" cy="9835"/>
            </a:xfrm>
            <a:custGeom>
              <a:avLst/>
              <a:gdLst>
                <a:gd name="T0" fmla="*/ 0 w 2"/>
                <a:gd name="T1" fmla="*/ 3 h 3"/>
                <a:gd name="T2" fmla="*/ 1 w 2"/>
                <a:gd name="T3" fmla="*/ 1 h 3"/>
                <a:gd name="T4" fmla="*/ 0 w 2"/>
                <a:gd name="T5" fmla="*/ 3 h 3"/>
              </a:gdLst>
              <a:ahLst/>
              <a:cxnLst>
                <a:cxn ang="0">
                  <a:pos x="T0" y="T1"/>
                </a:cxn>
                <a:cxn ang="0">
                  <a:pos x="T2" y="T3"/>
                </a:cxn>
                <a:cxn ang="0">
                  <a:pos x="T4" y="T5"/>
                </a:cxn>
              </a:cxnLst>
              <a:rect l="0" t="0" r="r" b="b"/>
              <a:pathLst>
                <a:path w="2" h="3">
                  <a:moveTo>
                    <a:pt x="0" y="3"/>
                  </a:moveTo>
                  <a:cubicBezTo>
                    <a:pt x="0" y="1"/>
                    <a:pt x="0" y="0"/>
                    <a:pt x="1" y="1"/>
                  </a:cubicBezTo>
                  <a:cubicBezTo>
                    <a:pt x="2" y="2"/>
                    <a:pt x="0" y="3"/>
                    <a:pt x="0"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09" name="Freeform 93">
              <a:extLst>
                <a:ext uri="{FF2B5EF4-FFF2-40B4-BE49-F238E27FC236}">
                  <a16:creationId xmlns:a16="http://schemas.microsoft.com/office/drawing/2014/main" id="{A4659F71-CF92-4CB7-AF9F-491179050505}"/>
                </a:ext>
              </a:extLst>
            </p:cNvPr>
            <p:cNvSpPr>
              <a:spLocks/>
            </p:cNvSpPr>
            <p:nvPr/>
          </p:nvSpPr>
          <p:spPr bwMode="auto">
            <a:xfrm>
              <a:off x="5800885" y="5848832"/>
              <a:ext cx="56061" cy="24587"/>
            </a:xfrm>
            <a:custGeom>
              <a:avLst/>
              <a:gdLst>
                <a:gd name="T0" fmla="*/ 0 w 17"/>
                <a:gd name="T1" fmla="*/ 8 h 8"/>
                <a:gd name="T2" fmla="*/ 7 w 17"/>
                <a:gd name="T3" fmla="*/ 4 h 8"/>
                <a:gd name="T4" fmla="*/ 12 w 17"/>
                <a:gd name="T5" fmla="*/ 1 h 8"/>
                <a:gd name="T6" fmla="*/ 14 w 17"/>
                <a:gd name="T7" fmla="*/ 2 h 8"/>
                <a:gd name="T8" fmla="*/ 6 w 17"/>
                <a:gd name="T9" fmla="*/ 6 h 8"/>
                <a:gd name="T10" fmla="*/ 0 w 17"/>
                <a:gd name="T11" fmla="*/ 8 h 8"/>
              </a:gdLst>
              <a:ahLst/>
              <a:cxnLst>
                <a:cxn ang="0">
                  <a:pos x="T0" y="T1"/>
                </a:cxn>
                <a:cxn ang="0">
                  <a:pos x="T2" y="T3"/>
                </a:cxn>
                <a:cxn ang="0">
                  <a:pos x="T4" y="T5"/>
                </a:cxn>
                <a:cxn ang="0">
                  <a:pos x="T6" y="T7"/>
                </a:cxn>
                <a:cxn ang="0">
                  <a:pos x="T8" y="T9"/>
                </a:cxn>
                <a:cxn ang="0">
                  <a:pos x="T10" y="T11"/>
                </a:cxn>
              </a:cxnLst>
              <a:rect l="0" t="0" r="r" b="b"/>
              <a:pathLst>
                <a:path w="17" h="8">
                  <a:moveTo>
                    <a:pt x="0" y="8"/>
                  </a:moveTo>
                  <a:cubicBezTo>
                    <a:pt x="1" y="7"/>
                    <a:pt x="5" y="5"/>
                    <a:pt x="7" y="4"/>
                  </a:cubicBezTo>
                  <a:cubicBezTo>
                    <a:pt x="8" y="3"/>
                    <a:pt x="11" y="1"/>
                    <a:pt x="12" y="1"/>
                  </a:cubicBezTo>
                  <a:cubicBezTo>
                    <a:pt x="12" y="0"/>
                    <a:pt x="17" y="0"/>
                    <a:pt x="14" y="2"/>
                  </a:cubicBezTo>
                  <a:cubicBezTo>
                    <a:pt x="11" y="3"/>
                    <a:pt x="8" y="5"/>
                    <a:pt x="6" y="6"/>
                  </a:cubicBezTo>
                  <a:cubicBezTo>
                    <a:pt x="4" y="7"/>
                    <a:pt x="0" y="8"/>
                    <a:pt x="0" y="8"/>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0" name="Freeform 94">
              <a:extLst>
                <a:ext uri="{FF2B5EF4-FFF2-40B4-BE49-F238E27FC236}">
                  <a16:creationId xmlns:a16="http://schemas.microsoft.com/office/drawing/2014/main" id="{BE064B91-5BD4-4467-B090-AB9D8DFEF7FB}"/>
                </a:ext>
              </a:extLst>
            </p:cNvPr>
            <p:cNvSpPr>
              <a:spLocks/>
            </p:cNvSpPr>
            <p:nvPr/>
          </p:nvSpPr>
          <p:spPr bwMode="auto">
            <a:xfrm>
              <a:off x="5850151" y="5835718"/>
              <a:ext cx="10192" cy="16394"/>
            </a:xfrm>
            <a:custGeom>
              <a:avLst/>
              <a:gdLst>
                <a:gd name="T0" fmla="*/ 3 w 3"/>
                <a:gd name="T1" fmla="*/ 5 h 5"/>
                <a:gd name="T2" fmla="*/ 0 w 3"/>
                <a:gd name="T3" fmla="*/ 2 h 5"/>
                <a:gd name="T4" fmla="*/ 2 w 3"/>
                <a:gd name="T5" fmla="*/ 1 h 5"/>
                <a:gd name="T6" fmla="*/ 3 w 3"/>
                <a:gd name="T7" fmla="*/ 5 h 5"/>
              </a:gdLst>
              <a:ahLst/>
              <a:cxnLst>
                <a:cxn ang="0">
                  <a:pos x="T0" y="T1"/>
                </a:cxn>
                <a:cxn ang="0">
                  <a:pos x="T2" y="T3"/>
                </a:cxn>
                <a:cxn ang="0">
                  <a:pos x="T4" y="T5"/>
                </a:cxn>
                <a:cxn ang="0">
                  <a:pos x="T6" y="T7"/>
                </a:cxn>
              </a:cxnLst>
              <a:rect l="0" t="0" r="r" b="b"/>
              <a:pathLst>
                <a:path w="3" h="5">
                  <a:moveTo>
                    <a:pt x="3" y="5"/>
                  </a:moveTo>
                  <a:cubicBezTo>
                    <a:pt x="2" y="4"/>
                    <a:pt x="0" y="4"/>
                    <a:pt x="0" y="2"/>
                  </a:cubicBezTo>
                  <a:cubicBezTo>
                    <a:pt x="0" y="0"/>
                    <a:pt x="1" y="0"/>
                    <a:pt x="2" y="1"/>
                  </a:cubicBezTo>
                  <a:cubicBezTo>
                    <a:pt x="3" y="2"/>
                    <a:pt x="3" y="5"/>
                    <a:pt x="3" y="5"/>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1" name="Freeform 95">
              <a:extLst>
                <a:ext uri="{FF2B5EF4-FFF2-40B4-BE49-F238E27FC236}">
                  <a16:creationId xmlns:a16="http://schemas.microsoft.com/office/drawing/2014/main" id="{3D43CF4E-FC70-4ED7-B7D8-85B6E88B94EB}"/>
                </a:ext>
              </a:extLst>
            </p:cNvPr>
            <p:cNvSpPr>
              <a:spLocks/>
            </p:cNvSpPr>
            <p:nvPr/>
          </p:nvSpPr>
          <p:spPr bwMode="auto">
            <a:xfrm>
              <a:off x="5700655" y="5598038"/>
              <a:ext cx="23783" cy="18030"/>
            </a:xfrm>
            <a:custGeom>
              <a:avLst/>
              <a:gdLst>
                <a:gd name="T0" fmla="*/ 2 w 7"/>
                <a:gd name="T1" fmla="*/ 4 h 6"/>
                <a:gd name="T2" fmla="*/ 6 w 7"/>
                <a:gd name="T3" fmla="*/ 5 h 6"/>
                <a:gd name="T4" fmla="*/ 5 w 7"/>
                <a:gd name="T5" fmla="*/ 3 h 6"/>
                <a:gd name="T6" fmla="*/ 0 w 7"/>
                <a:gd name="T7" fmla="*/ 1 h 6"/>
                <a:gd name="T8" fmla="*/ 2 w 7"/>
                <a:gd name="T9" fmla="*/ 4 h 6"/>
              </a:gdLst>
              <a:ahLst/>
              <a:cxnLst>
                <a:cxn ang="0">
                  <a:pos x="T0" y="T1"/>
                </a:cxn>
                <a:cxn ang="0">
                  <a:pos x="T2" y="T3"/>
                </a:cxn>
                <a:cxn ang="0">
                  <a:pos x="T4" y="T5"/>
                </a:cxn>
                <a:cxn ang="0">
                  <a:pos x="T6" y="T7"/>
                </a:cxn>
                <a:cxn ang="0">
                  <a:pos x="T8" y="T9"/>
                </a:cxn>
              </a:cxnLst>
              <a:rect l="0" t="0" r="r" b="b"/>
              <a:pathLst>
                <a:path w="7" h="6">
                  <a:moveTo>
                    <a:pt x="2" y="4"/>
                  </a:moveTo>
                  <a:cubicBezTo>
                    <a:pt x="4" y="6"/>
                    <a:pt x="6" y="6"/>
                    <a:pt x="6" y="5"/>
                  </a:cubicBezTo>
                  <a:cubicBezTo>
                    <a:pt x="7" y="4"/>
                    <a:pt x="7" y="3"/>
                    <a:pt x="5" y="3"/>
                  </a:cubicBezTo>
                  <a:cubicBezTo>
                    <a:pt x="2" y="3"/>
                    <a:pt x="1" y="0"/>
                    <a:pt x="0" y="1"/>
                  </a:cubicBezTo>
                  <a:cubicBezTo>
                    <a:pt x="0" y="2"/>
                    <a:pt x="2" y="4"/>
                    <a:pt x="2" y="4"/>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2" name="Freeform 96">
              <a:extLst>
                <a:ext uri="{FF2B5EF4-FFF2-40B4-BE49-F238E27FC236}">
                  <a16:creationId xmlns:a16="http://schemas.microsoft.com/office/drawing/2014/main" id="{7D28874D-7699-47E7-B7E4-D91E048F7A9E}"/>
                </a:ext>
              </a:extLst>
            </p:cNvPr>
            <p:cNvSpPr>
              <a:spLocks/>
            </p:cNvSpPr>
            <p:nvPr/>
          </p:nvSpPr>
          <p:spPr bwMode="auto">
            <a:xfrm>
              <a:off x="6118564" y="3565471"/>
              <a:ext cx="125713" cy="203257"/>
            </a:xfrm>
            <a:custGeom>
              <a:avLst/>
              <a:gdLst>
                <a:gd name="T0" fmla="*/ 12 w 39"/>
                <a:gd name="T1" fmla="*/ 1 h 65"/>
                <a:gd name="T2" fmla="*/ 4 w 39"/>
                <a:gd name="T3" fmla="*/ 2 h 65"/>
                <a:gd name="T4" fmla="*/ 0 w 39"/>
                <a:gd name="T5" fmla="*/ 8 h 65"/>
                <a:gd name="T6" fmla="*/ 16 w 39"/>
                <a:gd name="T7" fmla="*/ 65 h 65"/>
                <a:gd name="T8" fmla="*/ 38 w 39"/>
                <a:gd name="T9" fmla="*/ 60 h 65"/>
                <a:gd name="T10" fmla="*/ 38 w 39"/>
                <a:gd name="T11" fmla="*/ 55 h 65"/>
                <a:gd name="T12" fmla="*/ 33 w 39"/>
                <a:gd name="T13" fmla="*/ 52 h 65"/>
                <a:gd name="T14" fmla="*/ 34 w 39"/>
                <a:gd name="T15" fmla="*/ 45 h 65"/>
                <a:gd name="T16" fmla="*/ 28 w 39"/>
                <a:gd name="T17" fmla="*/ 45 h 65"/>
                <a:gd name="T18" fmla="*/ 23 w 39"/>
                <a:gd name="T19" fmla="*/ 37 h 65"/>
                <a:gd name="T20" fmla="*/ 20 w 39"/>
                <a:gd name="T21" fmla="*/ 29 h 65"/>
                <a:gd name="T22" fmla="*/ 11 w 39"/>
                <a:gd name="T23" fmla="*/ 20 h 65"/>
                <a:gd name="T24" fmla="*/ 7 w 39"/>
                <a:gd name="T25" fmla="*/ 10 h 65"/>
                <a:gd name="T26" fmla="*/ 11 w 39"/>
                <a:gd name="T27" fmla="*/ 4 h 65"/>
                <a:gd name="T28" fmla="*/ 11 w 39"/>
                <a:gd name="T29" fmla="*/ 2 h 65"/>
                <a:gd name="T30" fmla="*/ 12 w 39"/>
                <a:gd name="T31" fmla="*/ 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65">
                  <a:moveTo>
                    <a:pt x="12" y="1"/>
                  </a:moveTo>
                  <a:cubicBezTo>
                    <a:pt x="10" y="1"/>
                    <a:pt x="7" y="0"/>
                    <a:pt x="4" y="2"/>
                  </a:cubicBezTo>
                  <a:cubicBezTo>
                    <a:pt x="2" y="3"/>
                    <a:pt x="1" y="5"/>
                    <a:pt x="0" y="8"/>
                  </a:cubicBezTo>
                  <a:cubicBezTo>
                    <a:pt x="16" y="65"/>
                    <a:pt x="16" y="65"/>
                    <a:pt x="16" y="65"/>
                  </a:cubicBezTo>
                  <a:cubicBezTo>
                    <a:pt x="38" y="60"/>
                    <a:pt x="38" y="60"/>
                    <a:pt x="38" y="60"/>
                  </a:cubicBezTo>
                  <a:cubicBezTo>
                    <a:pt x="39" y="59"/>
                    <a:pt x="38" y="57"/>
                    <a:pt x="38" y="55"/>
                  </a:cubicBezTo>
                  <a:cubicBezTo>
                    <a:pt x="38" y="54"/>
                    <a:pt x="33" y="54"/>
                    <a:pt x="33" y="52"/>
                  </a:cubicBezTo>
                  <a:cubicBezTo>
                    <a:pt x="32" y="50"/>
                    <a:pt x="34" y="45"/>
                    <a:pt x="34" y="45"/>
                  </a:cubicBezTo>
                  <a:cubicBezTo>
                    <a:pt x="34" y="45"/>
                    <a:pt x="30" y="45"/>
                    <a:pt x="28" y="45"/>
                  </a:cubicBezTo>
                  <a:cubicBezTo>
                    <a:pt x="27" y="44"/>
                    <a:pt x="25" y="39"/>
                    <a:pt x="23" y="37"/>
                  </a:cubicBezTo>
                  <a:cubicBezTo>
                    <a:pt x="22" y="34"/>
                    <a:pt x="20" y="31"/>
                    <a:pt x="20" y="29"/>
                  </a:cubicBezTo>
                  <a:cubicBezTo>
                    <a:pt x="19" y="28"/>
                    <a:pt x="13" y="21"/>
                    <a:pt x="11" y="20"/>
                  </a:cubicBezTo>
                  <a:cubicBezTo>
                    <a:pt x="9" y="19"/>
                    <a:pt x="7" y="13"/>
                    <a:pt x="7" y="10"/>
                  </a:cubicBezTo>
                  <a:cubicBezTo>
                    <a:pt x="7" y="9"/>
                    <a:pt x="9" y="6"/>
                    <a:pt x="11" y="4"/>
                  </a:cubicBezTo>
                  <a:cubicBezTo>
                    <a:pt x="11" y="3"/>
                    <a:pt x="11" y="2"/>
                    <a:pt x="11" y="2"/>
                  </a:cubicBezTo>
                  <a:cubicBezTo>
                    <a:pt x="11" y="2"/>
                    <a:pt x="12" y="1"/>
                    <a:pt x="12" y="1"/>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3" name="Freeform 97">
              <a:extLst>
                <a:ext uri="{FF2B5EF4-FFF2-40B4-BE49-F238E27FC236}">
                  <a16:creationId xmlns:a16="http://schemas.microsoft.com/office/drawing/2014/main" id="{76A950C6-49E4-4971-982C-1A26B68CE858}"/>
                </a:ext>
              </a:extLst>
            </p:cNvPr>
            <p:cNvSpPr>
              <a:spLocks/>
            </p:cNvSpPr>
            <p:nvPr/>
          </p:nvSpPr>
          <p:spPr bwMode="auto">
            <a:xfrm>
              <a:off x="6286749" y="3167153"/>
              <a:ext cx="203858" cy="193421"/>
            </a:xfrm>
            <a:custGeom>
              <a:avLst/>
              <a:gdLst>
                <a:gd name="T0" fmla="*/ 62 w 63"/>
                <a:gd name="T1" fmla="*/ 25 h 62"/>
                <a:gd name="T2" fmla="*/ 60 w 63"/>
                <a:gd name="T3" fmla="*/ 17 h 62"/>
                <a:gd name="T4" fmla="*/ 57 w 63"/>
                <a:gd name="T5" fmla="*/ 6 h 62"/>
                <a:gd name="T6" fmla="*/ 56 w 63"/>
                <a:gd name="T7" fmla="*/ 0 h 62"/>
                <a:gd name="T8" fmla="*/ 47 w 63"/>
                <a:gd name="T9" fmla="*/ 1 h 62"/>
                <a:gd name="T10" fmla="*/ 34 w 63"/>
                <a:gd name="T11" fmla="*/ 5 h 62"/>
                <a:gd name="T12" fmla="*/ 15 w 63"/>
                <a:gd name="T13" fmla="*/ 9 h 62"/>
                <a:gd name="T14" fmla="*/ 0 w 63"/>
                <a:gd name="T15" fmla="*/ 12 h 62"/>
                <a:gd name="T16" fmla="*/ 2 w 63"/>
                <a:gd name="T17" fmla="*/ 22 h 62"/>
                <a:gd name="T18" fmla="*/ 2 w 63"/>
                <a:gd name="T19" fmla="*/ 30 h 62"/>
                <a:gd name="T20" fmla="*/ 4 w 63"/>
                <a:gd name="T21" fmla="*/ 36 h 62"/>
                <a:gd name="T22" fmla="*/ 5 w 63"/>
                <a:gd name="T23" fmla="*/ 43 h 62"/>
                <a:gd name="T24" fmla="*/ 8 w 63"/>
                <a:gd name="T25" fmla="*/ 49 h 62"/>
                <a:gd name="T26" fmla="*/ 6 w 63"/>
                <a:gd name="T27" fmla="*/ 52 h 62"/>
                <a:gd name="T28" fmla="*/ 3 w 63"/>
                <a:gd name="T29" fmla="*/ 57 h 62"/>
                <a:gd name="T30" fmla="*/ 7 w 63"/>
                <a:gd name="T31" fmla="*/ 62 h 62"/>
                <a:gd name="T32" fmla="*/ 9 w 63"/>
                <a:gd name="T33" fmla="*/ 60 h 62"/>
                <a:gd name="T34" fmla="*/ 19 w 63"/>
                <a:gd name="T35" fmla="*/ 50 h 62"/>
                <a:gd name="T36" fmla="*/ 21 w 63"/>
                <a:gd name="T37" fmla="*/ 49 h 62"/>
                <a:gd name="T38" fmla="*/ 24 w 63"/>
                <a:gd name="T39" fmla="*/ 47 h 62"/>
                <a:gd name="T40" fmla="*/ 26 w 63"/>
                <a:gd name="T41" fmla="*/ 44 h 62"/>
                <a:gd name="T42" fmla="*/ 29 w 63"/>
                <a:gd name="T43" fmla="*/ 43 h 62"/>
                <a:gd name="T44" fmla="*/ 34 w 63"/>
                <a:gd name="T45" fmla="*/ 42 h 62"/>
                <a:gd name="T46" fmla="*/ 37 w 63"/>
                <a:gd name="T47" fmla="*/ 40 h 62"/>
                <a:gd name="T48" fmla="*/ 41 w 63"/>
                <a:gd name="T49" fmla="*/ 39 h 62"/>
                <a:gd name="T50" fmla="*/ 44 w 63"/>
                <a:gd name="T51" fmla="*/ 37 h 62"/>
                <a:gd name="T52" fmla="*/ 45 w 63"/>
                <a:gd name="T53" fmla="*/ 34 h 62"/>
                <a:gd name="T54" fmla="*/ 48 w 63"/>
                <a:gd name="T55" fmla="*/ 36 h 62"/>
                <a:gd name="T56" fmla="*/ 52 w 63"/>
                <a:gd name="T57" fmla="*/ 35 h 62"/>
                <a:gd name="T58" fmla="*/ 56 w 63"/>
                <a:gd name="T59" fmla="*/ 32 h 62"/>
                <a:gd name="T60" fmla="*/ 61 w 63"/>
                <a:gd name="T61" fmla="*/ 31 h 62"/>
                <a:gd name="T62" fmla="*/ 62 w 63"/>
                <a:gd name="T63" fmla="*/ 31 h 62"/>
                <a:gd name="T64" fmla="*/ 62 w 63"/>
                <a:gd name="T65" fmla="*/ 2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 h="62">
                  <a:moveTo>
                    <a:pt x="62" y="25"/>
                  </a:moveTo>
                  <a:cubicBezTo>
                    <a:pt x="62" y="23"/>
                    <a:pt x="62" y="21"/>
                    <a:pt x="60" y="17"/>
                  </a:cubicBezTo>
                  <a:cubicBezTo>
                    <a:pt x="59" y="12"/>
                    <a:pt x="58" y="7"/>
                    <a:pt x="57" y="6"/>
                  </a:cubicBezTo>
                  <a:cubicBezTo>
                    <a:pt x="57" y="5"/>
                    <a:pt x="57" y="2"/>
                    <a:pt x="56" y="0"/>
                  </a:cubicBezTo>
                  <a:cubicBezTo>
                    <a:pt x="54" y="0"/>
                    <a:pt x="50" y="0"/>
                    <a:pt x="47" y="1"/>
                  </a:cubicBezTo>
                  <a:cubicBezTo>
                    <a:pt x="44" y="2"/>
                    <a:pt x="39" y="3"/>
                    <a:pt x="34" y="5"/>
                  </a:cubicBezTo>
                  <a:cubicBezTo>
                    <a:pt x="29" y="6"/>
                    <a:pt x="20" y="8"/>
                    <a:pt x="15" y="9"/>
                  </a:cubicBezTo>
                  <a:cubicBezTo>
                    <a:pt x="11" y="10"/>
                    <a:pt x="4" y="11"/>
                    <a:pt x="0" y="12"/>
                  </a:cubicBezTo>
                  <a:cubicBezTo>
                    <a:pt x="1" y="12"/>
                    <a:pt x="2" y="19"/>
                    <a:pt x="2" y="22"/>
                  </a:cubicBezTo>
                  <a:cubicBezTo>
                    <a:pt x="2" y="26"/>
                    <a:pt x="2" y="26"/>
                    <a:pt x="2" y="30"/>
                  </a:cubicBezTo>
                  <a:cubicBezTo>
                    <a:pt x="3" y="33"/>
                    <a:pt x="3" y="34"/>
                    <a:pt x="4" y="36"/>
                  </a:cubicBezTo>
                  <a:cubicBezTo>
                    <a:pt x="6" y="39"/>
                    <a:pt x="4" y="39"/>
                    <a:pt x="5" y="43"/>
                  </a:cubicBezTo>
                  <a:cubicBezTo>
                    <a:pt x="6" y="47"/>
                    <a:pt x="8" y="47"/>
                    <a:pt x="8" y="49"/>
                  </a:cubicBezTo>
                  <a:cubicBezTo>
                    <a:pt x="8" y="51"/>
                    <a:pt x="7" y="51"/>
                    <a:pt x="6" y="52"/>
                  </a:cubicBezTo>
                  <a:cubicBezTo>
                    <a:pt x="4" y="54"/>
                    <a:pt x="4" y="55"/>
                    <a:pt x="3" y="57"/>
                  </a:cubicBezTo>
                  <a:cubicBezTo>
                    <a:pt x="2" y="58"/>
                    <a:pt x="5" y="60"/>
                    <a:pt x="7" y="62"/>
                  </a:cubicBezTo>
                  <a:cubicBezTo>
                    <a:pt x="7" y="61"/>
                    <a:pt x="7" y="61"/>
                    <a:pt x="9" y="60"/>
                  </a:cubicBezTo>
                  <a:cubicBezTo>
                    <a:pt x="11" y="57"/>
                    <a:pt x="18" y="51"/>
                    <a:pt x="19" y="50"/>
                  </a:cubicBezTo>
                  <a:cubicBezTo>
                    <a:pt x="19" y="49"/>
                    <a:pt x="20" y="49"/>
                    <a:pt x="21" y="49"/>
                  </a:cubicBezTo>
                  <a:cubicBezTo>
                    <a:pt x="23" y="49"/>
                    <a:pt x="23" y="48"/>
                    <a:pt x="24" y="47"/>
                  </a:cubicBezTo>
                  <a:cubicBezTo>
                    <a:pt x="25" y="45"/>
                    <a:pt x="25" y="44"/>
                    <a:pt x="26" y="44"/>
                  </a:cubicBezTo>
                  <a:cubicBezTo>
                    <a:pt x="26" y="43"/>
                    <a:pt x="29" y="43"/>
                    <a:pt x="29" y="43"/>
                  </a:cubicBezTo>
                  <a:cubicBezTo>
                    <a:pt x="30" y="42"/>
                    <a:pt x="32" y="42"/>
                    <a:pt x="34" y="42"/>
                  </a:cubicBezTo>
                  <a:cubicBezTo>
                    <a:pt x="35" y="42"/>
                    <a:pt x="36" y="40"/>
                    <a:pt x="37" y="40"/>
                  </a:cubicBezTo>
                  <a:cubicBezTo>
                    <a:pt x="38" y="40"/>
                    <a:pt x="40" y="39"/>
                    <a:pt x="41" y="39"/>
                  </a:cubicBezTo>
                  <a:cubicBezTo>
                    <a:pt x="42" y="39"/>
                    <a:pt x="43" y="38"/>
                    <a:pt x="44" y="37"/>
                  </a:cubicBezTo>
                  <a:cubicBezTo>
                    <a:pt x="45" y="37"/>
                    <a:pt x="45" y="34"/>
                    <a:pt x="45" y="34"/>
                  </a:cubicBezTo>
                  <a:cubicBezTo>
                    <a:pt x="46" y="34"/>
                    <a:pt x="47" y="36"/>
                    <a:pt x="48" y="36"/>
                  </a:cubicBezTo>
                  <a:cubicBezTo>
                    <a:pt x="49" y="36"/>
                    <a:pt x="51" y="35"/>
                    <a:pt x="52" y="35"/>
                  </a:cubicBezTo>
                  <a:cubicBezTo>
                    <a:pt x="52" y="34"/>
                    <a:pt x="55" y="33"/>
                    <a:pt x="56" y="32"/>
                  </a:cubicBezTo>
                  <a:cubicBezTo>
                    <a:pt x="57" y="32"/>
                    <a:pt x="59" y="31"/>
                    <a:pt x="61" y="31"/>
                  </a:cubicBezTo>
                  <a:cubicBezTo>
                    <a:pt x="61" y="31"/>
                    <a:pt x="61" y="31"/>
                    <a:pt x="62" y="31"/>
                  </a:cubicBezTo>
                  <a:cubicBezTo>
                    <a:pt x="62" y="29"/>
                    <a:pt x="63" y="26"/>
                    <a:pt x="62" y="25"/>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4" name="Freeform 98">
              <a:extLst>
                <a:ext uri="{FF2B5EF4-FFF2-40B4-BE49-F238E27FC236}">
                  <a16:creationId xmlns:a16="http://schemas.microsoft.com/office/drawing/2014/main" id="{F1362059-BE8F-414C-9849-12FEFDCF54E0}"/>
                </a:ext>
              </a:extLst>
            </p:cNvPr>
            <p:cNvSpPr>
              <a:spLocks/>
            </p:cNvSpPr>
            <p:nvPr/>
          </p:nvSpPr>
          <p:spPr bwMode="auto">
            <a:xfrm>
              <a:off x="2318297" y="3580224"/>
              <a:ext cx="851111" cy="650749"/>
            </a:xfrm>
            <a:custGeom>
              <a:avLst/>
              <a:gdLst>
                <a:gd name="T0" fmla="*/ 219 w 263"/>
                <a:gd name="T1" fmla="*/ 204 h 207"/>
                <a:gd name="T2" fmla="*/ 254 w 263"/>
                <a:gd name="T3" fmla="*/ 207 h 207"/>
                <a:gd name="T4" fmla="*/ 263 w 263"/>
                <a:gd name="T5" fmla="*/ 27 h 207"/>
                <a:gd name="T6" fmla="*/ 256 w 263"/>
                <a:gd name="T7" fmla="*/ 21 h 207"/>
                <a:gd name="T8" fmla="*/ 195 w 263"/>
                <a:gd name="T9" fmla="*/ 18 h 207"/>
                <a:gd name="T10" fmla="*/ 195 w 263"/>
                <a:gd name="T11" fmla="*/ 17 h 207"/>
                <a:gd name="T12" fmla="*/ 171 w 263"/>
                <a:gd name="T13" fmla="*/ 16 h 207"/>
                <a:gd name="T14" fmla="*/ 22 w 263"/>
                <a:gd name="T15" fmla="*/ 0 h 207"/>
                <a:gd name="T16" fmla="*/ 0 w 263"/>
                <a:gd name="T17" fmla="*/ 183 h 207"/>
                <a:gd name="T18" fmla="*/ 219 w 263"/>
                <a:gd name="T19" fmla="*/ 204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07">
                  <a:moveTo>
                    <a:pt x="219" y="204"/>
                  </a:moveTo>
                  <a:cubicBezTo>
                    <a:pt x="230" y="205"/>
                    <a:pt x="242" y="206"/>
                    <a:pt x="254" y="207"/>
                  </a:cubicBezTo>
                  <a:cubicBezTo>
                    <a:pt x="255" y="184"/>
                    <a:pt x="263" y="29"/>
                    <a:pt x="263" y="27"/>
                  </a:cubicBezTo>
                  <a:cubicBezTo>
                    <a:pt x="263" y="23"/>
                    <a:pt x="261" y="21"/>
                    <a:pt x="256" y="21"/>
                  </a:cubicBezTo>
                  <a:cubicBezTo>
                    <a:pt x="252" y="20"/>
                    <a:pt x="234" y="20"/>
                    <a:pt x="195" y="18"/>
                  </a:cubicBezTo>
                  <a:cubicBezTo>
                    <a:pt x="195" y="17"/>
                    <a:pt x="195" y="17"/>
                    <a:pt x="195" y="17"/>
                  </a:cubicBezTo>
                  <a:cubicBezTo>
                    <a:pt x="188" y="17"/>
                    <a:pt x="180" y="16"/>
                    <a:pt x="171" y="16"/>
                  </a:cubicBezTo>
                  <a:cubicBezTo>
                    <a:pt x="138" y="13"/>
                    <a:pt x="73" y="6"/>
                    <a:pt x="22" y="0"/>
                  </a:cubicBezTo>
                  <a:cubicBezTo>
                    <a:pt x="0" y="183"/>
                    <a:pt x="0" y="183"/>
                    <a:pt x="0" y="183"/>
                  </a:cubicBezTo>
                  <a:cubicBezTo>
                    <a:pt x="62" y="191"/>
                    <a:pt x="136" y="199"/>
                    <a:pt x="219" y="204"/>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5" name="Freeform 99">
              <a:extLst>
                <a:ext uri="{FF2B5EF4-FFF2-40B4-BE49-F238E27FC236}">
                  <a16:creationId xmlns:a16="http://schemas.microsoft.com/office/drawing/2014/main" id="{33510ABB-91A3-4C04-BEEB-C3797B71FBB5}"/>
                </a:ext>
              </a:extLst>
            </p:cNvPr>
            <p:cNvSpPr>
              <a:spLocks/>
            </p:cNvSpPr>
            <p:nvPr/>
          </p:nvSpPr>
          <p:spPr bwMode="auto">
            <a:xfrm>
              <a:off x="695920" y="3106504"/>
              <a:ext cx="961533" cy="1565406"/>
            </a:xfrm>
            <a:custGeom>
              <a:avLst/>
              <a:gdLst>
                <a:gd name="T0" fmla="*/ 268 w 297"/>
                <a:gd name="T1" fmla="*/ 497 h 499"/>
                <a:gd name="T2" fmla="*/ 273 w 297"/>
                <a:gd name="T3" fmla="*/ 490 h 499"/>
                <a:gd name="T4" fmla="*/ 265 w 297"/>
                <a:gd name="T5" fmla="*/ 482 h 499"/>
                <a:gd name="T6" fmla="*/ 267 w 297"/>
                <a:gd name="T7" fmla="*/ 472 h 499"/>
                <a:gd name="T8" fmla="*/ 275 w 297"/>
                <a:gd name="T9" fmla="*/ 459 h 499"/>
                <a:gd name="T10" fmla="*/ 279 w 297"/>
                <a:gd name="T11" fmla="*/ 443 h 499"/>
                <a:gd name="T12" fmla="*/ 290 w 297"/>
                <a:gd name="T13" fmla="*/ 435 h 499"/>
                <a:gd name="T14" fmla="*/ 293 w 297"/>
                <a:gd name="T15" fmla="*/ 425 h 499"/>
                <a:gd name="T16" fmla="*/ 288 w 297"/>
                <a:gd name="T17" fmla="*/ 414 h 499"/>
                <a:gd name="T18" fmla="*/ 285 w 297"/>
                <a:gd name="T19" fmla="*/ 404 h 499"/>
                <a:gd name="T20" fmla="*/ 283 w 297"/>
                <a:gd name="T21" fmla="*/ 394 h 499"/>
                <a:gd name="T22" fmla="*/ 131 w 297"/>
                <a:gd name="T23" fmla="*/ 173 h 499"/>
                <a:gd name="T24" fmla="*/ 27 w 297"/>
                <a:gd name="T25" fmla="*/ 0 h 499"/>
                <a:gd name="T26" fmla="*/ 25 w 297"/>
                <a:gd name="T27" fmla="*/ 12 h 499"/>
                <a:gd name="T28" fmla="*/ 22 w 297"/>
                <a:gd name="T29" fmla="*/ 33 h 499"/>
                <a:gd name="T30" fmla="*/ 15 w 297"/>
                <a:gd name="T31" fmla="*/ 49 h 499"/>
                <a:gd name="T32" fmla="*/ 6 w 297"/>
                <a:gd name="T33" fmla="*/ 60 h 499"/>
                <a:gd name="T34" fmla="*/ 0 w 297"/>
                <a:gd name="T35" fmla="*/ 77 h 499"/>
                <a:gd name="T36" fmla="*/ 8 w 297"/>
                <a:gd name="T37" fmla="*/ 92 h 499"/>
                <a:gd name="T38" fmla="*/ 11 w 297"/>
                <a:gd name="T39" fmla="*/ 112 h 499"/>
                <a:gd name="T40" fmla="*/ 7 w 297"/>
                <a:gd name="T41" fmla="*/ 134 h 499"/>
                <a:gd name="T42" fmla="*/ 6 w 297"/>
                <a:gd name="T43" fmla="*/ 147 h 499"/>
                <a:gd name="T44" fmla="*/ 17 w 297"/>
                <a:gd name="T45" fmla="*/ 169 h 499"/>
                <a:gd name="T46" fmla="*/ 23 w 297"/>
                <a:gd name="T47" fmla="*/ 186 h 499"/>
                <a:gd name="T48" fmla="*/ 20 w 297"/>
                <a:gd name="T49" fmla="*/ 185 h 499"/>
                <a:gd name="T50" fmla="*/ 23 w 297"/>
                <a:gd name="T51" fmla="*/ 191 h 499"/>
                <a:gd name="T52" fmla="*/ 29 w 297"/>
                <a:gd name="T53" fmla="*/ 201 h 499"/>
                <a:gd name="T54" fmla="*/ 34 w 297"/>
                <a:gd name="T55" fmla="*/ 198 h 499"/>
                <a:gd name="T56" fmla="*/ 44 w 297"/>
                <a:gd name="T57" fmla="*/ 192 h 499"/>
                <a:gd name="T58" fmla="*/ 58 w 297"/>
                <a:gd name="T59" fmla="*/ 196 h 499"/>
                <a:gd name="T60" fmla="*/ 67 w 297"/>
                <a:gd name="T61" fmla="*/ 198 h 499"/>
                <a:gd name="T62" fmla="*/ 64 w 297"/>
                <a:gd name="T63" fmla="*/ 200 h 499"/>
                <a:gd name="T64" fmla="*/ 56 w 297"/>
                <a:gd name="T65" fmla="*/ 199 h 499"/>
                <a:gd name="T66" fmla="*/ 45 w 297"/>
                <a:gd name="T67" fmla="*/ 196 h 499"/>
                <a:gd name="T68" fmla="*/ 38 w 297"/>
                <a:gd name="T69" fmla="*/ 198 h 499"/>
                <a:gd name="T70" fmla="*/ 40 w 297"/>
                <a:gd name="T71" fmla="*/ 207 h 499"/>
                <a:gd name="T72" fmla="*/ 43 w 297"/>
                <a:gd name="T73" fmla="*/ 220 h 499"/>
                <a:gd name="T74" fmla="*/ 38 w 297"/>
                <a:gd name="T75" fmla="*/ 219 h 499"/>
                <a:gd name="T76" fmla="*/ 32 w 297"/>
                <a:gd name="T77" fmla="*/ 207 h 499"/>
                <a:gd name="T78" fmla="*/ 30 w 297"/>
                <a:gd name="T79" fmla="*/ 218 h 499"/>
                <a:gd name="T80" fmla="*/ 28 w 297"/>
                <a:gd name="T81" fmla="*/ 230 h 499"/>
                <a:gd name="T82" fmla="*/ 38 w 297"/>
                <a:gd name="T83" fmla="*/ 246 h 499"/>
                <a:gd name="T84" fmla="*/ 44 w 297"/>
                <a:gd name="T85" fmla="*/ 259 h 499"/>
                <a:gd name="T86" fmla="*/ 36 w 297"/>
                <a:gd name="T87" fmla="*/ 278 h 499"/>
                <a:gd name="T88" fmla="*/ 43 w 297"/>
                <a:gd name="T89" fmla="*/ 292 h 499"/>
                <a:gd name="T90" fmla="*/ 48 w 297"/>
                <a:gd name="T91" fmla="*/ 304 h 499"/>
                <a:gd name="T92" fmla="*/ 55 w 297"/>
                <a:gd name="T93" fmla="*/ 316 h 499"/>
                <a:gd name="T94" fmla="*/ 61 w 297"/>
                <a:gd name="T95" fmla="*/ 326 h 499"/>
                <a:gd name="T96" fmla="*/ 60 w 297"/>
                <a:gd name="T97" fmla="*/ 334 h 499"/>
                <a:gd name="T98" fmla="*/ 67 w 297"/>
                <a:gd name="T99" fmla="*/ 343 h 499"/>
                <a:gd name="T100" fmla="*/ 63 w 297"/>
                <a:gd name="T101" fmla="*/ 356 h 499"/>
                <a:gd name="T102" fmla="*/ 64 w 297"/>
                <a:gd name="T103" fmla="*/ 369 h 499"/>
                <a:gd name="T104" fmla="*/ 79 w 297"/>
                <a:gd name="T105" fmla="*/ 375 h 499"/>
                <a:gd name="T106" fmla="*/ 96 w 297"/>
                <a:gd name="T107" fmla="*/ 382 h 499"/>
                <a:gd name="T108" fmla="*/ 107 w 297"/>
                <a:gd name="T109" fmla="*/ 395 h 499"/>
                <a:gd name="T110" fmla="*/ 119 w 297"/>
                <a:gd name="T111" fmla="*/ 406 h 499"/>
                <a:gd name="T112" fmla="*/ 133 w 297"/>
                <a:gd name="T113" fmla="*/ 412 h 499"/>
                <a:gd name="T114" fmla="*/ 134 w 297"/>
                <a:gd name="T115" fmla="*/ 424 h 499"/>
                <a:gd name="T116" fmla="*/ 146 w 297"/>
                <a:gd name="T117" fmla="*/ 428 h 499"/>
                <a:gd name="T118" fmla="*/ 168 w 297"/>
                <a:gd name="T119" fmla="*/ 465 h 499"/>
                <a:gd name="T120" fmla="*/ 168 w 297"/>
                <a:gd name="T121" fmla="*/ 481 h 499"/>
                <a:gd name="T122" fmla="*/ 235 w 297"/>
                <a:gd name="T123" fmla="*/ 495 h 499"/>
                <a:gd name="T124" fmla="*/ 263 w 297"/>
                <a:gd name="T125" fmla="*/ 496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7" h="499">
                  <a:moveTo>
                    <a:pt x="263" y="496"/>
                  </a:moveTo>
                  <a:cubicBezTo>
                    <a:pt x="265" y="497"/>
                    <a:pt x="267" y="499"/>
                    <a:pt x="268" y="497"/>
                  </a:cubicBezTo>
                  <a:cubicBezTo>
                    <a:pt x="268" y="496"/>
                    <a:pt x="270" y="495"/>
                    <a:pt x="270" y="494"/>
                  </a:cubicBezTo>
                  <a:cubicBezTo>
                    <a:pt x="271" y="493"/>
                    <a:pt x="273" y="492"/>
                    <a:pt x="273" y="490"/>
                  </a:cubicBezTo>
                  <a:cubicBezTo>
                    <a:pt x="273" y="489"/>
                    <a:pt x="271" y="485"/>
                    <a:pt x="270" y="485"/>
                  </a:cubicBezTo>
                  <a:cubicBezTo>
                    <a:pt x="269" y="485"/>
                    <a:pt x="265" y="484"/>
                    <a:pt x="265" y="482"/>
                  </a:cubicBezTo>
                  <a:cubicBezTo>
                    <a:pt x="264" y="479"/>
                    <a:pt x="267" y="478"/>
                    <a:pt x="267" y="477"/>
                  </a:cubicBezTo>
                  <a:cubicBezTo>
                    <a:pt x="267" y="476"/>
                    <a:pt x="268" y="473"/>
                    <a:pt x="267" y="472"/>
                  </a:cubicBezTo>
                  <a:cubicBezTo>
                    <a:pt x="266" y="470"/>
                    <a:pt x="264" y="470"/>
                    <a:pt x="268" y="468"/>
                  </a:cubicBezTo>
                  <a:cubicBezTo>
                    <a:pt x="271" y="465"/>
                    <a:pt x="274" y="461"/>
                    <a:pt x="275" y="459"/>
                  </a:cubicBezTo>
                  <a:cubicBezTo>
                    <a:pt x="276" y="457"/>
                    <a:pt x="278" y="452"/>
                    <a:pt x="278" y="451"/>
                  </a:cubicBezTo>
                  <a:cubicBezTo>
                    <a:pt x="278" y="449"/>
                    <a:pt x="279" y="444"/>
                    <a:pt x="279" y="443"/>
                  </a:cubicBezTo>
                  <a:cubicBezTo>
                    <a:pt x="280" y="442"/>
                    <a:pt x="283" y="439"/>
                    <a:pt x="284" y="438"/>
                  </a:cubicBezTo>
                  <a:cubicBezTo>
                    <a:pt x="285" y="437"/>
                    <a:pt x="289" y="436"/>
                    <a:pt x="290" y="435"/>
                  </a:cubicBezTo>
                  <a:cubicBezTo>
                    <a:pt x="291" y="434"/>
                    <a:pt x="294" y="431"/>
                    <a:pt x="296" y="430"/>
                  </a:cubicBezTo>
                  <a:cubicBezTo>
                    <a:pt x="297" y="429"/>
                    <a:pt x="294" y="427"/>
                    <a:pt x="293" y="425"/>
                  </a:cubicBezTo>
                  <a:cubicBezTo>
                    <a:pt x="291" y="422"/>
                    <a:pt x="289" y="420"/>
                    <a:pt x="289" y="419"/>
                  </a:cubicBezTo>
                  <a:cubicBezTo>
                    <a:pt x="289" y="417"/>
                    <a:pt x="289" y="416"/>
                    <a:pt x="288" y="414"/>
                  </a:cubicBezTo>
                  <a:cubicBezTo>
                    <a:pt x="287" y="413"/>
                    <a:pt x="287" y="412"/>
                    <a:pt x="287" y="410"/>
                  </a:cubicBezTo>
                  <a:cubicBezTo>
                    <a:pt x="287" y="408"/>
                    <a:pt x="286" y="406"/>
                    <a:pt x="285" y="404"/>
                  </a:cubicBezTo>
                  <a:cubicBezTo>
                    <a:pt x="284" y="403"/>
                    <a:pt x="283" y="403"/>
                    <a:pt x="283" y="401"/>
                  </a:cubicBezTo>
                  <a:cubicBezTo>
                    <a:pt x="283" y="399"/>
                    <a:pt x="283" y="395"/>
                    <a:pt x="283" y="394"/>
                  </a:cubicBezTo>
                  <a:cubicBezTo>
                    <a:pt x="283" y="394"/>
                    <a:pt x="283" y="394"/>
                    <a:pt x="283" y="394"/>
                  </a:cubicBezTo>
                  <a:cubicBezTo>
                    <a:pt x="131" y="173"/>
                    <a:pt x="131" y="173"/>
                    <a:pt x="131" y="173"/>
                  </a:cubicBezTo>
                  <a:cubicBezTo>
                    <a:pt x="165" y="37"/>
                    <a:pt x="165" y="37"/>
                    <a:pt x="165" y="37"/>
                  </a:cubicBezTo>
                  <a:cubicBezTo>
                    <a:pt x="95" y="20"/>
                    <a:pt x="45" y="5"/>
                    <a:pt x="27" y="0"/>
                  </a:cubicBezTo>
                  <a:cubicBezTo>
                    <a:pt x="27" y="2"/>
                    <a:pt x="25" y="5"/>
                    <a:pt x="24" y="8"/>
                  </a:cubicBezTo>
                  <a:cubicBezTo>
                    <a:pt x="22" y="11"/>
                    <a:pt x="25" y="12"/>
                    <a:pt x="25" y="12"/>
                  </a:cubicBezTo>
                  <a:cubicBezTo>
                    <a:pt x="25" y="12"/>
                    <a:pt x="25" y="19"/>
                    <a:pt x="25" y="22"/>
                  </a:cubicBezTo>
                  <a:cubicBezTo>
                    <a:pt x="25" y="24"/>
                    <a:pt x="23" y="31"/>
                    <a:pt x="22" y="33"/>
                  </a:cubicBezTo>
                  <a:cubicBezTo>
                    <a:pt x="20" y="35"/>
                    <a:pt x="17" y="41"/>
                    <a:pt x="17" y="41"/>
                  </a:cubicBezTo>
                  <a:cubicBezTo>
                    <a:pt x="18" y="45"/>
                    <a:pt x="16" y="48"/>
                    <a:pt x="15" y="49"/>
                  </a:cubicBezTo>
                  <a:cubicBezTo>
                    <a:pt x="14" y="50"/>
                    <a:pt x="14" y="53"/>
                    <a:pt x="13" y="54"/>
                  </a:cubicBezTo>
                  <a:cubicBezTo>
                    <a:pt x="11" y="56"/>
                    <a:pt x="8" y="58"/>
                    <a:pt x="6" y="60"/>
                  </a:cubicBezTo>
                  <a:cubicBezTo>
                    <a:pt x="4" y="62"/>
                    <a:pt x="1" y="68"/>
                    <a:pt x="1" y="68"/>
                  </a:cubicBezTo>
                  <a:cubicBezTo>
                    <a:pt x="1" y="68"/>
                    <a:pt x="0" y="75"/>
                    <a:pt x="0" y="77"/>
                  </a:cubicBezTo>
                  <a:cubicBezTo>
                    <a:pt x="0" y="79"/>
                    <a:pt x="5" y="84"/>
                    <a:pt x="6" y="86"/>
                  </a:cubicBezTo>
                  <a:cubicBezTo>
                    <a:pt x="7" y="87"/>
                    <a:pt x="7" y="90"/>
                    <a:pt x="8" y="92"/>
                  </a:cubicBezTo>
                  <a:cubicBezTo>
                    <a:pt x="9" y="94"/>
                    <a:pt x="10" y="97"/>
                    <a:pt x="11" y="100"/>
                  </a:cubicBezTo>
                  <a:cubicBezTo>
                    <a:pt x="11" y="103"/>
                    <a:pt x="11" y="111"/>
                    <a:pt x="11" y="112"/>
                  </a:cubicBezTo>
                  <a:cubicBezTo>
                    <a:pt x="11" y="114"/>
                    <a:pt x="8" y="119"/>
                    <a:pt x="7" y="121"/>
                  </a:cubicBezTo>
                  <a:cubicBezTo>
                    <a:pt x="5" y="123"/>
                    <a:pt x="7" y="134"/>
                    <a:pt x="7" y="134"/>
                  </a:cubicBezTo>
                  <a:cubicBezTo>
                    <a:pt x="7" y="134"/>
                    <a:pt x="7" y="138"/>
                    <a:pt x="5" y="140"/>
                  </a:cubicBezTo>
                  <a:cubicBezTo>
                    <a:pt x="2" y="141"/>
                    <a:pt x="5" y="143"/>
                    <a:pt x="6" y="147"/>
                  </a:cubicBezTo>
                  <a:cubicBezTo>
                    <a:pt x="8" y="150"/>
                    <a:pt x="12" y="156"/>
                    <a:pt x="12" y="159"/>
                  </a:cubicBezTo>
                  <a:cubicBezTo>
                    <a:pt x="12" y="162"/>
                    <a:pt x="14" y="165"/>
                    <a:pt x="17" y="169"/>
                  </a:cubicBezTo>
                  <a:cubicBezTo>
                    <a:pt x="20" y="172"/>
                    <a:pt x="17" y="174"/>
                    <a:pt x="21" y="176"/>
                  </a:cubicBezTo>
                  <a:cubicBezTo>
                    <a:pt x="24" y="179"/>
                    <a:pt x="23" y="186"/>
                    <a:pt x="23" y="186"/>
                  </a:cubicBezTo>
                  <a:cubicBezTo>
                    <a:pt x="23" y="183"/>
                    <a:pt x="20" y="182"/>
                    <a:pt x="20" y="182"/>
                  </a:cubicBezTo>
                  <a:cubicBezTo>
                    <a:pt x="20" y="182"/>
                    <a:pt x="22" y="183"/>
                    <a:pt x="20" y="185"/>
                  </a:cubicBezTo>
                  <a:cubicBezTo>
                    <a:pt x="19" y="187"/>
                    <a:pt x="18" y="189"/>
                    <a:pt x="18" y="189"/>
                  </a:cubicBezTo>
                  <a:cubicBezTo>
                    <a:pt x="19" y="188"/>
                    <a:pt x="21" y="190"/>
                    <a:pt x="23" y="191"/>
                  </a:cubicBezTo>
                  <a:cubicBezTo>
                    <a:pt x="25" y="193"/>
                    <a:pt x="24" y="196"/>
                    <a:pt x="24" y="196"/>
                  </a:cubicBezTo>
                  <a:cubicBezTo>
                    <a:pt x="26" y="196"/>
                    <a:pt x="28" y="199"/>
                    <a:pt x="29" y="201"/>
                  </a:cubicBezTo>
                  <a:cubicBezTo>
                    <a:pt x="31" y="203"/>
                    <a:pt x="33" y="203"/>
                    <a:pt x="34" y="202"/>
                  </a:cubicBezTo>
                  <a:cubicBezTo>
                    <a:pt x="35" y="202"/>
                    <a:pt x="34" y="198"/>
                    <a:pt x="34" y="198"/>
                  </a:cubicBezTo>
                  <a:cubicBezTo>
                    <a:pt x="34" y="198"/>
                    <a:pt x="35" y="197"/>
                    <a:pt x="36" y="194"/>
                  </a:cubicBezTo>
                  <a:cubicBezTo>
                    <a:pt x="37" y="190"/>
                    <a:pt x="42" y="188"/>
                    <a:pt x="44" y="192"/>
                  </a:cubicBezTo>
                  <a:cubicBezTo>
                    <a:pt x="46" y="196"/>
                    <a:pt x="48" y="194"/>
                    <a:pt x="51" y="194"/>
                  </a:cubicBezTo>
                  <a:cubicBezTo>
                    <a:pt x="54" y="194"/>
                    <a:pt x="55" y="196"/>
                    <a:pt x="58" y="196"/>
                  </a:cubicBezTo>
                  <a:cubicBezTo>
                    <a:pt x="62" y="196"/>
                    <a:pt x="60" y="195"/>
                    <a:pt x="62" y="195"/>
                  </a:cubicBezTo>
                  <a:cubicBezTo>
                    <a:pt x="64" y="195"/>
                    <a:pt x="64" y="197"/>
                    <a:pt x="67" y="198"/>
                  </a:cubicBezTo>
                  <a:cubicBezTo>
                    <a:pt x="69" y="199"/>
                    <a:pt x="71" y="205"/>
                    <a:pt x="71" y="205"/>
                  </a:cubicBezTo>
                  <a:cubicBezTo>
                    <a:pt x="69" y="203"/>
                    <a:pt x="65" y="200"/>
                    <a:pt x="64" y="200"/>
                  </a:cubicBezTo>
                  <a:cubicBezTo>
                    <a:pt x="64" y="200"/>
                    <a:pt x="62" y="200"/>
                    <a:pt x="60" y="201"/>
                  </a:cubicBezTo>
                  <a:cubicBezTo>
                    <a:pt x="58" y="201"/>
                    <a:pt x="56" y="199"/>
                    <a:pt x="56" y="199"/>
                  </a:cubicBezTo>
                  <a:cubicBezTo>
                    <a:pt x="56" y="199"/>
                    <a:pt x="53" y="197"/>
                    <a:pt x="50" y="197"/>
                  </a:cubicBezTo>
                  <a:cubicBezTo>
                    <a:pt x="48" y="197"/>
                    <a:pt x="45" y="196"/>
                    <a:pt x="45" y="196"/>
                  </a:cubicBezTo>
                  <a:cubicBezTo>
                    <a:pt x="41" y="196"/>
                    <a:pt x="41" y="196"/>
                    <a:pt x="41" y="196"/>
                  </a:cubicBezTo>
                  <a:cubicBezTo>
                    <a:pt x="41" y="196"/>
                    <a:pt x="39" y="196"/>
                    <a:pt x="38" y="198"/>
                  </a:cubicBezTo>
                  <a:cubicBezTo>
                    <a:pt x="38" y="199"/>
                    <a:pt x="39" y="202"/>
                    <a:pt x="39" y="202"/>
                  </a:cubicBezTo>
                  <a:cubicBezTo>
                    <a:pt x="40" y="207"/>
                    <a:pt x="40" y="207"/>
                    <a:pt x="40" y="207"/>
                  </a:cubicBezTo>
                  <a:cubicBezTo>
                    <a:pt x="40" y="207"/>
                    <a:pt x="42" y="212"/>
                    <a:pt x="42" y="214"/>
                  </a:cubicBezTo>
                  <a:cubicBezTo>
                    <a:pt x="42" y="217"/>
                    <a:pt x="41" y="219"/>
                    <a:pt x="43" y="220"/>
                  </a:cubicBezTo>
                  <a:cubicBezTo>
                    <a:pt x="44" y="222"/>
                    <a:pt x="43" y="224"/>
                    <a:pt x="42" y="224"/>
                  </a:cubicBezTo>
                  <a:cubicBezTo>
                    <a:pt x="40" y="223"/>
                    <a:pt x="41" y="221"/>
                    <a:pt x="38" y="219"/>
                  </a:cubicBezTo>
                  <a:cubicBezTo>
                    <a:pt x="36" y="217"/>
                    <a:pt x="35" y="214"/>
                    <a:pt x="35" y="214"/>
                  </a:cubicBezTo>
                  <a:cubicBezTo>
                    <a:pt x="35" y="214"/>
                    <a:pt x="34" y="207"/>
                    <a:pt x="32" y="207"/>
                  </a:cubicBezTo>
                  <a:cubicBezTo>
                    <a:pt x="31" y="207"/>
                    <a:pt x="31" y="210"/>
                    <a:pt x="30" y="212"/>
                  </a:cubicBezTo>
                  <a:cubicBezTo>
                    <a:pt x="28" y="215"/>
                    <a:pt x="29" y="217"/>
                    <a:pt x="30" y="218"/>
                  </a:cubicBezTo>
                  <a:cubicBezTo>
                    <a:pt x="30" y="218"/>
                    <a:pt x="30" y="222"/>
                    <a:pt x="30" y="224"/>
                  </a:cubicBezTo>
                  <a:cubicBezTo>
                    <a:pt x="30" y="227"/>
                    <a:pt x="28" y="227"/>
                    <a:pt x="28" y="230"/>
                  </a:cubicBezTo>
                  <a:cubicBezTo>
                    <a:pt x="27" y="233"/>
                    <a:pt x="30" y="235"/>
                    <a:pt x="32" y="240"/>
                  </a:cubicBezTo>
                  <a:cubicBezTo>
                    <a:pt x="35" y="245"/>
                    <a:pt x="37" y="246"/>
                    <a:pt x="38" y="246"/>
                  </a:cubicBezTo>
                  <a:cubicBezTo>
                    <a:pt x="40" y="247"/>
                    <a:pt x="44" y="249"/>
                    <a:pt x="45" y="250"/>
                  </a:cubicBezTo>
                  <a:cubicBezTo>
                    <a:pt x="45" y="251"/>
                    <a:pt x="45" y="257"/>
                    <a:pt x="44" y="259"/>
                  </a:cubicBezTo>
                  <a:cubicBezTo>
                    <a:pt x="43" y="260"/>
                    <a:pt x="37" y="263"/>
                    <a:pt x="36" y="265"/>
                  </a:cubicBezTo>
                  <a:cubicBezTo>
                    <a:pt x="35" y="267"/>
                    <a:pt x="35" y="276"/>
                    <a:pt x="36" y="278"/>
                  </a:cubicBezTo>
                  <a:cubicBezTo>
                    <a:pt x="37" y="279"/>
                    <a:pt x="41" y="285"/>
                    <a:pt x="42" y="286"/>
                  </a:cubicBezTo>
                  <a:cubicBezTo>
                    <a:pt x="43" y="287"/>
                    <a:pt x="43" y="292"/>
                    <a:pt x="43" y="292"/>
                  </a:cubicBezTo>
                  <a:cubicBezTo>
                    <a:pt x="46" y="294"/>
                    <a:pt x="46" y="296"/>
                    <a:pt x="46" y="298"/>
                  </a:cubicBezTo>
                  <a:cubicBezTo>
                    <a:pt x="46" y="300"/>
                    <a:pt x="47" y="303"/>
                    <a:pt x="48" y="304"/>
                  </a:cubicBezTo>
                  <a:cubicBezTo>
                    <a:pt x="49" y="305"/>
                    <a:pt x="49" y="309"/>
                    <a:pt x="50" y="310"/>
                  </a:cubicBezTo>
                  <a:cubicBezTo>
                    <a:pt x="51" y="312"/>
                    <a:pt x="55" y="315"/>
                    <a:pt x="55" y="316"/>
                  </a:cubicBezTo>
                  <a:cubicBezTo>
                    <a:pt x="56" y="318"/>
                    <a:pt x="56" y="320"/>
                    <a:pt x="57" y="321"/>
                  </a:cubicBezTo>
                  <a:cubicBezTo>
                    <a:pt x="59" y="322"/>
                    <a:pt x="61" y="326"/>
                    <a:pt x="61" y="326"/>
                  </a:cubicBezTo>
                  <a:cubicBezTo>
                    <a:pt x="61" y="329"/>
                    <a:pt x="61" y="329"/>
                    <a:pt x="61" y="329"/>
                  </a:cubicBezTo>
                  <a:cubicBezTo>
                    <a:pt x="61" y="329"/>
                    <a:pt x="60" y="332"/>
                    <a:pt x="60" y="334"/>
                  </a:cubicBezTo>
                  <a:cubicBezTo>
                    <a:pt x="60" y="335"/>
                    <a:pt x="61" y="337"/>
                    <a:pt x="64" y="338"/>
                  </a:cubicBezTo>
                  <a:cubicBezTo>
                    <a:pt x="67" y="338"/>
                    <a:pt x="67" y="341"/>
                    <a:pt x="67" y="343"/>
                  </a:cubicBezTo>
                  <a:cubicBezTo>
                    <a:pt x="66" y="345"/>
                    <a:pt x="64" y="348"/>
                    <a:pt x="64" y="348"/>
                  </a:cubicBezTo>
                  <a:cubicBezTo>
                    <a:pt x="64" y="352"/>
                    <a:pt x="64" y="355"/>
                    <a:pt x="63" y="356"/>
                  </a:cubicBezTo>
                  <a:cubicBezTo>
                    <a:pt x="63" y="357"/>
                    <a:pt x="63" y="359"/>
                    <a:pt x="61" y="363"/>
                  </a:cubicBezTo>
                  <a:cubicBezTo>
                    <a:pt x="59" y="366"/>
                    <a:pt x="63" y="367"/>
                    <a:pt x="64" y="369"/>
                  </a:cubicBezTo>
                  <a:cubicBezTo>
                    <a:pt x="65" y="371"/>
                    <a:pt x="67" y="374"/>
                    <a:pt x="69" y="374"/>
                  </a:cubicBezTo>
                  <a:cubicBezTo>
                    <a:pt x="71" y="374"/>
                    <a:pt x="78" y="375"/>
                    <a:pt x="79" y="375"/>
                  </a:cubicBezTo>
                  <a:cubicBezTo>
                    <a:pt x="81" y="376"/>
                    <a:pt x="86" y="379"/>
                    <a:pt x="89" y="381"/>
                  </a:cubicBezTo>
                  <a:cubicBezTo>
                    <a:pt x="91" y="382"/>
                    <a:pt x="94" y="382"/>
                    <a:pt x="96" y="382"/>
                  </a:cubicBezTo>
                  <a:cubicBezTo>
                    <a:pt x="98" y="382"/>
                    <a:pt x="101" y="386"/>
                    <a:pt x="103" y="388"/>
                  </a:cubicBezTo>
                  <a:cubicBezTo>
                    <a:pt x="105" y="390"/>
                    <a:pt x="107" y="393"/>
                    <a:pt x="107" y="395"/>
                  </a:cubicBezTo>
                  <a:cubicBezTo>
                    <a:pt x="107" y="398"/>
                    <a:pt x="108" y="398"/>
                    <a:pt x="111" y="399"/>
                  </a:cubicBezTo>
                  <a:cubicBezTo>
                    <a:pt x="113" y="401"/>
                    <a:pt x="118" y="404"/>
                    <a:pt x="119" y="406"/>
                  </a:cubicBezTo>
                  <a:cubicBezTo>
                    <a:pt x="120" y="407"/>
                    <a:pt x="126" y="407"/>
                    <a:pt x="128" y="407"/>
                  </a:cubicBezTo>
                  <a:cubicBezTo>
                    <a:pt x="131" y="407"/>
                    <a:pt x="132" y="410"/>
                    <a:pt x="133" y="412"/>
                  </a:cubicBezTo>
                  <a:cubicBezTo>
                    <a:pt x="134" y="413"/>
                    <a:pt x="134" y="416"/>
                    <a:pt x="134" y="418"/>
                  </a:cubicBezTo>
                  <a:cubicBezTo>
                    <a:pt x="133" y="420"/>
                    <a:pt x="132" y="422"/>
                    <a:pt x="134" y="424"/>
                  </a:cubicBezTo>
                  <a:cubicBezTo>
                    <a:pt x="136" y="425"/>
                    <a:pt x="137" y="424"/>
                    <a:pt x="139" y="423"/>
                  </a:cubicBezTo>
                  <a:cubicBezTo>
                    <a:pt x="141" y="422"/>
                    <a:pt x="144" y="425"/>
                    <a:pt x="146" y="428"/>
                  </a:cubicBezTo>
                  <a:cubicBezTo>
                    <a:pt x="147" y="430"/>
                    <a:pt x="152" y="436"/>
                    <a:pt x="158" y="444"/>
                  </a:cubicBezTo>
                  <a:cubicBezTo>
                    <a:pt x="164" y="451"/>
                    <a:pt x="167" y="462"/>
                    <a:pt x="168" y="465"/>
                  </a:cubicBezTo>
                  <a:cubicBezTo>
                    <a:pt x="168" y="469"/>
                    <a:pt x="165" y="477"/>
                    <a:pt x="165" y="478"/>
                  </a:cubicBezTo>
                  <a:cubicBezTo>
                    <a:pt x="165" y="479"/>
                    <a:pt x="168" y="481"/>
                    <a:pt x="168" y="481"/>
                  </a:cubicBezTo>
                  <a:cubicBezTo>
                    <a:pt x="170" y="488"/>
                    <a:pt x="170" y="488"/>
                    <a:pt x="170" y="488"/>
                  </a:cubicBezTo>
                  <a:cubicBezTo>
                    <a:pt x="170" y="488"/>
                    <a:pt x="209" y="493"/>
                    <a:pt x="235" y="495"/>
                  </a:cubicBezTo>
                  <a:cubicBezTo>
                    <a:pt x="252" y="497"/>
                    <a:pt x="257" y="497"/>
                    <a:pt x="259" y="498"/>
                  </a:cubicBezTo>
                  <a:cubicBezTo>
                    <a:pt x="260" y="497"/>
                    <a:pt x="262" y="496"/>
                    <a:pt x="263" y="496"/>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6" name="Freeform 100">
              <a:extLst>
                <a:ext uri="{FF2B5EF4-FFF2-40B4-BE49-F238E27FC236}">
                  <a16:creationId xmlns:a16="http://schemas.microsoft.com/office/drawing/2014/main" id="{7192D733-FC78-4096-B93A-540C920423A3}"/>
                </a:ext>
              </a:extLst>
            </p:cNvPr>
            <p:cNvSpPr>
              <a:spLocks/>
            </p:cNvSpPr>
            <p:nvPr/>
          </p:nvSpPr>
          <p:spPr bwMode="auto">
            <a:xfrm>
              <a:off x="916768" y="4342436"/>
              <a:ext cx="28879" cy="16394"/>
            </a:xfrm>
            <a:custGeom>
              <a:avLst/>
              <a:gdLst>
                <a:gd name="T0" fmla="*/ 4 w 9"/>
                <a:gd name="T1" fmla="*/ 5 h 5"/>
                <a:gd name="T2" fmla="*/ 1 w 9"/>
                <a:gd name="T3" fmla="*/ 2 h 5"/>
                <a:gd name="T4" fmla="*/ 4 w 9"/>
                <a:gd name="T5" fmla="*/ 0 h 5"/>
                <a:gd name="T6" fmla="*/ 8 w 9"/>
                <a:gd name="T7" fmla="*/ 1 h 5"/>
                <a:gd name="T8" fmla="*/ 8 w 9"/>
                <a:gd name="T9" fmla="*/ 5 h 5"/>
                <a:gd name="T10" fmla="*/ 4 w 9"/>
                <a:gd name="T11" fmla="*/ 5 h 5"/>
              </a:gdLst>
              <a:ahLst/>
              <a:cxnLst>
                <a:cxn ang="0">
                  <a:pos x="T0" y="T1"/>
                </a:cxn>
                <a:cxn ang="0">
                  <a:pos x="T2" y="T3"/>
                </a:cxn>
                <a:cxn ang="0">
                  <a:pos x="T4" y="T5"/>
                </a:cxn>
                <a:cxn ang="0">
                  <a:pos x="T6" y="T7"/>
                </a:cxn>
                <a:cxn ang="0">
                  <a:pos x="T8" y="T9"/>
                </a:cxn>
                <a:cxn ang="0">
                  <a:pos x="T10" y="T11"/>
                </a:cxn>
              </a:cxnLst>
              <a:rect l="0" t="0" r="r" b="b"/>
              <a:pathLst>
                <a:path w="9" h="5">
                  <a:moveTo>
                    <a:pt x="4" y="5"/>
                  </a:moveTo>
                  <a:cubicBezTo>
                    <a:pt x="1" y="4"/>
                    <a:pt x="0" y="3"/>
                    <a:pt x="1" y="2"/>
                  </a:cubicBezTo>
                  <a:cubicBezTo>
                    <a:pt x="2" y="1"/>
                    <a:pt x="3" y="1"/>
                    <a:pt x="4" y="0"/>
                  </a:cubicBezTo>
                  <a:cubicBezTo>
                    <a:pt x="6" y="0"/>
                    <a:pt x="6" y="0"/>
                    <a:pt x="8" y="1"/>
                  </a:cubicBezTo>
                  <a:cubicBezTo>
                    <a:pt x="9" y="2"/>
                    <a:pt x="9" y="4"/>
                    <a:pt x="8" y="5"/>
                  </a:cubicBezTo>
                  <a:cubicBezTo>
                    <a:pt x="7" y="5"/>
                    <a:pt x="5" y="5"/>
                    <a:pt x="4" y="5"/>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7" name="Freeform 101">
              <a:extLst>
                <a:ext uri="{FF2B5EF4-FFF2-40B4-BE49-F238E27FC236}">
                  <a16:creationId xmlns:a16="http://schemas.microsoft.com/office/drawing/2014/main" id="{B62C4115-144A-4BB2-9560-03E22EA9FA56}"/>
                </a:ext>
              </a:extLst>
            </p:cNvPr>
            <p:cNvSpPr>
              <a:spLocks/>
            </p:cNvSpPr>
            <p:nvPr/>
          </p:nvSpPr>
          <p:spPr bwMode="auto">
            <a:xfrm>
              <a:off x="959237" y="4342436"/>
              <a:ext cx="40772" cy="19670"/>
            </a:xfrm>
            <a:custGeom>
              <a:avLst/>
              <a:gdLst>
                <a:gd name="T0" fmla="*/ 6 w 13"/>
                <a:gd name="T1" fmla="*/ 6 h 6"/>
                <a:gd name="T2" fmla="*/ 1 w 13"/>
                <a:gd name="T3" fmla="*/ 3 h 6"/>
                <a:gd name="T4" fmla="*/ 2 w 13"/>
                <a:gd name="T5" fmla="*/ 0 h 6"/>
                <a:gd name="T6" fmla="*/ 4 w 13"/>
                <a:gd name="T7" fmla="*/ 2 h 6"/>
                <a:gd name="T8" fmla="*/ 7 w 13"/>
                <a:gd name="T9" fmla="*/ 3 h 6"/>
                <a:gd name="T10" fmla="*/ 10 w 13"/>
                <a:gd name="T11" fmla="*/ 4 h 6"/>
                <a:gd name="T12" fmla="*/ 13 w 13"/>
                <a:gd name="T13" fmla="*/ 4 h 6"/>
                <a:gd name="T14" fmla="*/ 11 w 13"/>
                <a:gd name="T15" fmla="*/ 5 h 6"/>
                <a:gd name="T16" fmla="*/ 6 w 13"/>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6">
                  <a:moveTo>
                    <a:pt x="6" y="6"/>
                  </a:moveTo>
                  <a:cubicBezTo>
                    <a:pt x="3" y="6"/>
                    <a:pt x="1" y="4"/>
                    <a:pt x="1" y="3"/>
                  </a:cubicBezTo>
                  <a:cubicBezTo>
                    <a:pt x="0" y="2"/>
                    <a:pt x="1" y="1"/>
                    <a:pt x="2" y="0"/>
                  </a:cubicBezTo>
                  <a:cubicBezTo>
                    <a:pt x="3" y="0"/>
                    <a:pt x="3" y="1"/>
                    <a:pt x="4" y="2"/>
                  </a:cubicBezTo>
                  <a:cubicBezTo>
                    <a:pt x="5" y="2"/>
                    <a:pt x="6" y="2"/>
                    <a:pt x="7" y="3"/>
                  </a:cubicBezTo>
                  <a:cubicBezTo>
                    <a:pt x="8" y="4"/>
                    <a:pt x="10" y="5"/>
                    <a:pt x="10" y="4"/>
                  </a:cubicBezTo>
                  <a:cubicBezTo>
                    <a:pt x="11" y="4"/>
                    <a:pt x="13" y="4"/>
                    <a:pt x="13" y="4"/>
                  </a:cubicBezTo>
                  <a:cubicBezTo>
                    <a:pt x="13" y="4"/>
                    <a:pt x="12" y="5"/>
                    <a:pt x="11" y="5"/>
                  </a:cubicBezTo>
                  <a:cubicBezTo>
                    <a:pt x="9" y="6"/>
                    <a:pt x="7" y="6"/>
                    <a:pt x="6" y="6"/>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8" name="Freeform 102">
              <a:extLst>
                <a:ext uri="{FF2B5EF4-FFF2-40B4-BE49-F238E27FC236}">
                  <a16:creationId xmlns:a16="http://schemas.microsoft.com/office/drawing/2014/main" id="{84DCD0E0-EB48-4DE7-A53A-4600F5D17CCB}"/>
                </a:ext>
              </a:extLst>
            </p:cNvPr>
            <p:cNvSpPr>
              <a:spLocks/>
            </p:cNvSpPr>
            <p:nvPr/>
          </p:nvSpPr>
          <p:spPr bwMode="auto">
            <a:xfrm>
              <a:off x="891286" y="4330961"/>
              <a:ext cx="18687" cy="6558"/>
            </a:xfrm>
            <a:custGeom>
              <a:avLst/>
              <a:gdLst>
                <a:gd name="T0" fmla="*/ 5 w 6"/>
                <a:gd name="T1" fmla="*/ 2 h 2"/>
                <a:gd name="T2" fmla="*/ 2 w 6"/>
                <a:gd name="T3" fmla="*/ 1 h 2"/>
                <a:gd name="T4" fmla="*/ 5 w 6"/>
                <a:gd name="T5" fmla="*/ 0 h 2"/>
                <a:gd name="T6" fmla="*/ 5 w 6"/>
                <a:gd name="T7" fmla="*/ 2 h 2"/>
              </a:gdLst>
              <a:ahLst/>
              <a:cxnLst>
                <a:cxn ang="0">
                  <a:pos x="T0" y="T1"/>
                </a:cxn>
                <a:cxn ang="0">
                  <a:pos x="T2" y="T3"/>
                </a:cxn>
                <a:cxn ang="0">
                  <a:pos x="T4" y="T5"/>
                </a:cxn>
                <a:cxn ang="0">
                  <a:pos x="T6" y="T7"/>
                </a:cxn>
              </a:cxnLst>
              <a:rect l="0" t="0" r="r" b="b"/>
              <a:pathLst>
                <a:path w="6" h="2">
                  <a:moveTo>
                    <a:pt x="5" y="2"/>
                  </a:moveTo>
                  <a:cubicBezTo>
                    <a:pt x="2" y="2"/>
                    <a:pt x="0" y="1"/>
                    <a:pt x="2" y="1"/>
                  </a:cubicBezTo>
                  <a:cubicBezTo>
                    <a:pt x="4" y="1"/>
                    <a:pt x="5" y="0"/>
                    <a:pt x="5" y="0"/>
                  </a:cubicBezTo>
                  <a:cubicBezTo>
                    <a:pt x="6" y="0"/>
                    <a:pt x="5" y="2"/>
                    <a:pt x="5" y="2"/>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19" name="Freeform 103">
              <a:extLst>
                <a:ext uri="{FF2B5EF4-FFF2-40B4-BE49-F238E27FC236}">
                  <a16:creationId xmlns:a16="http://schemas.microsoft.com/office/drawing/2014/main" id="{FA95AE30-0A3A-4F80-8EB0-271CF5BDEB4C}"/>
                </a:ext>
              </a:extLst>
            </p:cNvPr>
            <p:cNvSpPr>
              <a:spLocks/>
            </p:cNvSpPr>
            <p:nvPr/>
          </p:nvSpPr>
          <p:spPr bwMode="auto">
            <a:xfrm>
              <a:off x="1098544" y="4458817"/>
              <a:ext cx="28879" cy="31145"/>
            </a:xfrm>
            <a:custGeom>
              <a:avLst/>
              <a:gdLst>
                <a:gd name="T0" fmla="*/ 5 w 9"/>
                <a:gd name="T1" fmla="*/ 10 h 10"/>
                <a:gd name="T2" fmla="*/ 2 w 9"/>
                <a:gd name="T3" fmla="*/ 5 h 10"/>
                <a:gd name="T4" fmla="*/ 0 w 9"/>
                <a:gd name="T5" fmla="*/ 1 h 10"/>
                <a:gd name="T6" fmla="*/ 2 w 9"/>
                <a:gd name="T7" fmla="*/ 3 h 10"/>
                <a:gd name="T8" fmla="*/ 7 w 9"/>
                <a:gd name="T9" fmla="*/ 6 h 10"/>
                <a:gd name="T10" fmla="*/ 8 w 9"/>
                <a:gd name="T11" fmla="*/ 9 h 10"/>
                <a:gd name="T12" fmla="*/ 5 w 9"/>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5" y="10"/>
                  </a:moveTo>
                  <a:cubicBezTo>
                    <a:pt x="4" y="9"/>
                    <a:pt x="3" y="6"/>
                    <a:pt x="2" y="5"/>
                  </a:cubicBezTo>
                  <a:cubicBezTo>
                    <a:pt x="1" y="3"/>
                    <a:pt x="0" y="3"/>
                    <a:pt x="0" y="1"/>
                  </a:cubicBezTo>
                  <a:cubicBezTo>
                    <a:pt x="0" y="0"/>
                    <a:pt x="0" y="2"/>
                    <a:pt x="2" y="3"/>
                  </a:cubicBezTo>
                  <a:cubicBezTo>
                    <a:pt x="5" y="4"/>
                    <a:pt x="6" y="5"/>
                    <a:pt x="7" y="6"/>
                  </a:cubicBezTo>
                  <a:cubicBezTo>
                    <a:pt x="8" y="8"/>
                    <a:pt x="9" y="9"/>
                    <a:pt x="8" y="9"/>
                  </a:cubicBezTo>
                  <a:cubicBezTo>
                    <a:pt x="8" y="10"/>
                    <a:pt x="5" y="10"/>
                    <a:pt x="5" y="10"/>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20" name="Freeform 104">
              <a:extLst>
                <a:ext uri="{FF2B5EF4-FFF2-40B4-BE49-F238E27FC236}">
                  <a16:creationId xmlns:a16="http://schemas.microsoft.com/office/drawing/2014/main" id="{FC258FE6-CA9B-41A2-9028-C511823F9A96}"/>
                </a:ext>
              </a:extLst>
            </p:cNvPr>
            <p:cNvSpPr>
              <a:spLocks/>
            </p:cNvSpPr>
            <p:nvPr/>
          </p:nvSpPr>
          <p:spPr bwMode="auto">
            <a:xfrm>
              <a:off x="1078156" y="4521104"/>
              <a:ext cx="25483" cy="37700"/>
            </a:xfrm>
            <a:custGeom>
              <a:avLst/>
              <a:gdLst>
                <a:gd name="T0" fmla="*/ 5 w 8"/>
                <a:gd name="T1" fmla="*/ 12 h 12"/>
                <a:gd name="T2" fmla="*/ 1 w 8"/>
                <a:gd name="T3" fmla="*/ 8 h 12"/>
                <a:gd name="T4" fmla="*/ 0 w 8"/>
                <a:gd name="T5" fmla="*/ 2 h 12"/>
                <a:gd name="T6" fmla="*/ 2 w 8"/>
                <a:gd name="T7" fmla="*/ 3 h 12"/>
                <a:gd name="T8" fmla="*/ 5 w 8"/>
                <a:gd name="T9" fmla="*/ 7 h 12"/>
                <a:gd name="T10" fmla="*/ 7 w 8"/>
                <a:gd name="T11" fmla="*/ 11 h 12"/>
                <a:gd name="T12" fmla="*/ 5 w 8"/>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5" y="12"/>
                  </a:moveTo>
                  <a:cubicBezTo>
                    <a:pt x="4" y="11"/>
                    <a:pt x="1" y="9"/>
                    <a:pt x="1" y="8"/>
                  </a:cubicBezTo>
                  <a:cubicBezTo>
                    <a:pt x="1" y="6"/>
                    <a:pt x="0" y="4"/>
                    <a:pt x="0" y="2"/>
                  </a:cubicBezTo>
                  <a:cubicBezTo>
                    <a:pt x="0" y="0"/>
                    <a:pt x="1" y="2"/>
                    <a:pt x="2" y="3"/>
                  </a:cubicBezTo>
                  <a:cubicBezTo>
                    <a:pt x="3" y="4"/>
                    <a:pt x="2" y="6"/>
                    <a:pt x="5" y="7"/>
                  </a:cubicBezTo>
                  <a:cubicBezTo>
                    <a:pt x="7" y="9"/>
                    <a:pt x="8" y="10"/>
                    <a:pt x="7" y="11"/>
                  </a:cubicBezTo>
                  <a:cubicBezTo>
                    <a:pt x="7" y="12"/>
                    <a:pt x="5" y="12"/>
                    <a:pt x="5" y="12"/>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21" name="Freeform 105">
              <a:extLst>
                <a:ext uri="{FF2B5EF4-FFF2-40B4-BE49-F238E27FC236}">
                  <a16:creationId xmlns:a16="http://schemas.microsoft.com/office/drawing/2014/main" id="{4640F831-ABC4-4BCD-96B5-AB9F2D4D3081}"/>
                </a:ext>
              </a:extLst>
            </p:cNvPr>
            <p:cNvSpPr>
              <a:spLocks/>
            </p:cNvSpPr>
            <p:nvPr/>
          </p:nvSpPr>
          <p:spPr bwMode="auto">
            <a:xfrm>
              <a:off x="971129" y="4465372"/>
              <a:ext cx="16989" cy="9835"/>
            </a:xfrm>
            <a:custGeom>
              <a:avLst/>
              <a:gdLst>
                <a:gd name="T0" fmla="*/ 3 w 5"/>
                <a:gd name="T1" fmla="*/ 3 h 3"/>
                <a:gd name="T2" fmla="*/ 0 w 5"/>
                <a:gd name="T3" fmla="*/ 1 h 3"/>
                <a:gd name="T4" fmla="*/ 2 w 5"/>
                <a:gd name="T5" fmla="*/ 1 h 3"/>
                <a:gd name="T6" fmla="*/ 4 w 5"/>
                <a:gd name="T7" fmla="*/ 2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1" y="3"/>
                    <a:pt x="0" y="2"/>
                    <a:pt x="0" y="1"/>
                  </a:cubicBezTo>
                  <a:cubicBezTo>
                    <a:pt x="1" y="0"/>
                    <a:pt x="1" y="0"/>
                    <a:pt x="2" y="1"/>
                  </a:cubicBezTo>
                  <a:cubicBezTo>
                    <a:pt x="3" y="2"/>
                    <a:pt x="5" y="1"/>
                    <a:pt x="4" y="2"/>
                  </a:cubicBezTo>
                  <a:cubicBezTo>
                    <a:pt x="4" y="3"/>
                    <a:pt x="3" y="3"/>
                    <a:pt x="3"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22" name="Freeform 106">
              <a:extLst>
                <a:ext uri="{FF2B5EF4-FFF2-40B4-BE49-F238E27FC236}">
                  <a16:creationId xmlns:a16="http://schemas.microsoft.com/office/drawing/2014/main" id="{B1C7F4B5-199F-4D9F-8C84-F1FC30B01A24}"/>
                </a:ext>
              </a:extLst>
            </p:cNvPr>
            <p:cNvSpPr>
              <a:spLocks/>
            </p:cNvSpPr>
            <p:nvPr/>
          </p:nvSpPr>
          <p:spPr bwMode="auto">
            <a:xfrm>
              <a:off x="4015421" y="4289984"/>
              <a:ext cx="587793" cy="526174"/>
            </a:xfrm>
            <a:custGeom>
              <a:avLst/>
              <a:gdLst>
                <a:gd name="T0" fmla="*/ 163 w 182"/>
                <a:gd name="T1" fmla="*/ 68 h 168"/>
                <a:gd name="T2" fmla="*/ 162 w 182"/>
                <a:gd name="T3" fmla="*/ 68 h 168"/>
                <a:gd name="T4" fmla="*/ 166 w 182"/>
                <a:gd name="T5" fmla="*/ 63 h 168"/>
                <a:gd name="T6" fmla="*/ 169 w 182"/>
                <a:gd name="T7" fmla="*/ 59 h 168"/>
                <a:gd name="T8" fmla="*/ 167 w 182"/>
                <a:gd name="T9" fmla="*/ 54 h 168"/>
                <a:gd name="T10" fmla="*/ 167 w 182"/>
                <a:gd name="T11" fmla="*/ 51 h 168"/>
                <a:gd name="T12" fmla="*/ 167 w 182"/>
                <a:gd name="T13" fmla="*/ 48 h 168"/>
                <a:gd name="T14" fmla="*/ 170 w 182"/>
                <a:gd name="T15" fmla="*/ 45 h 168"/>
                <a:gd name="T16" fmla="*/ 171 w 182"/>
                <a:gd name="T17" fmla="*/ 42 h 168"/>
                <a:gd name="T18" fmla="*/ 174 w 182"/>
                <a:gd name="T19" fmla="*/ 39 h 168"/>
                <a:gd name="T20" fmla="*/ 172 w 182"/>
                <a:gd name="T21" fmla="*/ 36 h 168"/>
                <a:gd name="T22" fmla="*/ 175 w 182"/>
                <a:gd name="T23" fmla="*/ 33 h 168"/>
                <a:gd name="T24" fmla="*/ 179 w 182"/>
                <a:gd name="T25" fmla="*/ 30 h 168"/>
                <a:gd name="T26" fmla="*/ 179 w 182"/>
                <a:gd name="T27" fmla="*/ 26 h 168"/>
                <a:gd name="T28" fmla="*/ 182 w 182"/>
                <a:gd name="T29" fmla="*/ 24 h 168"/>
                <a:gd name="T30" fmla="*/ 180 w 182"/>
                <a:gd name="T31" fmla="*/ 21 h 168"/>
                <a:gd name="T32" fmla="*/ 165 w 182"/>
                <a:gd name="T33" fmla="*/ 23 h 168"/>
                <a:gd name="T34" fmla="*/ 158 w 182"/>
                <a:gd name="T35" fmla="*/ 22 h 168"/>
                <a:gd name="T36" fmla="*/ 161 w 182"/>
                <a:gd name="T37" fmla="*/ 15 h 168"/>
                <a:gd name="T38" fmla="*/ 166 w 182"/>
                <a:gd name="T39" fmla="*/ 7 h 168"/>
                <a:gd name="T40" fmla="*/ 159 w 182"/>
                <a:gd name="T41" fmla="*/ 0 h 168"/>
                <a:gd name="T42" fmla="*/ 84 w 182"/>
                <a:gd name="T43" fmla="*/ 4 h 168"/>
                <a:gd name="T44" fmla="*/ 0 w 182"/>
                <a:gd name="T45" fmla="*/ 8 h 168"/>
                <a:gd name="T46" fmla="*/ 2 w 182"/>
                <a:gd name="T47" fmla="*/ 23 h 168"/>
                <a:gd name="T48" fmla="*/ 4 w 182"/>
                <a:gd name="T49" fmla="*/ 39 h 168"/>
                <a:gd name="T50" fmla="*/ 7 w 182"/>
                <a:gd name="T51" fmla="*/ 64 h 168"/>
                <a:gd name="T52" fmla="*/ 8 w 182"/>
                <a:gd name="T53" fmla="*/ 139 h 168"/>
                <a:gd name="T54" fmla="*/ 11 w 182"/>
                <a:gd name="T55" fmla="*/ 142 h 168"/>
                <a:gd name="T56" fmla="*/ 12 w 182"/>
                <a:gd name="T57" fmla="*/ 143 h 168"/>
                <a:gd name="T58" fmla="*/ 15 w 182"/>
                <a:gd name="T59" fmla="*/ 141 h 168"/>
                <a:gd name="T60" fmla="*/ 22 w 182"/>
                <a:gd name="T61" fmla="*/ 142 h 168"/>
                <a:gd name="T62" fmla="*/ 25 w 182"/>
                <a:gd name="T63" fmla="*/ 144 h 168"/>
                <a:gd name="T64" fmla="*/ 26 w 182"/>
                <a:gd name="T65" fmla="*/ 168 h 168"/>
                <a:gd name="T66" fmla="*/ 133 w 182"/>
                <a:gd name="T67" fmla="*/ 163 h 168"/>
                <a:gd name="T68" fmla="*/ 135 w 182"/>
                <a:gd name="T69" fmla="*/ 158 h 168"/>
                <a:gd name="T70" fmla="*/ 139 w 182"/>
                <a:gd name="T71" fmla="*/ 155 h 168"/>
                <a:gd name="T72" fmla="*/ 135 w 182"/>
                <a:gd name="T73" fmla="*/ 149 h 168"/>
                <a:gd name="T74" fmla="*/ 135 w 182"/>
                <a:gd name="T75" fmla="*/ 144 h 168"/>
                <a:gd name="T76" fmla="*/ 134 w 182"/>
                <a:gd name="T77" fmla="*/ 141 h 168"/>
                <a:gd name="T78" fmla="*/ 131 w 182"/>
                <a:gd name="T79" fmla="*/ 138 h 168"/>
                <a:gd name="T80" fmla="*/ 133 w 182"/>
                <a:gd name="T81" fmla="*/ 135 h 168"/>
                <a:gd name="T82" fmla="*/ 130 w 182"/>
                <a:gd name="T83" fmla="*/ 131 h 168"/>
                <a:gd name="T84" fmla="*/ 136 w 182"/>
                <a:gd name="T85" fmla="*/ 130 h 168"/>
                <a:gd name="T86" fmla="*/ 134 w 182"/>
                <a:gd name="T87" fmla="*/ 127 h 168"/>
                <a:gd name="T88" fmla="*/ 137 w 182"/>
                <a:gd name="T89" fmla="*/ 124 h 168"/>
                <a:gd name="T90" fmla="*/ 137 w 182"/>
                <a:gd name="T91" fmla="*/ 117 h 168"/>
                <a:gd name="T92" fmla="*/ 143 w 182"/>
                <a:gd name="T93" fmla="*/ 115 h 168"/>
                <a:gd name="T94" fmla="*/ 141 w 182"/>
                <a:gd name="T95" fmla="*/ 107 h 168"/>
                <a:gd name="T96" fmla="*/ 145 w 182"/>
                <a:gd name="T97" fmla="*/ 103 h 168"/>
                <a:gd name="T98" fmla="*/ 148 w 182"/>
                <a:gd name="T99" fmla="*/ 98 h 168"/>
                <a:gd name="T100" fmla="*/ 151 w 182"/>
                <a:gd name="T101" fmla="*/ 98 h 168"/>
                <a:gd name="T102" fmla="*/ 154 w 182"/>
                <a:gd name="T103" fmla="*/ 93 h 168"/>
                <a:gd name="T104" fmla="*/ 155 w 182"/>
                <a:gd name="T105" fmla="*/ 89 h 168"/>
                <a:gd name="T106" fmla="*/ 151 w 182"/>
                <a:gd name="T107" fmla="*/ 85 h 168"/>
                <a:gd name="T108" fmla="*/ 155 w 182"/>
                <a:gd name="T109" fmla="*/ 84 h 168"/>
                <a:gd name="T110" fmla="*/ 153 w 182"/>
                <a:gd name="T111" fmla="*/ 79 h 168"/>
                <a:gd name="T112" fmla="*/ 158 w 182"/>
                <a:gd name="T113" fmla="*/ 78 h 168"/>
                <a:gd name="T114" fmla="*/ 157 w 182"/>
                <a:gd name="T115" fmla="*/ 76 h 168"/>
                <a:gd name="T116" fmla="*/ 162 w 182"/>
                <a:gd name="T117" fmla="*/ 75 h 168"/>
                <a:gd name="T118" fmla="*/ 164 w 182"/>
                <a:gd name="T119" fmla="*/ 72 h 168"/>
                <a:gd name="T120" fmla="*/ 163 w 182"/>
                <a:gd name="T121" fmla="*/ 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2" h="168">
                  <a:moveTo>
                    <a:pt x="163" y="68"/>
                  </a:moveTo>
                  <a:cubicBezTo>
                    <a:pt x="162" y="68"/>
                    <a:pt x="162" y="68"/>
                    <a:pt x="162" y="68"/>
                  </a:cubicBezTo>
                  <a:cubicBezTo>
                    <a:pt x="162" y="68"/>
                    <a:pt x="163" y="65"/>
                    <a:pt x="166" y="63"/>
                  </a:cubicBezTo>
                  <a:cubicBezTo>
                    <a:pt x="169" y="62"/>
                    <a:pt x="169" y="61"/>
                    <a:pt x="169" y="59"/>
                  </a:cubicBezTo>
                  <a:cubicBezTo>
                    <a:pt x="169" y="58"/>
                    <a:pt x="166" y="56"/>
                    <a:pt x="167" y="54"/>
                  </a:cubicBezTo>
                  <a:cubicBezTo>
                    <a:pt x="168" y="53"/>
                    <a:pt x="168" y="51"/>
                    <a:pt x="167" y="51"/>
                  </a:cubicBezTo>
                  <a:cubicBezTo>
                    <a:pt x="165" y="50"/>
                    <a:pt x="165" y="48"/>
                    <a:pt x="167" y="48"/>
                  </a:cubicBezTo>
                  <a:cubicBezTo>
                    <a:pt x="168" y="47"/>
                    <a:pt x="170" y="45"/>
                    <a:pt x="170" y="45"/>
                  </a:cubicBezTo>
                  <a:cubicBezTo>
                    <a:pt x="170" y="45"/>
                    <a:pt x="169" y="43"/>
                    <a:pt x="171" y="42"/>
                  </a:cubicBezTo>
                  <a:cubicBezTo>
                    <a:pt x="173" y="41"/>
                    <a:pt x="174" y="39"/>
                    <a:pt x="174" y="39"/>
                  </a:cubicBezTo>
                  <a:cubicBezTo>
                    <a:pt x="172" y="36"/>
                    <a:pt x="172" y="36"/>
                    <a:pt x="172" y="36"/>
                  </a:cubicBezTo>
                  <a:cubicBezTo>
                    <a:pt x="175" y="33"/>
                    <a:pt x="175" y="33"/>
                    <a:pt x="175" y="33"/>
                  </a:cubicBezTo>
                  <a:cubicBezTo>
                    <a:pt x="175" y="33"/>
                    <a:pt x="179" y="32"/>
                    <a:pt x="179" y="30"/>
                  </a:cubicBezTo>
                  <a:cubicBezTo>
                    <a:pt x="179" y="29"/>
                    <a:pt x="179" y="26"/>
                    <a:pt x="179" y="26"/>
                  </a:cubicBezTo>
                  <a:cubicBezTo>
                    <a:pt x="182" y="24"/>
                    <a:pt x="182" y="24"/>
                    <a:pt x="182" y="24"/>
                  </a:cubicBezTo>
                  <a:cubicBezTo>
                    <a:pt x="182" y="24"/>
                    <a:pt x="181" y="23"/>
                    <a:pt x="180" y="21"/>
                  </a:cubicBezTo>
                  <a:cubicBezTo>
                    <a:pt x="175" y="22"/>
                    <a:pt x="168" y="23"/>
                    <a:pt x="165" y="23"/>
                  </a:cubicBezTo>
                  <a:cubicBezTo>
                    <a:pt x="161" y="23"/>
                    <a:pt x="160" y="23"/>
                    <a:pt x="158" y="22"/>
                  </a:cubicBezTo>
                  <a:cubicBezTo>
                    <a:pt x="155" y="21"/>
                    <a:pt x="158" y="18"/>
                    <a:pt x="161" y="15"/>
                  </a:cubicBezTo>
                  <a:cubicBezTo>
                    <a:pt x="164" y="13"/>
                    <a:pt x="166" y="10"/>
                    <a:pt x="166" y="7"/>
                  </a:cubicBezTo>
                  <a:cubicBezTo>
                    <a:pt x="166" y="4"/>
                    <a:pt x="163" y="0"/>
                    <a:pt x="159" y="0"/>
                  </a:cubicBezTo>
                  <a:cubicBezTo>
                    <a:pt x="156" y="0"/>
                    <a:pt x="130" y="1"/>
                    <a:pt x="84" y="4"/>
                  </a:cubicBezTo>
                  <a:cubicBezTo>
                    <a:pt x="46" y="6"/>
                    <a:pt x="11" y="7"/>
                    <a:pt x="0" y="8"/>
                  </a:cubicBezTo>
                  <a:cubicBezTo>
                    <a:pt x="0" y="12"/>
                    <a:pt x="1" y="20"/>
                    <a:pt x="2" y="23"/>
                  </a:cubicBezTo>
                  <a:cubicBezTo>
                    <a:pt x="3" y="27"/>
                    <a:pt x="4" y="39"/>
                    <a:pt x="4" y="39"/>
                  </a:cubicBezTo>
                  <a:cubicBezTo>
                    <a:pt x="4" y="39"/>
                    <a:pt x="7" y="57"/>
                    <a:pt x="7" y="64"/>
                  </a:cubicBezTo>
                  <a:cubicBezTo>
                    <a:pt x="8" y="70"/>
                    <a:pt x="8" y="123"/>
                    <a:pt x="8" y="139"/>
                  </a:cubicBezTo>
                  <a:cubicBezTo>
                    <a:pt x="9" y="140"/>
                    <a:pt x="10" y="142"/>
                    <a:pt x="11" y="142"/>
                  </a:cubicBezTo>
                  <a:cubicBezTo>
                    <a:pt x="11" y="143"/>
                    <a:pt x="11" y="144"/>
                    <a:pt x="12" y="143"/>
                  </a:cubicBezTo>
                  <a:cubicBezTo>
                    <a:pt x="14" y="143"/>
                    <a:pt x="14" y="141"/>
                    <a:pt x="15" y="141"/>
                  </a:cubicBezTo>
                  <a:cubicBezTo>
                    <a:pt x="16" y="141"/>
                    <a:pt x="21" y="142"/>
                    <a:pt x="22" y="142"/>
                  </a:cubicBezTo>
                  <a:cubicBezTo>
                    <a:pt x="23" y="142"/>
                    <a:pt x="25" y="144"/>
                    <a:pt x="25" y="144"/>
                  </a:cubicBezTo>
                  <a:cubicBezTo>
                    <a:pt x="26" y="168"/>
                    <a:pt x="26" y="168"/>
                    <a:pt x="26" y="168"/>
                  </a:cubicBezTo>
                  <a:cubicBezTo>
                    <a:pt x="133" y="163"/>
                    <a:pt x="133" y="163"/>
                    <a:pt x="133" y="163"/>
                  </a:cubicBezTo>
                  <a:cubicBezTo>
                    <a:pt x="134" y="162"/>
                    <a:pt x="135" y="160"/>
                    <a:pt x="135" y="158"/>
                  </a:cubicBezTo>
                  <a:cubicBezTo>
                    <a:pt x="135" y="155"/>
                    <a:pt x="139" y="155"/>
                    <a:pt x="139" y="155"/>
                  </a:cubicBezTo>
                  <a:cubicBezTo>
                    <a:pt x="139" y="155"/>
                    <a:pt x="136" y="150"/>
                    <a:pt x="135" y="149"/>
                  </a:cubicBezTo>
                  <a:cubicBezTo>
                    <a:pt x="135" y="147"/>
                    <a:pt x="136" y="145"/>
                    <a:pt x="135" y="144"/>
                  </a:cubicBezTo>
                  <a:cubicBezTo>
                    <a:pt x="133" y="144"/>
                    <a:pt x="134" y="141"/>
                    <a:pt x="134" y="141"/>
                  </a:cubicBezTo>
                  <a:cubicBezTo>
                    <a:pt x="131" y="138"/>
                    <a:pt x="131" y="138"/>
                    <a:pt x="131" y="138"/>
                  </a:cubicBezTo>
                  <a:cubicBezTo>
                    <a:pt x="133" y="135"/>
                    <a:pt x="133" y="135"/>
                    <a:pt x="133" y="135"/>
                  </a:cubicBezTo>
                  <a:cubicBezTo>
                    <a:pt x="130" y="131"/>
                    <a:pt x="130" y="131"/>
                    <a:pt x="130" y="131"/>
                  </a:cubicBezTo>
                  <a:cubicBezTo>
                    <a:pt x="136" y="130"/>
                    <a:pt x="136" y="130"/>
                    <a:pt x="136" y="130"/>
                  </a:cubicBezTo>
                  <a:cubicBezTo>
                    <a:pt x="136" y="130"/>
                    <a:pt x="133" y="128"/>
                    <a:pt x="134" y="127"/>
                  </a:cubicBezTo>
                  <a:cubicBezTo>
                    <a:pt x="135" y="126"/>
                    <a:pt x="137" y="124"/>
                    <a:pt x="137" y="124"/>
                  </a:cubicBezTo>
                  <a:cubicBezTo>
                    <a:pt x="137" y="117"/>
                    <a:pt x="137" y="117"/>
                    <a:pt x="137" y="117"/>
                  </a:cubicBezTo>
                  <a:cubicBezTo>
                    <a:pt x="143" y="115"/>
                    <a:pt x="143" y="115"/>
                    <a:pt x="143" y="115"/>
                  </a:cubicBezTo>
                  <a:cubicBezTo>
                    <a:pt x="143" y="115"/>
                    <a:pt x="140" y="109"/>
                    <a:pt x="141" y="107"/>
                  </a:cubicBezTo>
                  <a:cubicBezTo>
                    <a:pt x="143" y="105"/>
                    <a:pt x="145" y="103"/>
                    <a:pt x="145" y="103"/>
                  </a:cubicBezTo>
                  <a:cubicBezTo>
                    <a:pt x="148" y="98"/>
                    <a:pt x="148" y="98"/>
                    <a:pt x="148" y="98"/>
                  </a:cubicBezTo>
                  <a:cubicBezTo>
                    <a:pt x="148" y="98"/>
                    <a:pt x="150" y="101"/>
                    <a:pt x="151" y="98"/>
                  </a:cubicBezTo>
                  <a:cubicBezTo>
                    <a:pt x="153" y="95"/>
                    <a:pt x="153" y="94"/>
                    <a:pt x="154" y="93"/>
                  </a:cubicBezTo>
                  <a:cubicBezTo>
                    <a:pt x="154" y="91"/>
                    <a:pt x="156" y="90"/>
                    <a:pt x="155" y="89"/>
                  </a:cubicBezTo>
                  <a:cubicBezTo>
                    <a:pt x="153" y="87"/>
                    <a:pt x="151" y="85"/>
                    <a:pt x="151" y="85"/>
                  </a:cubicBezTo>
                  <a:cubicBezTo>
                    <a:pt x="155" y="84"/>
                    <a:pt x="155" y="84"/>
                    <a:pt x="155" y="84"/>
                  </a:cubicBezTo>
                  <a:cubicBezTo>
                    <a:pt x="155" y="84"/>
                    <a:pt x="151" y="81"/>
                    <a:pt x="153" y="79"/>
                  </a:cubicBezTo>
                  <a:cubicBezTo>
                    <a:pt x="155" y="78"/>
                    <a:pt x="158" y="78"/>
                    <a:pt x="158" y="78"/>
                  </a:cubicBezTo>
                  <a:cubicBezTo>
                    <a:pt x="157" y="76"/>
                    <a:pt x="157" y="76"/>
                    <a:pt x="157" y="76"/>
                  </a:cubicBezTo>
                  <a:cubicBezTo>
                    <a:pt x="162" y="75"/>
                    <a:pt x="162" y="75"/>
                    <a:pt x="162" y="75"/>
                  </a:cubicBezTo>
                  <a:cubicBezTo>
                    <a:pt x="162" y="75"/>
                    <a:pt x="164" y="73"/>
                    <a:pt x="164" y="72"/>
                  </a:cubicBezTo>
                  <a:cubicBezTo>
                    <a:pt x="164" y="71"/>
                    <a:pt x="163" y="69"/>
                    <a:pt x="163" y="68"/>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23" name="Freeform 107">
              <a:extLst>
                <a:ext uri="{FF2B5EF4-FFF2-40B4-BE49-F238E27FC236}">
                  <a16:creationId xmlns:a16="http://schemas.microsoft.com/office/drawing/2014/main" id="{77929F32-428C-49C1-8742-34223C28AD25}"/>
                </a:ext>
              </a:extLst>
            </p:cNvPr>
            <p:cNvSpPr>
              <a:spLocks/>
            </p:cNvSpPr>
            <p:nvPr/>
          </p:nvSpPr>
          <p:spPr bwMode="auto">
            <a:xfrm>
              <a:off x="1514088" y="4070336"/>
              <a:ext cx="814964" cy="903181"/>
            </a:xfrm>
            <a:custGeom>
              <a:avLst/>
              <a:gdLst>
                <a:gd name="T0" fmla="*/ 30 w 248"/>
                <a:gd name="T1" fmla="*/ 87 h 288"/>
                <a:gd name="T2" fmla="*/ 30 w 248"/>
                <a:gd name="T3" fmla="*/ 87 h 288"/>
                <a:gd name="T4" fmla="*/ 30 w 248"/>
                <a:gd name="T5" fmla="*/ 94 h 288"/>
                <a:gd name="T6" fmla="*/ 32 w 248"/>
                <a:gd name="T7" fmla="*/ 97 h 288"/>
                <a:gd name="T8" fmla="*/ 34 w 248"/>
                <a:gd name="T9" fmla="*/ 103 h 288"/>
                <a:gd name="T10" fmla="*/ 35 w 248"/>
                <a:gd name="T11" fmla="*/ 107 h 288"/>
                <a:gd name="T12" fmla="*/ 36 w 248"/>
                <a:gd name="T13" fmla="*/ 112 h 288"/>
                <a:gd name="T14" fmla="*/ 40 w 248"/>
                <a:gd name="T15" fmla="*/ 118 h 288"/>
                <a:gd name="T16" fmla="*/ 43 w 248"/>
                <a:gd name="T17" fmla="*/ 123 h 288"/>
                <a:gd name="T18" fmla="*/ 37 w 248"/>
                <a:gd name="T19" fmla="*/ 128 h 288"/>
                <a:gd name="T20" fmla="*/ 31 w 248"/>
                <a:gd name="T21" fmla="*/ 131 h 288"/>
                <a:gd name="T22" fmla="*/ 26 w 248"/>
                <a:gd name="T23" fmla="*/ 136 h 288"/>
                <a:gd name="T24" fmla="*/ 25 w 248"/>
                <a:gd name="T25" fmla="*/ 144 h 288"/>
                <a:gd name="T26" fmla="*/ 22 w 248"/>
                <a:gd name="T27" fmla="*/ 152 h 288"/>
                <a:gd name="T28" fmla="*/ 15 w 248"/>
                <a:gd name="T29" fmla="*/ 161 h 288"/>
                <a:gd name="T30" fmla="*/ 14 w 248"/>
                <a:gd name="T31" fmla="*/ 165 h 288"/>
                <a:gd name="T32" fmla="*/ 14 w 248"/>
                <a:gd name="T33" fmla="*/ 170 h 288"/>
                <a:gd name="T34" fmla="*/ 12 w 248"/>
                <a:gd name="T35" fmla="*/ 175 h 288"/>
                <a:gd name="T36" fmla="*/ 17 w 248"/>
                <a:gd name="T37" fmla="*/ 178 h 288"/>
                <a:gd name="T38" fmla="*/ 20 w 248"/>
                <a:gd name="T39" fmla="*/ 183 h 288"/>
                <a:gd name="T40" fmla="*/ 17 w 248"/>
                <a:gd name="T41" fmla="*/ 187 h 288"/>
                <a:gd name="T42" fmla="*/ 15 w 248"/>
                <a:gd name="T43" fmla="*/ 190 h 288"/>
                <a:gd name="T44" fmla="*/ 10 w 248"/>
                <a:gd name="T45" fmla="*/ 189 h 288"/>
                <a:gd name="T46" fmla="*/ 6 w 248"/>
                <a:gd name="T47" fmla="*/ 191 h 288"/>
                <a:gd name="T48" fmla="*/ 7 w 248"/>
                <a:gd name="T49" fmla="*/ 191 h 288"/>
                <a:gd name="T50" fmla="*/ 3 w 248"/>
                <a:gd name="T51" fmla="*/ 196 h 288"/>
                <a:gd name="T52" fmla="*/ 7 w 248"/>
                <a:gd name="T53" fmla="*/ 202 h 288"/>
                <a:gd name="T54" fmla="*/ 139 w 248"/>
                <a:gd name="T55" fmla="*/ 277 h 288"/>
                <a:gd name="T56" fmla="*/ 193 w 248"/>
                <a:gd name="T57" fmla="*/ 285 h 288"/>
                <a:gd name="T58" fmla="*/ 215 w 248"/>
                <a:gd name="T59" fmla="*/ 288 h 288"/>
                <a:gd name="T60" fmla="*/ 248 w 248"/>
                <a:gd name="T61" fmla="*/ 27 h 288"/>
                <a:gd name="T62" fmla="*/ 68 w 248"/>
                <a:gd name="T63" fmla="*/ 0 h 288"/>
                <a:gd name="T64" fmla="*/ 66 w 248"/>
                <a:gd name="T65" fmla="*/ 13 h 288"/>
                <a:gd name="T66" fmla="*/ 62 w 248"/>
                <a:gd name="T67" fmla="*/ 36 h 288"/>
                <a:gd name="T68" fmla="*/ 58 w 248"/>
                <a:gd name="T69" fmla="*/ 41 h 288"/>
                <a:gd name="T70" fmla="*/ 54 w 248"/>
                <a:gd name="T71" fmla="*/ 43 h 288"/>
                <a:gd name="T72" fmla="*/ 51 w 248"/>
                <a:gd name="T73" fmla="*/ 40 h 288"/>
                <a:gd name="T74" fmla="*/ 47 w 248"/>
                <a:gd name="T75" fmla="*/ 37 h 288"/>
                <a:gd name="T76" fmla="*/ 43 w 248"/>
                <a:gd name="T77" fmla="*/ 35 h 288"/>
                <a:gd name="T78" fmla="*/ 37 w 248"/>
                <a:gd name="T79" fmla="*/ 38 h 288"/>
                <a:gd name="T80" fmla="*/ 35 w 248"/>
                <a:gd name="T81" fmla="*/ 44 h 288"/>
                <a:gd name="T82" fmla="*/ 37 w 248"/>
                <a:gd name="T83" fmla="*/ 47 h 288"/>
                <a:gd name="T84" fmla="*/ 34 w 248"/>
                <a:gd name="T85" fmla="*/ 52 h 288"/>
                <a:gd name="T86" fmla="*/ 36 w 248"/>
                <a:gd name="T87" fmla="*/ 59 h 288"/>
                <a:gd name="T88" fmla="*/ 34 w 248"/>
                <a:gd name="T89" fmla="*/ 62 h 288"/>
                <a:gd name="T90" fmla="*/ 34 w 248"/>
                <a:gd name="T91" fmla="*/ 67 h 288"/>
                <a:gd name="T92" fmla="*/ 34 w 248"/>
                <a:gd name="T93" fmla="*/ 77 h 288"/>
                <a:gd name="T94" fmla="*/ 32 w 248"/>
                <a:gd name="T95" fmla="*/ 81 h 288"/>
                <a:gd name="T96" fmla="*/ 30 w 248"/>
                <a:gd name="T97" fmla="*/ 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 h="288">
                  <a:moveTo>
                    <a:pt x="30" y="87"/>
                  </a:moveTo>
                  <a:cubicBezTo>
                    <a:pt x="30" y="87"/>
                    <a:pt x="30" y="87"/>
                    <a:pt x="30" y="87"/>
                  </a:cubicBezTo>
                  <a:cubicBezTo>
                    <a:pt x="30" y="88"/>
                    <a:pt x="30" y="92"/>
                    <a:pt x="30" y="94"/>
                  </a:cubicBezTo>
                  <a:cubicBezTo>
                    <a:pt x="30" y="96"/>
                    <a:pt x="31" y="96"/>
                    <a:pt x="32" y="97"/>
                  </a:cubicBezTo>
                  <a:cubicBezTo>
                    <a:pt x="33" y="99"/>
                    <a:pt x="34" y="101"/>
                    <a:pt x="34" y="103"/>
                  </a:cubicBezTo>
                  <a:cubicBezTo>
                    <a:pt x="34" y="105"/>
                    <a:pt x="34" y="106"/>
                    <a:pt x="35" y="107"/>
                  </a:cubicBezTo>
                  <a:cubicBezTo>
                    <a:pt x="36" y="109"/>
                    <a:pt x="36" y="110"/>
                    <a:pt x="36" y="112"/>
                  </a:cubicBezTo>
                  <a:cubicBezTo>
                    <a:pt x="36" y="113"/>
                    <a:pt x="38" y="115"/>
                    <a:pt x="40" y="118"/>
                  </a:cubicBezTo>
                  <a:cubicBezTo>
                    <a:pt x="41" y="120"/>
                    <a:pt x="44" y="122"/>
                    <a:pt x="43" y="123"/>
                  </a:cubicBezTo>
                  <a:cubicBezTo>
                    <a:pt x="41" y="124"/>
                    <a:pt x="38" y="127"/>
                    <a:pt x="37" y="128"/>
                  </a:cubicBezTo>
                  <a:cubicBezTo>
                    <a:pt x="36" y="129"/>
                    <a:pt x="32" y="130"/>
                    <a:pt x="31" y="131"/>
                  </a:cubicBezTo>
                  <a:cubicBezTo>
                    <a:pt x="30" y="132"/>
                    <a:pt x="27" y="135"/>
                    <a:pt x="26" y="136"/>
                  </a:cubicBezTo>
                  <a:cubicBezTo>
                    <a:pt x="26" y="137"/>
                    <a:pt x="25" y="142"/>
                    <a:pt x="25" y="144"/>
                  </a:cubicBezTo>
                  <a:cubicBezTo>
                    <a:pt x="25" y="145"/>
                    <a:pt x="23" y="150"/>
                    <a:pt x="22" y="152"/>
                  </a:cubicBezTo>
                  <a:cubicBezTo>
                    <a:pt x="21" y="154"/>
                    <a:pt x="18" y="158"/>
                    <a:pt x="15" y="161"/>
                  </a:cubicBezTo>
                  <a:cubicBezTo>
                    <a:pt x="11" y="163"/>
                    <a:pt x="13" y="163"/>
                    <a:pt x="14" y="165"/>
                  </a:cubicBezTo>
                  <a:cubicBezTo>
                    <a:pt x="15" y="166"/>
                    <a:pt x="14" y="169"/>
                    <a:pt x="14" y="170"/>
                  </a:cubicBezTo>
                  <a:cubicBezTo>
                    <a:pt x="14" y="171"/>
                    <a:pt x="11" y="172"/>
                    <a:pt x="12" y="175"/>
                  </a:cubicBezTo>
                  <a:cubicBezTo>
                    <a:pt x="12" y="177"/>
                    <a:pt x="16" y="178"/>
                    <a:pt x="17" y="178"/>
                  </a:cubicBezTo>
                  <a:cubicBezTo>
                    <a:pt x="18" y="178"/>
                    <a:pt x="20" y="182"/>
                    <a:pt x="20" y="183"/>
                  </a:cubicBezTo>
                  <a:cubicBezTo>
                    <a:pt x="20" y="185"/>
                    <a:pt x="18" y="186"/>
                    <a:pt x="17" y="187"/>
                  </a:cubicBezTo>
                  <a:cubicBezTo>
                    <a:pt x="17" y="188"/>
                    <a:pt x="15" y="189"/>
                    <a:pt x="15" y="190"/>
                  </a:cubicBezTo>
                  <a:cubicBezTo>
                    <a:pt x="14" y="192"/>
                    <a:pt x="12" y="190"/>
                    <a:pt x="10" y="189"/>
                  </a:cubicBezTo>
                  <a:cubicBezTo>
                    <a:pt x="9" y="189"/>
                    <a:pt x="7" y="190"/>
                    <a:pt x="6" y="191"/>
                  </a:cubicBezTo>
                  <a:cubicBezTo>
                    <a:pt x="7" y="191"/>
                    <a:pt x="7" y="191"/>
                    <a:pt x="7" y="191"/>
                  </a:cubicBezTo>
                  <a:cubicBezTo>
                    <a:pt x="7" y="193"/>
                    <a:pt x="4" y="194"/>
                    <a:pt x="3" y="196"/>
                  </a:cubicBezTo>
                  <a:cubicBezTo>
                    <a:pt x="3" y="198"/>
                    <a:pt x="0" y="199"/>
                    <a:pt x="7" y="202"/>
                  </a:cubicBezTo>
                  <a:cubicBezTo>
                    <a:pt x="13" y="205"/>
                    <a:pt x="139" y="277"/>
                    <a:pt x="139" y="277"/>
                  </a:cubicBezTo>
                  <a:cubicBezTo>
                    <a:pt x="150" y="279"/>
                    <a:pt x="178" y="283"/>
                    <a:pt x="193" y="285"/>
                  </a:cubicBezTo>
                  <a:cubicBezTo>
                    <a:pt x="199" y="286"/>
                    <a:pt x="207" y="287"/>
                    <a:pt x="215" y="288"/>
                  </a:cubicBezTo>
                  <a:cubicBezTo>
                    <a:pt x="248" y="27"/>
                    <a:pt x="248" y="27"/>
                    <a:pt x="248" y="27"/>
                  </a:cubicBezTo>
                  <a:cubicBezTo>
                    <a:pt x="149" y="15"/>
                    <a:pt x="83" y="3"/>
                    <a:pt x="68" y="0"/>
                  </a:cubicBezTo>
                  <a:cubicBezTo>
                    <a:pt x="68" y="4"/>
                    <a:pt x="67" y="8"/>
                    <a:pt x="66" y="13"/>
                  </a:cubicBezTo>
                  <a:cubicBezTo>
                    <a:pt x="65" y="19"/>
                    <a:pt x="62" y="34"/>
                    <a:pt x="62" y="36"/>
                  </a:cubicBezTo>
                  <a:cubicBezTo>
                    <a:pt x="62" y="38"/>
                    <a:pt x="59" y="41"/>
                    <a:pt x="58" y="41"/>
                  </a:cubicBezTo>
                  <a:cubicBezTo>
                    <a:pt x="57" y="42"/>
                    <a:pt x="55" y="44"/>
                    <a:pt x="54" y="43"/>
                  </a:cubicBezTo>
                  <a:cubicBezTo>
                    <a:pt x="53" y="43"/>
                    <a:pt x="52" y="41"/>
                    <a:pt x="51" y="40"/>
                  </a:cubicBezTo>
                  <a:cubicBezTo>
                    <a:pt x="51" y="39"/>
                    <a:pt x="48" y="37"/>
                    <a:pt x="47" y="37"/>
                  </a:cubicBezTo>
                  <a:cubicBezTo>
                    <a:pt x="46" y="37"/>
                    <a:pt x="44" y="35"/>
                    <a:pt x="43" y="35"/>
                  </a:cubicBezTo>
                  <a:cubicBezTo>
                    <a:pt x="42" y="35"/>
                    <a:pt x="39" y="36"/>
                    <a:pt x="37" y="38"/>
                  </a:cubicBezTo>
                  <a:cubicBezTo>
                    <a:pt x="35" y="41"/>
                    <a:pt x="35" y="42"/>
                    <a:pt x="35" y="44"/>
                  </a:cubicBezTo>
                  <a:cubicBezTo>
                    <a:pt x="35" y="45"/>
                    <a:pt x="37" y="46"/>
                    <a:pt x="37" y="47"/>
                  </a:cubicBezTo>
                  <a:cubicBezTo>
                    <a:pt x="37" y="49"/>
                    <a:pt x="35" y="50"/>
                    <a:pt x="34" y="52"/>
                  </a:cubicBezTo>
                  <a:cubicBezTo>
                    <a:pt x="34" y="55"/>
                    <a:pt x="36" y="57"/>
                    <a:pt x="36" y="59"/>
                  </a:cubicBezTo>
                  <a:cubicBezTo>
                    <a:pt x="37" y="61"/>
                    <a:pt x="35" y="61"/>
                    <a:pt x="34" y="62"/>
                  </a:cubicBezTo>
                  <a:cubicBezTo>
                    <a:pt x="34" y="63"/>
                    <a:pt x="33" y="66"/>
                    <a:pt x="34" y="67"/>
                  </a:cubicBezTo>
                  <a:cubicBezTo>
                    <a:pt x="35" y="69"/>
                    <a:pt x="34" y="74"/>
                    <a:pt x="34" y="77"/>
                  </a:cubicBezTo>
                  <a:cubicBezTo>
                    <a:pt x="34" y="79"/>
                    <a:pt x="33" y="80"/>
                    <a:pt x="32" y="81"/>
                  </a:cubicBezTo>
                  <a:cubicBezTo>
                    <a:pt x="31" y="82"/>
                    <a:pt x="31" y="85"/>
                    <a:pt x="30" y="87"/>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24" name="Freeform 184">
              <a:extLst>
                <a:ext uri="{FF2B5EF4-FFF2-40B4-BE49-F238E27FC236}">
                  <a16:creationId xmlns:a16="http://schemas.microsoft.com/office/drawing/2014/main" id="{68B478EB-4D5B-4BEB-BAA7-C506284C9A51}"/>
                </a:ext>
              </a:extLst>
            </p:cNvPr>
            <p:cNvSpPr>
              <a:spLocks/>
            </p:cNvSpPr>
            <p:nvPr/>
          </p:nvSpPr>
          <p:spPr bwMode="auto">
            <a:xfrm>
              <a:off x="4795181" y="4452264"/>
              <a:ext cx="455285" cy="713038"/>
            </a:xfrm>
            <a:custGeom>
              <a:avLst/>
              <a:gdLst>
                <a:gd name="T0" fmla="*/ 49 w 141"/>
                <a:gd name="T1" fmla="*/ 214 h 227"/>
                <a:gd name="T2" fmla="*/ 47 w 141"/>
                <a:gd name="T3" fmla="*/ 210 h 227"/>
                <a:gd name="T4" fmla="*/ 46 w 141"/>
                <a:gd name="T5" fmla="*/ 205 h 227"/>
                <a:gd name="T6" fmla="*/ 39 w 141"/>
                <a:gd name="T7" fmla="*/ 196 h 227"/>
                <a:gd name="T8" fmla="*/ 51 w 141"/>
                <a:gd name="T9" fmla="*/ 190 h 227"/>
                <a:gd name="T10" fmla="*/ 141 w 141"/>
                <a:gd name="T11" fmla="*/ 181 h 227"/>
                <a:gd name="T12" fmla="*/ 140 w 141"/>
                <a:gd name="T13" fmla="*/ 178 h 227"/>
                <a:gd name="T14" fmla="*/ 136 w 141"/>
                <a:gd name="T15" fmla="*/ 172 h 227"/>
                <a:gd name="T16" fmla="*/ 136 w 141"/>
                <a:gd name="T17" fmla="*/ 159 h 227"/>
                <a:gd name="T18" fmla="*/ 134 w 141"/>
                <a:gd name="T19" fmla="*/ 151 h 227"/>
                <a:gd name="T20" fmla="*/ 131 w 141"/>
                <a:gd name="T21" fmla="*/ 144 h 227"/>
                <a:gd name="T22" fmla="*/ 132 w 141"/>
                <a:gd name="T23" fmla="*/ 138 h 227"/>
                <a:gd name="T24" fmla="*/ 132 w 141"/>
                <a:gd name="T25" fmla="*/ 130 h 227"/>
                <a:gd name="T26" fmla="*/ 136 w 141"/>
                <a:gd name="T27" fmla="*/ 124 h 227"/>
                <a:gd name="T28" fmla="*/ 133 w 141"/>
                <a:gd name="T29" fmla="*/ 120 h 227"/>
                <a:gd name="T30" fmla="*/ 134 w 141"/>
                <a:gd name="T31" fmla="*/ 113 h 227"/>
                <a:gd name="T32" fmla="*/ 129 w 141"/>
                <a:gd name="T33" fmla="*/ 109 h 227"/>
                <a:gd name="T34" fmla="*/ 126 w 141"/>
                <a:gd name="T35" fmla="*/ 102 h 227"/>
                <a:gd name="T36" fmla="*/ 122 w 141"/>
                <a:gd name="T37" fmla="*/ 91 h 227"/>
                <a:gd name="T38" fmla="*/ 110 w 141"/>
                <a:gd name="T39" fmla="*/ 49 h 227"/>
                <a:gd name="T40" fmla="*/ 93 w 141"/>
                <a:gd name="T41" fmla="*/ 0 h 227"/>
                <a:gd name="T42" fmla="*/ 80 w 141"/>
                <a:gd name="T43" fmla="*/ 2 h 227"/>
                <a:gd name="T44" fmla="*/ 0 w 141"/>
                <a:gd name="T45" fmla="*/ 10 h 227"/>
                <a:gd name="T46" fmla="*/ 4 w 141"/>
                <a:gd name="T47" fmla="*/ 16 h 227"/>
                <a:gd name="T48" fmla="*/ 2 w 141"/>
                <a:gd name="T49" fmla="*/ 95 h 227"/>
                <a:gd name="T50" fmla="*/ 2 w 141"/>
                <a:gd name="T51" fmla="*/ 160 h 227"/>
                <a:gd name="T52" fmla="*/ 11 w 141"/>
                <a:gd name="T53" fmla="*/ 224 h 227"/>
                <a:gd name="T54" fmla="*/ 18 w 141"/>
                <a:gd name="T55" fmla="*/ 224 h 227"/>
                <a:gd name="T56" fmla="*/ 22 w 141"/>
                <a:gd name="T57" fmla="*/ 224 h 227"/>
                <a:gd name="T58" fmla="*/ 22 w 141"/>
                <a:gd name="T59" fmla="*/ 217 h 227"/>
                <a:gd name="T60" fmla="*/ 22 w 141"/>
                <a:gd name="T61" fmla="*/ 208 h 227"/>
                <a:gd name="T62" fmla="*/ 26 w 141"/>
                <a:gd name="T63" fmla="*/ 208 h 227"/>
                <a:gd name="T64" fmla="*/ 29 w 141"/>
                <a:gd name="T65" fmla="*/ 214 h 227"/>
                <a:gd name="T66" fmla="*/ 28 w 141"/>
                <a:gd name="T67" fmla="*/ 218 h 227"/>
                <a:gd name="T68" fmla="*/ 32 w 141"/>
                <a:gd name="T69" fmla="*/ 222 h 227"/>
                <a:gd name="T70" fmla="*/ 34 w 141"/>
                <a:gd name="T71" fmla="*/ 225 h 227"/>
                <a:gd name="T72" fmla="*/ 32 w 141"/>
                <a:gd name="T73" fmla="*/ 227 h 227"/>
                <a:gd name="T74" fmla="*/ 37 w 141"/>
                <a:gd name="T75" fmla="*/ 227 h 227"/>
                <a:gd name="T76" fmla="*/ 42 w 141"/>
                <a:gd name="T77" fmla="*/ 226 h 227"/>
                <a:gd name="T78" fmla="*/ 42 w 141"/>
                <a:gd name="T79" fmla="*/ 223 h 227"/>
                <a:gd name="T80" fmla="*/ 46 w 141"/>
                <a:gd name="T81" fmla="*/ 222 h 227"/>
                <a:gd name="T82" fmla="*/ 48 w 141"/>
                <a:gd name="T83" fmla="*/ 218 h 227"/>
                <a:gd name="T84" fmla="*/ 49 w 141"/>
                <a:gd name="T85" fmla="*/ 216 h 227"/>
                <a:gd name="T86" fmla="*/ 49 w 141"/>
                <a:gd name="T87" fmla="*/ 21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1" h="227">
                  <a:moveTo>
                    <a:pt x="49" y="214"/>
                  </a:moveTo>
                  <a:cubicBezTo>
                    <a:pt x="47" y="212"/>
                    <a:pt x="46" y="212"/>
                    <a:pt x="47" y="210"/>
                  </a:cubicBezTo>
                  <a:cubicBezTo>
                    <a:pt x="48" y="208"/>
                    <a:pt x="48" y="207"/>
                    <a:pt x="46" y="205"/>
                  </a:cubicBezTo>
                  <a:cubicBezTo>
                    <a:pt x="43" y="204"/>
                    <a:pt x="39" y="199"/>
                    <a:pt x="39" y="196"/>
                  </a:cubicBezTo>
                  <a:cubicBezTo>
                    <a:pt x="39" y="194"/>
                    <a:pt x="39" y="192"/>
                    <a:pt x="51" y="190"/>
                  </a:cubicBezTo>
                  <a:cubicBezTo>
                    <a:pt x="61" y="189"/>
                    <a:pt x="125" y="183"/>
                    <a:pt x="141" y="181"/>
                  </a:cubicBezTo>
                  <a:cubicBezTo>
                    <a:pt x="140" y="180"/>
                    <a:pt x="140" y="179"/>
                    <a:pt x="140" y="178"/>
                  </a:cubicBezTo>
                  <a:cubicBezTo>
                    <a:pt x="139" y="176"/>
                    <a:pt x="136" y="174"/>
                    <a:pt x="136" y="172"/>
                  </a:cubicBezTo>
                  <a:cubicBezTo>
                    <a:pt x="136" y="170"/>
                    <a:pt x="135" y="163"/>
                    <a:pt x="136" y="159"/>
                  </a:cubicBezTo>
                  <a:cubicBezTo>
                    <a:pt x="136" y="155"/>
                    <a:pt x="134" y="152"/>
                    <a:pt x="134" y="151"/>
                  </a:cubicBezTo>
                  <a:cubicBezTo>
                    <a:pt x="133" y="150"/>
                    <a:pt x="131" y="146"/>
                    <a:pt x="131" y="144"/>
                  </a:cubicBezTo>
                  <a:cubicBezTo>
                    <a:pt x="131" y="142"/>
                    <a:pt x="131" y="139"/>
                    <a:pt x="132" y="138"/>
                  </a:cubicBezTo>
                  <a:cubicBezTo>
                    <a:pt x="132" y="136"/>
                    <a:pt x="132" y="132"/>
                    <a:pt x="132" y="130"/>
                  </a:cubicBezTo>
                  <a:cubicBezTo>
                    <a:pt x="132" y="128"/>
                    <a:pt x="136" y="126"/>
                    <a:pt x="136" y="124"/>
                  </a:cubicBezTo>
                  <a:cubicBezTo>
                    <a:pt x="137" y="123"/>
                    <a:pt x="133" y="120"/>
                    <a:pt x="133" y="120"/>
                  </a:cubicBezTo>
                  <a:cubicBezTo>
                    <a:pt x="133" y="120"/>
                    <a:pt x="134" y="115"/>
                    <a:pt x="134" y="113"/>
                  </a:cubicBezTo>
                  <a:cubicBezTo>
                    <a:pt x="135" y="112"/>
                    <a:pt x="130" y="111"/>
                    <a:pt x="129" y="109"/>
                  </a:cubicBezTo>
                  <a:cubicBezTo>
                    <a:pt x="129" y="107"/>
                    <a:pt x="127" y="104"/>
                    <a:pt x="126" y="102"/>
                  </a:cubicBezTo>
                  <a:cubicBezTo>
                    <a:pt x="125" y="100"/>
                    <a:pt x="122" y="93"/>
                    <a:pt x="122" y="91"/>
                  </a:cubicBezTo>
                  <a:cubicBezTo>
                    <a:pt x="122" y="89"/>
                    <a:pt x="116" y="70"/>
                    <a:pt x="110" y="49"/>
                  </a:cubicBezTo>
                  <a:cubicBezTo>
                    <a:pt x="105" y="32"/>
                    <a:pt x="97" y="9"/>
                    <a:pt x="93" y="0"/>
                  </a:cubicBezTo>
                  <a:cubicBezTo>
                    <a:pt x="89" y="1"/>
                    <a:pt x="85" y="1"/>
                    <a:pt x="80" y="2"/>
                  </a:cubicBezTo>
                  <a:cubicBezTo>
                    <a:pt x="51" y="5"/>
                    <a:pt x="24" y="8"/>
                    <a:pt x="0" y="10"/>
                  </a:cubicBezTo>
                  <a:cubicBezTo>
                    <a:pt x="2" y="12"/>
                    <a:pt x="4" y="15"/>
                    <a:pt x="4" y="16"/>
                  </a:cubicBezTo>
                  <a:cubicBezTo>
                    <a:pt x="5" y="18"/>
                    <a:pt x="2" y="85"/>
                    <a:pt x="2" y="95"/>
                  </a:cubicBezTo>
                  <a:cubicBezTo>
                    <a:pt x="1" y="105"/>
                    <a:pt x="2" y="156"/>
                    <a:pt x="2" y="160"/>
                  </a:cubicBezTo>
                  <a:cubicBezTo>
                    <a:pt x="2" y="164"/>
                    <a:pt x="9" y="209"/>
                    <a:pt x="11" y="224"/>
                  </a:cubicBezTo>
                  <a:cubicBezTo>
                    <a:pt x="13" y="224"/>
                    <a:pt x="18" y="224"/>
                    <a:pt x="18" y="224"/>
                  </a:cubicBezTo>
                  <a:cubicBezTo>
                    <a:pt x="22" y="224"/>
                    <a:pt x="22" y="224"/>
                    <a:pt x="22" y="224"/>
                  </a:cubicBezTo>
                  <a:cubicBezTo>
                    <a:pt x="22" y="217"/>
                    <a:pt x="22" y="217"/>
                    <a:pt x="22" y="217"/>
                  </a:cubicBezTo>
                  <a:cubicBezTo>
                    <a:pt x="22" y="217"/>
                    <a:pt x="22" y="210"/>
                    <a:pt x="22" y="208"/>
                  </a:cubicBezTo>
                  <a:cubicBezTo>
                    <a:pt x="23" y="207"/>
                    <a:pt x="25" y="208"/>
                    <a:pt x="26" y="208"/>
                  </a:cubicBezTo>
                  <a:cubicBezTo>
                    <a:pt x="27" y="209"/>
                    <a:pt x="29" y="212"/>
                    <a:pt x="29" y="214"/>
                  </a:cubicBezTo>
                  <a:cubicBezTo>
                    <a:pt x="29" y="215"/>
                    <a:pt x="28" y="216"/>
                    <a:pt x="28" y="218"/>
                  </a:cubicBezTo>
                  <a:cubicBezTo>
                    <a:pt x="28" y="220"/>
                    <a:pt x="31" y="221"/>
                    <a:pt x="32" y="222"/>
                  </a:cubicBezTo>
                  <a:cubicBezTo>
                    <a:pt x="33" y="223"/>
                    <a:pt x="35" y="224"/>
                    <a:pt x="34" y="225"/>
                  </a:cubicBezTo>
                  <a:cubicBezTo>
                    <a:pt x="34" y="226"/>
                    <a:pt x="31" y="227"/>
                    <a:pt x="32" y="227"/>
                  </a:cubicBezTo>
                  <a:cubicBezTo>
                    <a:pt x="33" y="227"/>
                    <a:pt x="37" y="227"/>
                    <a:pt x="37" y="227"/>
                  </a:cubicBezTo>
                  <a:cubicBezTo>
                    <a:pt x="37" y="227"/>
                    <a:pt x="42" y="227"/>
                    <a:pt x="42" y="226"/>
                  </a:cubicBezTo>
                  <a:cubicBezTo>
                    <a:pt x="43" y="224"/>
                    <a:pt x="42" y="223"/>
                    <a:pt x="42" y="223"/>
                  </a:cubicBezTo>
                  <a:cubicBezTo>
                    <a:pt x="42" y="223"/>
                    <a:pt x="45" y="223"/>
                    <a:pt x="46" y="222"/>
                  </a:cubicBezTo>
                  <a:cubicBezTo>
                    <a:pt x="47" y="221"/>
                    <a:pt x="48" y="219"/>
                    <a:pt x="48" y="218"/>
                  </a:cubicBezTo>
                  <a:cubicBezTo>
                    <a:pt x="48" y="217"/>
                    <a:pt x="49" y="217"/>
                    <a:pt x="49" y="216"/>
                  </a:cubicBezTo>
                  <a:cubicBezTo>
                    <a:pt x="49" y="215"/>
                    <a:pt x="49" y="214"/>
                    <a:pt x="49" y="214"/>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sp>
          <p:nvSpPr>
            <p:cNvPr id="325" name="Freeform 185">
              <a:extLst>
                <a:ext uri="{FF2B5EF4-FFF2-40B4-BE49-F238E27FC236}">
                  <a16:creationId xmlns:a16="http://schemas.microsoft.com/office/drawing/2014/main" id="{D50B6FF3-C175-4D3E-A5DB-310CE9864856}"/>
                </a:ext>
              </a:extLst>
            </p:cNvPr>
            <p:cNvSpPr>
              <a:spLocks/>
            </p:cNvSpPr>
            <p:nvPr/>
          </p:nvSpPr>
          <p:spPr bwMode="auto">
            <a:xfrm>
              <a:off x="4846057" y="5161740"/>
              <a:ext cx="28879" cy="9835"/>
            </a:xfrm>
            <a:custGeom>
              <a:avLst/>
              <a:gdLst>
                <a:gd name="T0" fmla="*/ 1 w 9"/>
                <a:gd name="T1" fmla="*/ 3 h 3"/>
                <a:gd name="T2" fmla="*/ 3 w 9"/>
                <a:gd name="T3" fmla="*/ 1 h 3"/>
                <a:gd name="T4" fmla="*/ 6 w 9"/>
                <a:gd name="T5" fmla="*/ 0 h 3"/>
                <a:gd name="T6" fmla="*/ 6 w 9"/>
                <a:gd name="T7" fmla="*/ 2 h 3"/>
                <a:gd name="T8" fmla="*/ 1 w 9"/>
                <a:gd name="T9" fmla="*/ 3 h 3"/>
              </a:gdLst>
              <a:ahLst/>
              <a:cxnLst>
                <a:cxn ang="0">
                  <a:pos x="T0" y="T1"/>
                </a:cxn>
                <a:cxn ang="0">
                  <a:pos x="T2" y="T3"/>
                </a:cxn>
                <a:cxn ang="0">
                  <a:pos x="T4" y="T5"/>
                </a:cxn>
                <a:cxn ang="0">
                  <a:pos x="T6" y="T7"/>
                </a:cxn>
                <a:cxn ang="0">
                  <a:pos x="T8" y="T9"/>
                </a:cxn>
              </a:cxnLst>
              <a:rect l="0" t="0" r="r" b="b"/>
              <a:pathLst>
                <a:path w="9" h="3">
                  <a:moveTo>
                    <a:pt x="1" y="3"/>
                  </a:moveTo>
                  <a:cubicBezTo>
                    <a:pt x="0" y="2"/>
                    <a:pt x="2" y="1"/>
                    <a:pt x="3" y="1"/>
                  </a:cubicBezTo>
                  <a:cubicBezTo>
                    <a:pt x="5" y="1"/>
                    <a:pt x="6" y="0"/>
                    <a:pt x="6" y="0"/>
                  </a:cubicBezTo>
                  <a:cubicBezTo>
                    <a:pt x="7" y="0"/>
                    <a:pt x="9" y="2"/>
                    <a:pt x="6" y="2"/>
                  </a:cubicBezTo>
                  <a:cubicBezTo>
                    <a:pt x="3" y="3"/>
                    <a:pt x="1" y="3"/>
                    <a:pt x="1" y="3"/>
                  </a:cubicBezTo>
                  <a:close/>
                </a:path>
              </a:pathLst>
            </a:custGeom>
            <a:solidFill>
              <a:schemeClr val="bg2">
                <a:lumMod val="90000"/>
              </a:schemeClr>
            </a:solidFill>
            <a:ln w="6350" cap="rnd">
              <a:solidFill>
                <a:schemeClr val="bg2"/>
              </a:solidFill>
              <a:prstDash val="solid"/>
              <a:round/>
              <a:headEnd/>
              <a:tailEnd/>
            </a:ln>
          </p:spPr>
          <p:txBody>
            <a:bodyPr vert="horz" wrap="square" lIns="89592" tIns="44796" rIns="89592" bIns="44796" numCol="1" anchor="t" anchorCtr="0" compatLnSpc="1">
              <a:prstTxWarp prst="textNoShape">
                <a:avLst/>
              </a:prstTxWarp>
            </a:bodyPr>
            <a:lstStyle/>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mn-cs"/>
              </a:endParaRPr>
            </a:p>
          </p:txBody>
        </p:sp>
        <p:grpSp>
          <p:nvGrpSpPr>
            <p:cNvPr id="326" name="Group 325">
              <a:extLst>
                <a:ext uri="{FF2B5EF4-FFF2-40B4-BE49-F238E27FC236}">
                  <a16:creationId xmlns:a16="http://schemas.microsoft.com/office/drawing/2014/main" id="{8C044EB9-BEF8-4542-AABE-427B747B558D}"/>
                </a:ext>
              </a:extLst>
            </p:cNvPr>
            <p:cNvGrpSpPr/>
            <p:nvPr/>
          </p:nvGrpSpPr>
          <p:grpSpPr>
            <a:xfrm>
              <a:off x="861939" y="2317890"/>
              <a:ext cx="5376058" cy="3021472"/>
              <a:chOff x="670239" y="1629271"/>
              <a:chExt cx="6040914" cy="3636583"/>
            </a:xfrm>
          </p:grpSpPr>
          <p:sp>
            <p:nvSpPr>
              <p:cNvPr id="327" name="Oval 326">
                <a:extLst>
                  <a:ext uri="{FF2B5EF4-FFF2-40B4-BE49-F238E27FC236}">
                    <a16:creationId xmlns:a16="http://schemas.microsoft.com/office/drawing/2014/main" id="{7DDE0102-FA17-4B42-8D62-85267CF4DB7A}"/>
                  </a:ext>
                </a:extLst>
              </p:cNvPr>
              <p:cNvSpPr/>
              <p:nvPr/>
            </p:nvSpPr>
            <p:spPr bwMode="auto">
              <a:xfrm>
                <a:off x="6039647" y="2988050"/>
                <a:ext cx="668519" cy="690916"/>
              </a:xfrm>
              <a:prstGeom prst="ellipse">
                <a:avLst/>
              </a:prstGeom>
              <a:solidFill>
                <a:schemeClr val="accent1">
                  <a:alpha val="47000"/>
                </a:schemeClr>
              </a:solidFill>
              <a:ln w="339725" cap="flat" cmpd="sng" algn="ctr">
                <a:solidFill>
                  <a:srgbClr val="0078D7">
                    <a:alpha val="40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Segoe UI" pitchFamily="34" charset="0"/>
                  <a:cs typeface="Segoe UI" pitchFamily="34" charset="0"/>
                </a:endParaRPr>
              </a:p>
            </p:txBody>
          </p:sp>
          <p:sp>
            <p:nvSpPr>
              <p:cNvPr id="328" name="Oval 327">
                <a:extLst>
                  <a:ext uri="{FF2B5EF4-FFF2-40B4-BE49-F238E27FC236}">
                    <a16:creationId xmlns:a16="http://schemas.microsoft.com/office/drawing/2014/main" id="{51A59B7B-960D-4E22-BFD3-B4723BE28C8D}"/>
                  </a:ext>
                </a:extLst>
              </p:cNvPr>
              <p:cNvSpPr/>
              <p:nvPr/>
            </p:nvSpPr>
            <p:spPr bwMode="auto">
              <a:xfrm>
                <a:off x="4222884" y="2599041"/>
                <a:ext cx="668519" cy="690916"/>
              </a:xfrm>
              <a:prstGeom prst="ellipse">
                <a:avLst/>
              </a:prstGeom>
              <a:solidFill>
                <a:schemeClr val="accent1">
                  <a:alpha val="47000"/>
                </a:schemeClr>
              </a:solidFill>
              <a:ln w="339725" cap="flat" cmpd="sng" algn="ctr">
                <a:solidFill>
                  <a:srgbClr val="0078D7">
                    <a:alpha val="40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Segoe UI" pitchFamily="34" charset="0"/>
                  <a:cs typeface="Segoe UI" pitchFamily="34" charset="0"/>
                </a:endParaRPr>
              </a:p>
            </p:txBody>
          </p:sp>
          <p:sp>
            <p:nvSpPr>
              <p:cNvPr id="329" name="Oval 328">
                <a:extLst>
                  <a:ext uri="{FF2B5EF4-FFF2-40B4-BE49-F238E27FC236}">
                    <a16:creationId xmlns:a16="http://schemas.microsoft.com/office/drawing/2014/main" id="{5A2D747E-0EDB-4971-B628-7E02DCF7D160}"/>
                  </a:ext>
                </a:extLst>
              </p:cNvPr>
              <p:cNvSpPr/>
              <p:nvPr/>
            </p:nvSpPr>
            <p:spPr bwMode="auto">
              <a:xfrm>
                <a:off x="3246657" y="4305747"/>
                <a:ext cx="668519" cy="690916"/>
              </a:xfrm>
              <a:prstGeom prst="ellipse">
                <a:avLst/>
              </a:prstGeom>
              <a:solidFill>
                <a:schemeClr val="accent1">
                  <a:alpha val="47000"/>
                </a:schemeClr>
              </a:solidFill>
              <a:ln w="339725" cap="flat" cmpd="sng" algn="ctr">
                <a:solidFill>
                  <a:srgbClr val="0078D7">
                    <a:alpha val="40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Segoe UI" pitchFamily="34" charset="0"/>
                  <a:cs typeface="Segoe UI" pitchFamily="34" charset="0"/>
                </a:endParaRPr>
              </a:p>
            </p:txBody>
          </p:sp>
          <p:sp>
            <p:nvSpPr>
              <p:cNvPr id="330" name="Oval 329">
                <a:extLst>
                  <a:ext uri="{FF2B5EF4-FFF2-40B4-BE49-F238E27FC236}">
                    <a16:creationId xmlns:a16="http://schemas.microsoft.com/office/drawing/2014/main" id="{683CDAEE-0A79-4739-9604-7ECF6295F43D}"/>
                  </a:ext>
                </a:extLst>
              </p:cNvPr>
              <p:cNvSpPr/>
              <p:nvPr/>
            </p:nvSpPr>
            <p:spPr bwMode="auto">
              <a:xfrm>
                <a:off x="6528273" y="2595680"/>
                <a:ext cx="182880" cy="182880"/>
              </a:xfrm>
              <a:prstGeom prst="ellipse">
                <a:avLst/>
              </a:prstGeom>
              <a:solidFill>
                <a:schemeClr val="accent1"/>
              </a:solidFill>
              <a:ln w="180975" cap="flat" cmpd="sng" algn="ctr">
                <a:solidFill>
                  <a:schemeClr val="accent2">
                    <a:alpha val="50000"/>
                  </a:scheme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Segoe UI" pitchFamily="34" charset="0"/>
                </a:endParaRPr>
              </a:p>
            </p:txBody>
          </p:sp>
          <p:sp>
            <p:nvSpPr>
              <p:cNvPr id="331" name="Oval 330">
                <a:extLst>
                  <a:ext uri="{FF2B5EF4-FFF2-40B4-BE49-F238E27FC236}">
                    <a16:creationId xmlns:a16="http://schemas.microsoft.com/office/drawing/2014/main" id="{1CB9FEB5-F9BE-4567-A2BE-E6D13E693E1C}"/>
                  </a:ext>
                </a:extLst>
              </p:cNvPr>
              <p:cNvSpPr/>
              <p:nvPr/>
            </p:nvSpPr>
            <p:spPr bwMode="auto">
              <a:xfrm>
                <a:off x="4868598" y="3034822"/>
                <a:ext cx="182880" cy="182880"/>
              </a:xfrm>
              <a:prstGeom prst="ellipse">
                <a:avLst/>
              </a:prstGeom>
              <a:solidFill>
                <a:schemeClr val="accent1"/>
              </a:solidFill>
              <a:ln w="180975" cap="flat" cmpd="sng" algn="ctr">
                <a:solidFill>
                  <a:schemeClr val="accent2">
                    <a:alpha val="50000"/>
                  </a:scheme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Segoe UI" pitchFamily="34" charset="0"/>
                </a:endParaRPr>
              </a:p>
            </p:txBody>
          </p:sp>
          <p:sp>
            <p:nvSpPr>
              <p:cNvPr id="332" name="Oval 331">
                <a:extLst>
                  <a:ext uri="{FF2B5EF4-FFF2-40B4-BE49-F238E27FC236}">
                    <a16:creationId xmlns:a16="http://schemas.microsoft.com/office/drawing/2014/main" id="{24666AEE-88AB-44CA-AF34-143D15981498}"/>
                  </a:ext>
                </a:extLst>
              </p:cNvPr>
              <p:cNvSpPr/>
              <p:nvPr/>
            </p:nvSpPr>
            <p:spPr bwMode="auto">
              <a:xfrm>
                <a:off x="670239" y="3389352"/>
                <a:ext cx="182880" cy="182880"/>
              </a:xfrm>
              <a:prstGeom prst="ellipse">
                <a:avLst/>
              </a:prstGeom>
              <a:solidFill>
                <a:schemeClr val="accent1"/>
              </a:solidFill>
              <a:ln w="180975" cap="flat" cmpd="sng" algn="ctr">
                <a:solidFill>
                  <a:schemeClr val="accent2">
                    <a:alpha val="50000"/>
                  </a:scheme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Segoe UI" pitchFamily="34" charset="0"/>
                </a:endParaRPr>
              </a:p>
            </p:txBody>
          </p:sp>
          <p:sp>
            <p:nvSpPr>
              <p:cNvPr id="333" name="Oval 332">
                <a:extLst>
                  <a:ext uri="{FF2B5EF4-FFF2-40B4-BE49-F238E27FC236}">
                    <a16:creationId xmlns:a16="http://schemas.microsoft.com/office/drawing/2014/main" id="{E0D1A3DC-BA98-4CDE-BF06-554F430EE824}"/>
                  </a:ext>
                </a:extLst>
              </p:cNvPr>
              <p:cNvSpPr/>
              <p:nvPr/>
            </p:nvSpPr>
            <p:spPr bwMode="auto">
              <a:xfrm>
                <a:off x="1072720" y="1629271"/>
                <a:ext cx="182880" cy="182880"/>
              </a:xfrm>
              <a:prstGeom prst="ellipse">
                <a:avLst/>
              </a:prstGeom>
              <a:solidFill>
                <a:schemeClr val="accent1"/>
              </a:solidFill>
              <a:ln w="180975" cap="flat" cmpd="sng" algn="ctr">
                <a:solidFill>
                  <a:schemeClr val="accent2">
                    <a:alpha val="50000"/>
                  </a:scheme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Segoe UI" pitchFamily="34" charset="0"/>
                </a:endParaRPr>
              </a:p>
            </p:txBody>
          </p:sp>
          <p:sp>
            <p:nvSpPr>
              <p:cNvPr id="334" name="Oval 333">
                <a:extLst>
                  <a:ext uri="{FF2B5EF4-FFF2-40B4-BE49-F238E27FC236}">
                    <a16:creationId xmlns:a16="http://schemas.microsoft.com/office/drawing/2014/main" id="{90BF762D-91AE-4706-AAF6-A01D9CD2647A}"/>
                  </a:ext>
                </a:extLst>
              </p:cNvPr>
              <p:cNvSpPr/>
              <p:nvPr/>
            </p:nvSpPr>
            <p:spPr bwMode="auto">
              <a:xfrm>
                <a:off x="3770734" y="4745043"/>
                <a:ext cx="182880" cy="182880"/>
              </a:xfrm>
              <a:prstGeom prst="ellipse">
                <a:avLst/>
              </a:prstGeom>
              <a:solidFill>
                <a:schemeClr val="accent1"/>
              </a:solidFill>
              <a:ln w="180975" cap="flat" cmpd="sng" algn="ctr">
                <a:solidFill>
                  <a:schemeClr val="accent2">
                    <a:alpha val="50000"/>
                  </a:scheme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Segoe UI" pitchFamily="34" charset="0"/>
                </a:endParaRPr>
              </a:p>
            </p:txBody>
          </p:sp>
          <p:sp>
            <p:nvSpPr>
              <p:cNvPr id="335" name="Oval 334">
                <a:extLst>
                  <a:ext uri="{FF2B5EF4-FFF2-40B4-BE49-F238E27FC236}">
                    <a16:creationId xmlns:a16="http://schemas.microsoft.com/office/drawing/2014/main" id="{A9BF6692-6B3D-4555-8800-A6C2403071CE}"/>
                  </a:ext>
                </a:extLst>
              </p:cNvPr>
              <p:cNvSpPr/>
              <p:nvPr/>
            </p:nvSpPr>
            <p:spPr bwMode="auto">
              <a:xfrm>
                <a:off x="6441974" y="3264966"/>
                <a:ext cx="182880" cy="182880"/>
              </a:xfrm>
              <a:prstGeom prst="ellipse">
                <a:avLst/>
              </a:prstGeom>
              <a:solidFill>
                <a:schemeClr val="accent1"/>
              </a:solidFill>
              <a:ln w="180975" cap="flat" cmpd="sng" algn="ctr">
                <a:solidFill>
                  <a:schemeClr val="accent2">
                    <a:alpha val="50000"/>
                  </a:scheme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Segoe UI" pitchFamily="34" charset="0"/>
                </a:endParaRPr>
              </a:p>
            </p:txBody>
          </p:sp>
          <p:sp>
            <p:nvSpPr>
              <p:cNvPr id="336" name="Oval 335">
                <a:extLst>
                  <a:ext uri="{FF2B5EF4-FFF2-40B4-BE49-F238E27FC236}">
                    <a16:creationId xmlns:a16="http://schemas.microsoft.com/office/drawing/2014/main" id="{0BC7BDFF-50B0-4BC5-9E6C-0E6B2A527304}"/>
                  </a:ext>
                </a:extLst>
              </p:cNvPr>
              <p:cNvSpPr/>
              <p:nvPr/>
            </p:nvSpPr>
            <p:spPr bwMode="auto">
              <a:xfrm>
                <a:off x="3826023" y="2817045"/>
                <a:ext cx="668519" cy="690916"/>
              </a:xfrm>
              <a:prstGeom prst="ellipse">
                <a:avLst/>
              </a:prstGeom>
              <a:solidFill>
                <a:schemeClr val="accent1">
                  <a:alpha val="47000"/>
                </a:schemeClr>
              </a:solidFill>
              <a:ln w="339725" cap="flat" cmpd="sng" algn="ctr">
                <a:solidFill>
                  <a:srgbClr val="0078D7">
                    <a:alpha val="40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Segoe UI" pitchFamily="34" charset="0"/>
                  <a:cs typeface="Segoe UI" pitchFamily="34" charset="0"/>
                </a:endParaRPr>
              </a:p>
            </p:txBody>
          </p:sp>
          <p:sp>
            <p:nvSpPr>
              <p:cNvPr id="337" name="Oval 336">
                <a:extLst>
                  <a:ext uri="{FF2B5EF4-FFF2-40B4-BE49-F238E27FC236}">
                    <a16:creationId xmlns:a16="http://schemas.microsoft.com/office/drawing/2014/main" id="{B5A9272E-0EB2-4857-B893-5EF251B09CEC}"/>
                  </a:ext>
                </a:extLst>
              </p:cNvPr>
              <p:cNvSpPr/>
              <p:nvPr/>
            </p:nvSpPr>
            <p:spPr bwMode="auto">
              <a:xfrm>
                <a:off x="5783936" y="3282204"/>
                <a:ext cx="668519" cy="690916"/>
              </a:xfrm>
              <a:prstGeom prst="ellipse">
                <a:avLst/>
              </a:prstGeom>
              <a:solidFill>
                <a:schemeClr val="accent1">
                  <a:alpha val="47000"/>
                </a:schemeClr>
              </a:solidFill>
              <a:ln w="339725" cap="flat" cmpd="sng" algn="ctr">
                <a:solidFill>
                  <a:srgbClr val="0078D7">
                    <a:alpha val="40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Segoe UI" pitchFamily="34" charset="0"/>
                  <a:cs typeface="Segoe UI" pitchFamily="34" charset="0"/>
                </a:endParaRPr>
              </a:p>
            </p:txBody>
          </p:sp>
          <p:sp>
            <p:nvSpPr>
              <p:cNvPr id="338" name="Oval 337">
                <a:extLst>
                  <a:ext uri="{FF2B5EF4-FFF2-40B4-BE49-F238E27FC236}">
                    <a16:creationId xmlns:a16="http://schemas.microsoft.com/office/drawing/2014/main" id="{5C760CFF-686F-4B11-8341-71DD9C58A20E}"/>
                  </a:ext>
                </a:extLst>
              </p:cNvPr>
              <p:cNvSpPr/>
              <p:nvPr/>
            </p:nvSpPr>
            <p:spPr bwMode="auto">
              <a:xfrm>
                <a:off x="1571155" y="3681445"/>
                <a:ext cx="668519" cy="690916"/>
              </a:xfrm>
              <a:prstGeom prst="ellipse">
                <a:avLst/>
              </a:prstGeom>
              <a:solidFill>
                <a:schemeClr val="accent1">
                  <a:alpha val="47000"/>
                </a:schemeClr>
              </a:solidFill>
              <a:ln w="339725" cap="flat" cmpd="sng" algn="ctr">
                <a:solidFill>
                  <a:srgbClr val="0078D7">
                    <a:alpha val="40000"/>
                  </a:srgb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Segoe UI" pitchFamily="34" charset="0"/>
                  <a:cs typeface="Segoe UI" pitchFamily="34" charset="0"/>
                </a:endParaRPr>
              </a:p>
            </p:txBody>
          </p:sp>
          <p:sp>
            <p:nvSpPr>
              <p:cNvPr id="339" name="Oval 338">
                <a:extLst>
                  <a:ext uri="{FF2B5EF4-FFF2-40B4-BE49-F238E27FC236}">
                    <a16:creationId xmlns:a16="http://schemas.microsoft.com/office/drawing/2014/main" id="{3E1CE5C9-0CBB-4CE2-A2E2-3EDB0BE4BAFE}"/>
                  </a:ext>
                </a:extLst>
              </p:cNvPr>
              <p:cNvSpPr/>
              <p:nvPr/>
            </p:nvSpPr>
            <p:spPr bwMode="auto">
              <a:xfrm>
                <a:off x="1681308" y="4184035"/>
                <a:ext cx="182880" cy="182880"/>
              </a:xfrm>
              <a:prstGeom prst="ellipse">
                <a:avLst/>
              </a:prstGeom>
              <a:solidFill>
                <a:schemeClr val="accent1"/>
              </a:solidFill>
              <a:ln w="180975" cap="flat" cmpd="sng" algn="ctr">
                <a:solidFill>
                  <a:schemeClr val="accent2">
                    <a:alpha val="50000"/>
                  </a:scheme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Segoe UI" pitchFamily="34" charset="0"/>
                </a:endParaRPr>
              </a:p>
            </p:txBody>
          </p:sp>
          <p:sp>
            <p:nvSpPr>
              <p:cNvPr id="340" name="Oval 339">
                <a:extLst>
                  <a:ext uri="{FF2B5EF4-FFF2-40B4-BE49-F238E27FC236}">
                    <a16:creationId xmlns:a16="http://schemas.microsoft.com/office/drawing/2014/main" id="{1EA7370D-E919-41E0-8880-E126BD797B13}"/>
                  </a:ext>
                </a:extLst>
              </p:cNvPr>
              <p:cNvSpPr/>
              <p:nvPr/>
            </p:nvSpPr>
            <p:spPr bwMode="auto">
              <a:xfrm>
                <a:off x="3560908" y="5082974"/>
                <a:ext cx="182880" cy="182880"/>
              </a:xfrm>
              <a:prstGeom prst="ellipse">
                <a:avLst/>
              </a:prstGeom>
              <a:solidFill>
                <a:schemeClr val="accent1"/>
              </a:solidFill>
              <a:ln w="180975" cap="flat" cmpd="sng" algn="ctr">
                <a:solidFill>
                  <a:schemeClr val="accent2">
                    <a:alpha val="50000"/>
                  </a:schemeClr>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light"/>
                  <a:ea typeface="+mn-ea"/>
                  <a:cs typeface="Segoe UI" pitchFamily="34" charset="0"/>
                </a:endParaRPr>
              </a:p>
            </p:txBody>
          </p:sp>
        </p:grpSp>
        <p:grpSp>
          <p:nvGrpSpPr>
            <p:cNvPr id="341" name="Group 340">
              <a:extLst>
                <a:ext uri="{FF2B5EF4-FFF2-40B4-BE49-F238E27FC236}">
                  <a16:creationId xmlns:a16="http://schemas.microsoft.com/office/drawing/2014/main" id="{3E2D504F-C311-432C-A7CE-AC4AE73A95E0}"/>
                </a:ext>
              </a:extLst>
            </p:cNvPr>
            <p:cNvGrpSpPr/>
            <p:nvPr/>
          </p:nvGrpSpPr>
          <p:grpSpPr>
            <a:xfrm>
              <a:off x="376668" y="2531375"/>
              <a:ext cx="7205002" cy="3011053"/>
              <a:chOff x="124954" y="1886217"/>
              <a:chExt cx="8096043" cy="3624043"/>
            </a:xfrm>
          </p:grpSpPr>
          <p:sp>
            <p:nvSpPr>
              <p:cNvPr id="342" name="Rectangle 341">
                <a:extLst>
                  <a:ext uri="{FF2B5EF4-FFF2-40B4-BE49-F238E27FC236}">
                    <a16:creationId xmlns:a16="http://schemas.microsoft.com/office/drawing/2014/main" id="{A645D437-9210-4371-B5EB-422EFB8E83FA}"/>
                  </a:ext>
                </a:extLst>
              </p:cNvPr>
              <p:cNvSpPr/>
              <p:nvPr/>
            </p:nvSpPr>
            <p:spPr>
              <a:xfrm>
                <a:off x="1160273" y="1886217"/>
                <a:ext cx="1641796" cy="276999"/>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Seattle ExpressRoute</a:t>
                </a:r>
              </a:p>
            </p:txBody>
          </p:sp>
          <p:sp>
            <p:nvSpPr>
              <p:cNvPr id="343" name="Rectangle 342">
                <a:extLst>
                  <a:ext uri="{FF2B5EF4-FFF2-40B4-BE49-F238E27FC236}">
                    <a16:creationId xmlns:a16="http://schemas.microsoft.com/office/drawing/2014/main" id="{B0990576-1FD6-48FE-A253-2EC1BA92C3D4}"/>
                  </a:ext>
                </a:extLst>
              </p:cNvPr>
              <p:cNvSpPr/>
              <p:nvPr/>
            </p:nvSpPr>
            <p:spPr>
              <a:xfrm>
                <a:off x="6868925" y="2438447"/>
                <a:ext cx="1120820" cy="4616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New York </a:t>
                </a:r>
                <a:b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ExpressRoute</a:t>
                </a:r>
              </a:p>
            </p:txBody>
          </p:sp>
          <p:sp>
            <p:nvSpPr>
              <p:cNvPr id="344" name="Rectangle 343">
                <a:extLst>
                  <a:ext uri="{FF2B5EF4-FFF2-40B4-BE49-F238E27FC236}">
                    <a16:creationId xmlns:a16="http://schemas.microsoft.com/office/drawing/2014/main" id="{F9417892-6F14-4FD9-B188-A5721F45E57D}"/>
                  </a:ext>
                </a:extLst>
              </p:cNvPr>
              <p:cNvSpPr/>
              <p:nvPr/>
            </p:nvSpPr>
            <p:spPr>
              <a:xfrm>
                <a:off x="6868925" y="3174376"/>
                <a:ext cx="1352072" cy="646331"/>
              </a:xfrm>
              <a:prstGeom prst="rect">
                <a:avLst/>
              </a:prstGeom>
            </p:spPr>
            <p:txBody>
              <a:bodyPr wrap="squar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Washington D.C. ExpressRoute, CAP</a:t>
                </a:r>
              </a:p>
            </p:txBody>
          </p:sp>
          <p:sp>
            <p:nvSpPr>
              <p:cNvPr id="345" name="Rectangle 344">
                <a:extLst>
                  <a:ext uri="{FF2B5EF4-FFF2-40B4-BE49-F238E27FC236}">
                    <a16:creationId xmlns:a16="http://schemas.microsoft.com/office/drawing/2014/main" id="{CC0C9987-05A8-42D6-B942-516B238EAB4E}"/>
                  </a:ext>
                </a:extLst>
              </p:cNvPr>
              <p:cNvSpPr/>
              <p:nvPr/>
            </p:nvSpPr>
            <p:spPr>
              <a:xfrm>
                <a:off x="5082513" y="2490925"/>
                <a:ext cx="1120820" cy="4616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Chicago</a:t>
                </a:r>
                <a:b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b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a:t>
                </a:r>
                <a:endPar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6" name="Rectangle 345">
                <a:extLst>
                  <a:ext uri="{FF2B5EF4-FFF2-40B4-BE49-F238E27FC236}">
                    <a16:creationId xmlns:a16="http://schemas.microsoft.com/office/drawing/2014/main" id="{2A83D1B5-A3DA-48BD-BEBA-10DDA776F9CA}"/>
                  </a:ext>
                </a:extLst>
              </p:cNvPr>
              <p:cNvSpPr/>
              <p:nvPr/>
            </p:nvSpPr>
            <p:spPr>
              <a:xfrm>
                <a:off x="727751" y="4244907"/>
                <a:ext cx="1620311" cy="461665"/>
              </a:xfrm>
              <a:prstGeom prst="rect">
                <a:avLst/>
              </a:prstGeom>
            </p:spPr>
            <p:txBody>
              <a:bodyPr wrap="squar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Phoenix</a:t>
                </a:r>
              </a:p>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a:t>
                </a: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7" name="Rectangle 346">
                <a:extLst>
                  <a:ext uri="{FF2B5EF4-FFF2-40B4-BE49-F238E27FC236}">
                    <a16:creationId xmlns:a16="http://schemas.microsoft.com/office/drawing/2014/main" id="{86B16EBC-BBDA-4565-961F-FDE10BF9CA7D}"/>
                  </a:ext>
                </a:extLst>
              </p:cNvPr>
              <p:cNvSpPr/>
              <p:nvPr/>
            </p:nvSpPr>
            <p:spPr>
              <a:xfrm>
                <a:off x="124954" y="2746104"/>
                <a:ext cx="1973269" cy="461665"/>
              </a:xfrm>
              <a:prstGeom prst="rect">
                <a:avLst/>
              </a:prstGeom>
            </p:spPr>
            <p:txBody>
              <a:bodyPr wrap="squar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Silicon Valley </a:t>
                </a:r>
              </a:p>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 CAP</a:t>
                </a:r>
                <a:endPar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8" name="Rectangle 347">
                <a:extLst>
                  <a:ext uri="{FF2B5EF4-FFF2-40B4-BE49-F238E27FC236}">
                    <a16:creationId xmlns:a16="http://schemas.microsoft.com/office/drawing/2014/main" id="{78627832-F140-45D8-8C16-CDCE1B66DA0A}"/>
                  </a:ext>
                </a:extLst>
              </p:cNvPr>
              <p:cNvSpPr/>
              <p:nvPr/>
            </p:nvSpPr>
            <p:spPr>
              <a:xfrm>
                <a:off x="4071066" y="4604913"/>
                <a:ext cx="1487908" cy="461665"/>
              </a:xfrm>
              <a:prstGeom prst="rect">
                <a:avLst/>
              </a:prstGeom>
            </p:spPr>
            <p:txBody>
              <a:bodyPr wrap="non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Dallas </a:t>
                </a:r>
              </a:p>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 CAP</a:t>
                </a:r>
                <a:endPar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9" name="Rectangle 348">
                <a:extLst>
                  <a:ext uri="{FF2B5EF4-FFF2-40B4-BE49-F238E27FC236}">
                    <a16:creationId xmlns:a16="http://schemas.microsoft.com/office/drawing/2014/main" id="{5628C0DB-A53F-42D2-8A17-83FE99C04BA7}"/>
                  </a:ext>
                </a:extLst>
              </p:cNvPr>
              <p:cNvSpPr/>
              <p:nvPr/>
            </p:nvSpPr>
            <p:spPr>
              <a:xfrm>
                <a:off x="2378927" y="5048595"/>
                <a:ext cx="1620311" cy="461665"/>
              </a:xfrm>
              <a:prstGeom prst="rect">
                <a:avLst/>
              </a:prstGeom>
            </p:spPr>
            <p:txBody>
              <a:bodyPr wrap="square">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San Antonio</a:t>
                </a:r>
              </a:p>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ExpressRoute</a:t>
                </a:r>
                <a:endParaRPr kumimoji="0" lang="en-US" sz="12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0" name="Rectangle 349">
                <a:extLst>
                  <a:ext uri="{FF2B5EF4-FFF2-40B4-BE49-F238E27FC236}">
                    <a16:creationId xmlns:a16="http://schemas.microsoft.com/office/drawing/2014/main" id="{84D199B0-A8A0-4018-86B2-132E2285C0BF}"/>
                  </a:ext>
                </a:extLst>
              </p:cNvPr>
              <p:cNvSpPr/>
              <p:nvPr/>
            </p:nvSpPr>
            <p:spPr>
              <a:xfrm>
                <a:off x="3067261" y="3790060"/>
                <a:ext cx="1127232" cy="276999"/>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US Gov Texas</a:t>
                </a:r>
                <a:endPar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1" name="Rectangle 350">
                <a:extLst>
                  <a:ext uri="{FF2B5EF4-FFF2-40B4-BE49-F238E27FC236}">
                    <a16:creationId xmlns:a16="http://schemas.microsoft.com/office/drawing/2014/main" id="{5130D3D7-E146-4B54-9BC5-91279BABC7E8}"/>
                  </a:ext>
                </a:extLst>
              </p:cNvPr>
              <p:cNvSpPr/>
              <p:nvPr/>
            </p:nvSpPr>
            <p:spPr>
              <a:xfrm>
                <a:off x="1390774" y="3208428"/>
                <a:ext cx="1271502" cy="276999"/>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US Gov Arizona</a:t>
                </a:r>
                <a:endPar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2" name="Rectangle 351">
                <a:extLst>
                  <a:ext uri="{FF2B5EF4-FFF2-40B4-BE49-F238E27FC236}">
                    <a16:creationId xmlns:a16="http://schemas.microsoft.com/office/drawing/2014/main" id="{DCD70432-9696-43CF-BC26-0D204B60DA8D}"/>
                  </a:ext>
                </a:extLst>
              </p:cNvPr>
              <p:cNvSpPr/>
              <p:nvPr/>
            </p:nvSpPr>
            <p:spPr>
              <a:xfrm>
                <a:off x="4319027" y="3620478"/>
                <a:ext cx="1274708" cy="276999"/>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US DoD Central</a:t>
                </a:r>
                <a:endPar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3" name="Rectangle 352">
                <a:extLst>
                  <a:ext uri="{FF2B5EF4-FFF2-40B4-BE49-F238E27FC236}">
                    <a16:creationId xmlns:a16="http://schemas.microsoft.com/office/drawing/2014/main" id="{D7F1D701-783A-4ABE-B972-5C54D88EBA55}"/>
                  </a:ext>
                </a:extLst>
              </p:cNvPr>
              <p:cNvSpPr/>
              <p:nvPr/>
            </p:nvSpPr>
            <p:spPr>
              <a:xfrm>
                <a:off x="3164455" y="2331803"/>
                <a:ext cx="1071126" cy="276999"/>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US Gov Iowa</a:t>
                </a:r>
                <a:endPar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4" name="Rectangle 353">
                <a:extLst>
                  <a:ext uri="{FF2B5EF4-FFF2-40B4-BE49-F238E27FC236}">
                    <a16:creationId xmlns:a16="http://schemas.microsoft.com/office/drawing/2014/main" id="{B720129C-7767-4094-B053-5E1ED0FF1D17}"/>
                  </a:ext>
                </a:extLst>
              </p:cNvPr>
              <p:cNvSpPr/>
              <p:nvPr/>
            </p:nvSpPr>
            <p:spPr>
              <a:xfrm>
                <a:off x="5486462" y="4210655"/>
                <a:ext cx="1277914" cy="276999"/>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US Gov Virginia</a:t>
                </a:r>
                <a:endPar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5" name="Rectangle 354">
                <a:extLst>
                  <a:ext uri="{FF2B5EF4-FFF2-40B4-BE49-F238E27FC236}">
                    <a16:creationId xmlns:a16="http://schemas.microsoft.com/office/drawing/2014/main" id="{3A0AD497-2E62-4B2B-AC70-D2FD67880AB7}"/>
                  </a:ext>
                </a:extLst>
              </p:cNvPr>
              <p:cNvSpPr/>
              <p:nvPr/>
            </p:nvSpPr>
            <p:spPr>
              <a:xfrm>
                <a:off x="6868925" y="2889855"/>
                <a:ext cx="1055096" cy="276999"/>
              </a:xfrm>
              <a:prstGeom prst="rect">
                <a:avLst/>
              </a:prstGeom>
            </p:spPr>
            <p:txBody>
              <a:bodyPr wrap="none">
                <a:spAutoFit/>
              </a:bodyPr>
              <a:lstStyle/>
              <a:p>
                <a:pPr marL="0" marR="0" lvl="0" indent="0" algn="r" defTabSz="91384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Calibri" panose="020F0502020204030204" pitchFamily="34" charset="0"/>
                    <a:cs typeface="Segoe UI Semibold" panose="020B0702040204020203" pitchFamily="34" charset="0"/>
                  </a:rPr>
                  <a:t>US DoD East</a:t>
                </a:r>
                <a:endParaRPr kumimoji="0" lang="en-US" sz="1200" b="0" i="0" u="none" strike="noStrike" kern="0" cap="none" spc="0" normalizeH="0" baseline="0" noProof="0" dirty="0">
                  <a:ln>
                    <a:noFill/>
                  </a:ln>
                  <a:gradFill>
                    <a:gsLst>
                      <a:gs pos="1250">
                        <a:srgbClr val="1A1A1A"/>
                      </a:gs>
                      <a:gs pos="10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165" name="Rectangle 164">
            <a:extLst>
              <a:ext uri="{FF2B5EF4-FFF2-40B4-BE49-F238E27FC236}">
                <a16:creationId xmlns:a16="http://schemas.microsoft.com/office/drawing/2014/main" id="{64A9D564-054A-41D4-A4E2-CCDA1DA8A5E0}"/>
              </a:ext>
            </a:extLst>
          </p:cNvPr>
          <p:cNvSpPr/>
          <p:nvPr/>
        </p:nvSpPr>
        <p:spPr bwMode="auto">
          <a:xfrm>
            <a:off x="11497087" y="1189175"/>
            <a:ext cx="694914" cy="54044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61404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750" fill="hold"/>
                                        <p:tgtEl>
                                          <p:spTgt spid="29"/>
                                        </p:tgtEl>
                                        <p:attrNameLst>
                                          <p:attrName>ppt_x</p:attrName>
                                        </p:attrNameLst>
                                      </p:cBhvr>
                                      <p:tavLst>
                                        <p:tav tm="0">
                                          <p:val>
                                            <p:strVal val="1+#ppt_w/2"/>
                                          </p:val>
                                        </p:tav>
                                        <p:tav tm="100000">
                                          <p:val>
                                            <p:strVal val="#ppt_x"/>
                                          </p:val>
                                        </p:tav>
                                      </p:tavLst>
                                    </p:anim>
                                    <p:anim calcmode="lin" valueType="num">
                                      <p:cBhvr additive="base">
                                        <p:cTn id="8" dur="75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750" fill="hold"/>
                                        <p:tgtEl>
                                          <p:spTgt spid="30"/>
                                        </p:tgtEl>
                                        <p:attrNameLst>
                                          <p:attrName>ppt_x</p:attrName>
                                        </p:attrNameLst>
                                      </p:cBhvr>
                                      <p:tavLst>
                                        <p:tav tm="0">
                                          <p:val>
                                            <p:strVal val="1+#ppt_w/2"/>
                                          </p:val>
                                        </p:tav>
                                        <p:tav tm="100000">
                                          <p:val>
                                            <p:strVal val="#ppt_x"/>
                                          </p:val>
                                        </p:tav>
                                      </p:tavLst>
                                    </p:anim>
                                    <p:anim calcmode="lin" valueType="num">
                                      <p:cBhvr additive="base">
                                        <p:cTn id="12" dur="75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750" fill="hold"/>
                                        <p:tgtEl>
                                          <p:spTgt spid="31"/>
                                        </p:tgtEl>
                                        <p:attrNameLst>
                                          <p:attrName>ppt_x</p:attrName>
                                        </p:attrNameLst>
                                      </p:cBhvr>
                                      <p:tavLst>
                                        <p:tav tm="0">
                                          <p:val>
                                            <p:strVal val="1+#ppt_w/2"/>
                                          </p:val>
                                        </p:tav>
                                        <p:tav tm="100000">
                                          <p:val>
                                            <p:strVal val="#ppt_x"/>
                                          </p:val>
                                        </p:tav>
                                      </p:tavLst>
                                    </p:anim>
                                    <p:anim calcmode="lin" valueType="num">
                                      <p:cBhvr additive="base">
                                        <p:cTn id="16" dur="75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224"/>
                                        </p:tgtEl>
                                        <p:attrNameLst>
                                          <p:attrName>style.visibility</p:attrName>
                                        </p:attrNameLst>
                                      </p:cBhvr>
                                      <p:to>
                                        <p:strVal val="visible"/>
                                      </p:to>
                                    </p:set>
                                    <p:anim calcmode="lin" valueType="num">
                                      <p:cBhvr additive="base">
                                        <p:cTn id="19" dur="750" fill="hold"/>
                                        <p:tgtEl>
                                          <p:spTgt spid="224"/>
                                        </p:tgtEl>
                                        <p:attrNameLst>
                                          <p:attrName>ppt_x</p:attrName>
                                        </p:attrNameLst>
                                      </p:cBhvr>
                                      <p:tavLst>
                                        <p:tav tm="0">
                                          <p:val>
                                            <p:strVal val="1+#ppt_w/2"/>
                                          </p:val>
                                        </p:tav>
                                        <p:tav tm="100000">
                                          <p:val>
                                            <p:strVal val="#ppt_x"/>
                                          </p:val>
                                        </p:tav>
                                      </p:tavLst>
                                    </p:anim>
                                    <p:anim calcmode="lin" valueType="num">
                                      <p:cBhvr additive="base">
                                        <p:cTn id="20" dur="750" fill="hold"/>
                                        <p:tgtEl>
                                          <p:spTgt spid="224"/>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750" fill="hold"/>
                                        <p:tgtEl>
                                          <p:spTgt spid="27"/>
                                        </p:tgtEl>
                                        <p:attrNameLst>
                                          <p:attrName>ppt_x</p:attrName>
                                        </p:attrNameLst>
                                      </p:cBhvr>
                                      <p:tavLst>
                                        <p:tav tm="0">
                                          <p:val>
                                            <p:strVal val="1+#ppt_w/2"/>
                                          </p:val>
                                        </p:tav>
                                        <p:tav tm="100000">
                                          <p:val>
                                            <p:strVal val="#ppt_x"/>
                                          </p:val>
                                        </p:tav>
                                      </p:tavLst>
                                    </p:anim>
                                    <p:anim calcmode="lin" valueType="num">
                                      <p:cBhvr additive="base">
                                        <p:cTn id="24"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D2ED-E2F3-4FE2-9571-C8ABF3AF496F}"/>
              </a:ext>
            </a:extLst>
          </p:cNvPr>
          <p:cNvSpPr>
            <a:spLocks noGrp="1"/>
          </p:cNvSpPr>
          <p:nvPr>
            <p:ph type="title"/>
          </p:nvPr>
        </p:nvSpPr>
        <p:spPr/>
        <p:txBody>
          <a:bodyPr/>
          <a:lstStyle/>
          <a:p>
            <a:r>
              <a:rPr lang="en-US"/>
              <a:t>The most trusted and compliant cloud</a:t>
            </a:r>
          </a:p>
        </p:txBody>
      </p:sp>
      <p:sp>
        <p:nvSpPr>
          <p:cNvPr id="5" name="Footer Placeholder 4">
            <a:extLst>
              <a:ext uri="{FF2B5EF4-FFF2-40B4-BE49-F238E27FC236}">
                <a16:creationId xmlns:a16="http://schemas.microsoft.com/office/drawing/2014/main" id="{85F7D369-8628-4584-8E56-A3B222722718}"/>
              </a:ext>
            </a:extLst>
          </p:cNvPr>
          <p:cNvSpPr>
            <a:spLocks noGrp="1"/>
          </p:cNvSpPr>
          <p:nvPr>
            <p:ph type="ftr" sz="quarter" idx="3"/>
          </p:nvPr>
        </p:nvSpPr>
        <p:spPr>
          <a:xfrm>
            <a:off x="4501923" y="6593624"/>
            <a:ext cx="3188155" cy="137160"/>
          </a:xfrm>
          <a:prstGeom prst="rect">
            <a:avLst/>
          </a:prstGeom>
        </p:spPr>
        <p:txBody>
          <a:bodyPr lIns="0" rIns="0" anchor="ctr"/>
          <a:lstStyle>
            <a:defPPr>
              <a:defRPr lang="en-US"/>
            </a:defPPr>
            <a:lvl1pPr marL="0" algn="ct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Microsoft Internal Only</a:t>
            </a:r>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Slide Number Placeholder 5">
            <a:extLst>
              <a:ext uri="{FF2B5EF4-FFF2-40B4-BE49-F238E27FC236}">
                <a16:creationId xmlns:a16="http://schemas.microsoft.com/office/drawing/2014/main" id="{DA6DAB20-17E8-495C-9215-203900B3D9A6}"/>
              </a:ext>
            </a:extLst>
          </p:cNvPr>
          <p:cNvSpPr>
            <a:spLocks noGrp="1"/>
          </p:cNvSpPr>
          <p:nvPr>
            <p:ph type="sldNum" sz="quarter" idx="4"/>
          </p:nvPr>
        </p:nvSpPr>
        <p:spPr>
          <a:xfrm>
            <a:off x="11286665" y="6593624"/>
            <a:ext cx="636097" cy="137160"/>
          </a:xfrm>
          <a:prstGeom prst="rect">
            <a:avLst/>
          </a:prstGeom>
        </p:spPr>
        <p:txBody>
          <a:bodyPr rIns="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lang="en-US" smtClean="0"/>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900"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8" name="Picture 7">
            <a:extLst>
              <a:ext uri="{FF2B5EF4-FFF2-40B4-BE49-F238E27FC236}">
                <a16:creationId xmlns:a16="http://schemas.microsoft.com/office/drawing/2014/main" id="{B4690B03-FA7B-470E-964C-72C6B00CE70D}"/>
              </a:ext>
            </a:extLst>
          </p:cNvPr>
          <p:cNvPicPr>
            <a:picLocks noChangeAspect="1"/>
          </p:cNvPicPr>
          <p:nvPr/>
        </p:nvPicPr>
        <p:blipFill>
          <a:blip r:embed="rId2"/>
          <a:stretch>
            <a:fillRect/>
          </a:stretch>
        </p:blipFill>
        <p:spPr>
          <a:xfrm>
            <a:off x="2997190" y="4077454"/>
            <a:ext cx="552981" cy="195755"/>
          </a:xfrm>
          <a:prstGeom prst="rect">
            <a:avLst/>
          </a:prstGeom>
        </p:spPr>
      </p:pic>
      <p:pic>
        <p:nvPicPr>
          <p:cNvPr id="9" name="Picture 8">
            <a:extLst>
              <a:ext uri="{FF2B5EF4-FFF2-40B4-BE49-F238E27FC236}">
                <a16:creationId xmlns:a16="http://schemas.microsoft.com/office/drawing/2014/main" id="{CD60B126-22AF-4A83-9537-A3BEA640FBE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22781" y="1565681"/>
            <a:ext cx="392511" cy="393344"/>
          </a:xfrm>
          <a:prstGeom prst="rect">
            <a:avLst/>
          </a:prstGeom>
        </p:spPr>
      </p:pic>
      <p:sp>
        <p:nvSpPr>
          <p:cNvPr id="10" name="Rectangle 9">
            <a:extLst>
              <a:ext uri="{FF2B5EF4-FFF2-40B4-BE49-F238E27FC236}">
                <a16:creationId xmlns:a16="http://schemas.microsoft.com/office/drawing/2014/main" id="{A4B58689-2C53-418E-B438-0D8AAC79A76F}"/>
              </a:ext>
            </a:extLst>
          </p:cNvPr>
          <p:cNvSpPr/>
          <p:nvPr/>
        </p:nvSpPr>
        <p:spPr>
          <a:xfrm>
            <a:off x="881527" y="2084048"/>
            <a:ext cx="578603"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27001</a:t>
            </a:r>
          </a:p>
        </p:txBody>
      </p:sp>
      <p:pic>
        <p:nvPicPr>
          <p:cNvPr id="11" name="Picture 10">
            <a:extLst>
              <a:ext uri="{FF2B5EF4-FFF2-40B4-BE49-F238E27FC236}">
                <a16:creationId xmlns:a16="http://schemas.microsoft.com/office/drawing/2014/main" id="{CD2EA8C3-F577-4919-B3A9-78A3A5254E3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99697" y="1567238"/>
            <a:ext cx="426254" cy="390231"/>
          </a:xfrm>
          <a:prstGeom prst="rect">
            <a:avLst/>
          </a:prstGeom>
        </p:spPr>
      </p:pic>
      <p:sp>
        <p:nvSpPr>
          <p:cNvPr id="12" name="Rectangle 11">
            <a:extLst>
              <a:ext uri="{FF2B5EF4-FFF2-40B4-BE49-F238E27FC236}">
                <a16:creationId xmlns:a16="http://schemas.microsoft.com/office/drawing/2014/main" id="{5C18E05C-9A48-4F08-9068-A88C295BA973}"/>
              </a:ext>
            </a:extLst>
          </p:cNvPr>
          <p:cNvSpPr/>
          <p:nvPr/>
        </p:nvSpPr>
        <p:spPr>
          <a:xfrm>
            <a:off x="5885768" y="2084048"/>
            <a:ext cx="577270" cy="116669"/>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SOC 1</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Type 2</a:t>
            </a:r>
          </a:p>
        </p:txBody>
      </p:sp>
      <p:pic>
        <p:nvPicPr>
          <p:cNvPr id="13" name="Picture 14" descr="http://www.theauditpeople.com/sites/default/files/pictures/iso-logo.png">
            <a:extLst>
              <a:ext uri="{FF2B5EF4-FFF2-40B4-BE49-F238E27FC236}">
                <a16:creationId xmlns:a16="http://schemas.microsoft.com/office/drawing/2014/main" id="{6A488348-393F-4614-B315-F45642709DFB}"/>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876313" y="1584864"/>
            <a:ext cx="469824" cy="35497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AB06244-A553-451A-9EE7-9671D573EEC3}"/>
              </a:ext>
            </a:extLst>
          </p:cNvPr>
          <p:cNvSpPr/>
          <p:nvPr/>
        </p:nvSpPr>
        <p:spPr>
          <a:xfrm>
            <a:off x="1913430" y="2084048"/>
            <a:ext cx="578602"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27018</a:t>
            </a:r>
          </a:p>
        </p:txBody>
      </p:sp>
      <p:pic>
        <p:nvPicPr>
          <p:cNvPr id="15" name="Picture 14">
            <a:extLst>
              <a:ext uri="{FF2B5EF4-FFF2-40B4-BE49-F238E27FC236}">
                <a16:creationId xmlns:a16="http://schemas.microsoft.com/office/drawing/2014/main" id="{4E83EA38-8351-4E6E-AC7F-9339EA5DBE3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961523" y="1651761"/>
            <a:ext cx="576843" cy="221185"/>
          </a:xfrm>
          <a:prstGeom prst="rect">
            <a:avLst/>
          </a:prstGeom>
        </p:spPr>
      </p:pic>
      <p:sp>
        <p:nvSpPr>
          <p:cNvPr id="16" name="Rectangle 15">
            <a:extLst>
              <a:ext uri="{FF2B5EF4-FFF2-40B4-BE49-F238E27FC236}">
                <a16:creationId xmlns:a16="http://schemas.microsoft.com/office/drawing/2014/main" id="{0BAF6F36-9653-4EA7-8FC0-6D538F12D765}"/>
              </a:ext>
            </a:extLst>
          </p:cNvPr>
          <p:cNvSpPr/>
          <p:nvPr/>
        </p:nvSpPr>
        <p:spPr>
          <a:xfrm>
            <a:off x="8883220" y="2084048"/>
            <a:ext cx="844663"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505050"/>
              </a:solidFill>
              <a:effectLst/>
              <a:uLnTx/>
              <a:uFillTx/>
              <a:latin typeface="Segoe UI"/>
              <a:ea typeface="+mn-ea"/>
              <a:cs typeface="+mn-cs"/>
            </a:endParaRPr>
          </a:p>
        </p:txBody>
      </p:sp>
      <p:pic>
        <p:nvPicPr>
          <p:cNvPr id="17" name="Picture 14" descr="http://www.theauditpeople.com/sites/default/files/pictures/iso-logo.png">
            <a:extLst>
              <a:ext uri="{FF2B5EF4-FFF2-40B4-BE49-F238E27FC236}">
                <a16:creationId xmlns:a16="http://schemas.microsoft.com/office/drawing/2014/main" id="{0B4FF02B-7DE7-448C-990A-B4250FE6A8F2}"/>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07159" y="1584864"/>
            <a:ext cx="469824" cy="354979"/>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547AB303-2333-4E9B-8701-CB5A7AC834BF}"/>
              </a:ext>
            </a:extLst>
          </p:cNvPr>
          <p:cNvSpPr/>
          <p:nvPr/>
        </p:nvSpPr>
        <p:spPr>
          <a:xfrm>
            <a:off x="2948979" y="2084048"/>
            <a:ext cx="578602"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27017</a:t>
            </a:r>
          </a:p>
        </p:txBody>
      </p:sp>
      <p:pic>
        <p:nvPicPr>
          <p:cNvPr id="19" name="Picture 18">
            <a:extLst>
              <a:ext uri="{FF2B5EF4-FFF2-40B4-BE49-F238E27FC236}">
                <a16:creationId xmlns:a16="http://schemas.microsoft.com/office/drawing/2014/main" id="{240ED295-726A-4728-8A44-0BDD4C50A85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86973" y="1567238"/>
            <a:ext cx="426254" cy="390231"/>
          </a:xfrm>
          <a:prstGeom prst="rect">
            <a:avLst/>
          </a:prstGeom>
        </p:spPr>
      </p:pic>
      <p:sp>
        <p:nvSpPr>
          <p:cNvPr id="20" name="Rectangle 19">
            <a:extLst>
              <a:ext uri="{FF2B5EF4-FFF2-40B4-BE49-F238E27FC236}">
                <a16:creationId xmlns:a16="http://schemas.microsoft.com/office/drawing/2014/main" id="{0B2A5877-28FE-4323-93AC-1D1563760496}"/>
              </a:ext>
            </a:extLst>
          </p:cNvPr>
          <p:cNvSpPr/>
          <p:nvPr/>
        </p:nvSpPr>
        <p:spPr>
          <a:xfrm>
            <a:off x="6804946" y="2084048"/>
            <a:ext cx="761319"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SOC 2</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Type 2</a:t>
            </a:r>
          </a:p>
        </p:txBody>
      </p:sp>
      <p:pic>
        <p:nvPicPr>
          <p:cNvPr id="21" name="Picture 20">
            <a:extLst>
              <a:ext uri="{FF2B5EF4-FFF2-40B4-BE49-F238E27FC236}">
                <a16:creationId xmlns:a16="http://schemas.microsoft.com/office/drawing/2014/main" id="{AC66866A-7FD8-4A27-9FE7-E162F7DA540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974248" y="1567238"/>
            <a:ext cx="426254" cy="390231"/>
          </a:xfrm>
          <a:prstGeom prst="rect">
            <a:avLst/>
          </a:prstGeom>
        </p:spPr>
      </p:pic>
      <p:sp>
        <p:nvSpPr>
          <p:cNvPr id="22" name="Rectangle 21">
            <a:extLst>
              <a:ext uri="{FF2B5EF4-FFF2-40B4-BE49-F238E27FC236}">
                <a16:creationId xmlns:a16="http://schemas.microsoft.com/office/drawing/2014/main" id="{4C4383A9-78F6-4239-B54C-01A3B2F0535B}"/>
              </a:ext>
            </a:extLst>
          </p:cNvPr>
          <p:cNvSpPr/>
          <p:nvPr/>
        </p:nvSpPr>
        <p:spPr>
          <a:xfrm>
            <a:off x="7822385" y="2084048"/>
            <a:ext cx="761319"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SOC 3</a:t>
            </a:r>
          </a:p>
        </p:txBody>
      </p:sp>
      <p:pic>
        <p:nvPicPr>
          <p:cNvPr id="23" name="Picture 14" descr="http://www.theauditpeople.com/sites/default/files/pictures/iso-logo.png">
            <a:extLst>
              <a:ext uri="{FF2B5EF4-FFF2-40B4-BE49-F238E27FC236}">
                <a16:creationId xmlns:a16="http://schemas.microsoft.com/office/drawing/2014/main" id="{E74F677C-357D-4830-8B65-0BFFCEB73BB0}"/>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938005" y="1584864"/>
            <a:ext cx="469824" cy="354979"/>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56DE83BE-07A6-43DA-8E81-9F8AF7A63F99}"/>
              </a:ext>
            </a:extLst>
          </p:cNvPr>
          <p:cNvSpPr/>
          <p:nvPr/>
        </p:nvSpPr>
        <p:spPr>
          <a:xfrm>
            <a:off x="3919685" y="2084048"/>
            <a:ext cx="578602"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22301</a:t>
            </a:r>
          </a:p>
        </p:txBody>
      </p:sp>
      <p:pic>
        <p:nvPicPr>
          <p:cNvPr id="25" name="Picture 24">
            <a:extLst>
              <a:ext uri="{FF2B5EF4-FFF2-40B4-BE49-F238E27FC236}">
                <a16:creationId xmlns:a16="http://schemas.microsoft.com/office/drawing/2014/main" id="{E6B42CA6-144C-4A70-80B1-DEC977778A2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099388" y="1651761"/>
            <a:ext cx="576843" cy="221185"/>
          </a:xfrm>
          <a:prstGeom prst="rect">
            <a:avLst/>
          </a:prstGeom>
        </p:spPr>
      </p:pic>
      <p:sp>
        <p:nvSpPr>
          <p:cNvPr id="26" name="Rectangle 25">
            <a:extLst>
              <a:ext uri="{FF2B5EF4-FFF2-40B4-BE49-F238E27FC236}">
                <a16:creationId xmlns:a16="http://schemas.microsoft.com/office/drawing/2014/main" id="{B0AC3878-8171-4A05-8057-64C70AF8E58B}"/>
              </a:ext>
            </a:extLst>
          </p:cNvPr>
          <p:cNvSpPr/>
          <p:nvPr/>
        </p:nvSpPr>
        <p:spPr>
          <a:xfrm>
            <a:off x="9983884" y="2084048"/>
            <a:ext cx="844663"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505050"/>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5FD090C7-BC30-4F6C-808F-6E7AB9B97BD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237250" y="1651761"/>
            <a:ext cx="576843" cy="221185"/>
          </a:xfrm>
          <a:prstGeom prst="rect">
            <a:avLst/>
          </a:prstGeom>
        </p:spPr>
      </p:pic>
      <p:sp>
        <p:nvSpPr>
          <p:cNvPr id="28" name="Rectangle 27">
            <a:extLst>
              <a:ext uri="{FF2B5EF4-FFF2-40B4-BE49-F238E27FC236}">
                <a16:creationId xmlns:a16="http://schemas.microsoft.com/office/drawing/2014/main" id="{8E7114BE-629C-46AE-AC51-D3E77202C0F3}"/>
              </a:ext>
            </a:extLst>
          </p:cNvPr>
          <p:cNvSpPr/>
          <p:nvPr/>
        </p:nvSpPr>
        <p:spPr>
          <a:xfrm>
            <a:off x="11149963" y="2084048"/>
            <a:ext cx="844663"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505050"/>
              </a:solidFill>
              <a:effectLst/>
              <a:uLnTx/>
              <a:uFillTx/>
              <a:latin typeface="Segoe UI"/>
              <a:ea typeface="+mn-ea"/>
              <a:cs typeface="+mn-cs"/>
            </a:endParaRPr>
          </a:p>
        </p:txBody>
      </p:sp>
      <p:pic>
        <p:nvPicPr>
          <p:cNvPr id="29" name="Picture 14" descr="http://www.theauditpeople.com/sites/default/files/pictures/iso-logo.png">
            <a:extLst>
              <a:ext uri="{FF2B5EF4-FFF2-40B4-BE49-F238E27FC236}">
                <a16:creationId xmlns:a16="http://schemas.microsoft.com/office/drawing/2014/main" id="{A3302918-D3D9-4F6C-A381-CAA5F8CA23A9}"/>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68851" y="1584864"/>
            <a:ext cx="469824" cy="354979"/>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F48C517A-CE09-42FF-A0CE-33D94D7B34BD}"/>
              </a:ext>
            </a:extLst>
          </p:cNvPr>
          <p:cNvSpPr/>
          <p:nvPr/>
        </p:nvSpPr>
        <p:spPr>
          <a:xfrm>
            <a:off x="4958714" y="2084048"/>
            <a:ext cx="578602"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ISO 9001</a:t>
            </a:r>
          </a:p>
        </p:txBody>
      </p:sp>
      <p:sp>
        <p:nvSpPr>
          <p:cNvPr id="31" name="Rectangle 30">
            <a:extLst>
              <a:ext uri="{FF2B5EF4-FFF2-40B4-BE49-F238E27FC236}">
                <a16:creationId xmlns:a16="http://schemas.microsoft.com/office/drawing/2014/main" id="{49E340C0-964B-48F0-AA48-8BBC716ACB6F}"/>
              </a:ext>
            </a:extLst>
          </p:cNvPr>
          <p:cNvSpPr/>
          <p:nvPr/>
        </p:nvSpPr>
        <p:spPr bwMode="auto">
          <a:xfrm>
            <a:off x="140371" y="1628776"/>
            <a:ext cx="184666" cy="635004"/>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marL="0" marR="0" lvl="0" indent="1588" algn="ctr" defTabSz="932563" rtl="0" eaLnBrk="1" fontAlgn="base" latinLnBrk="0" hangingPunct="1">
              <a:lnSpc>
                <a:spcPct val="100000"/>
              </a:lnSpc>
              <a:spcBef>
                <a:spcPct val="0"/>
              </a:spcBef>
              <a:spcAft>
                <a:spcPts val="1199"/>
              </a:spcAft>
              <a:buClr>
                <a:srgbClr val="FFFFFF"/>
              </a:buClr>
              <a:buSzPct val="80000"/>
              <a:buFontTx/>
              <a:buNone/>
              <a:tabLst/>
              <a:defRPr/>
            </a:pPr>
            <a:r>
              <a:rPr kumimoji="0" lang="en-IN" sz="1200" b="1" i="0" u="none" strike="noStrike" kern="0" cap="none" spc="0" normalizeH="0" baseline="0" noProof="0">
                <a:ln>
                  <a:noFill/>
                </a:ln>
                <a:solidFill>
                  <a:srgbClr val="353535"/>
                </a:solidFill>
                <a:effectLst/>
                <a:uLnTx/>
                <a:uFillTx/>
                <a:latin typeface="Segoe UI"/>
                <a:ea typeface="+mn-ea"/>
                <a:cs typeface="Segoe UI Semibold" panose="020B0702040204020203" pitchFamily="34" charset="0"/>
              </a:rPr>
              <a:t>GLOBAL</a:t>
            </a:r>
          </a:p>
        </p:txBody>
      </p:sp>
      <p:cxnSp>
        <p:nvCxnSpPr>
          <p:cNvPr id="32" name="Straight Connector 31">
            <a:extLst>
              <a:ext uri="{FF2B5EF4-FFF2-40B4-BE49-F238E27FC236}">
                <a16:creationId xmlns:a16="http://schemas.microsoft.com/office/drawing/2014/main" id="{DB4182D7-6CFE-4539-84A5-75FFE338C0BA}"/>
              </a:ext>
            </a:extLst>
          </p:cNvPr>
          <p:cNvCxnSpPr/>
          <p:nvPr/>
        </p:nvCxnSpPr>
        <p:spPr>
          <a:xfrm flipH="1">
            <a:off x="394082" y="1480054"/>
            <a:ext cx="0" cy="932447"/>
          </a:xfrm>
          <a:prstGeom prst="line">
            <a:avLst/>
          </a:prstGeom>
          <a:noFill/>
          <a:ln w="28575" cap="flat" cmpd="sng" algn="ctr">
            <a:solidFill>
              <a:srgbClr val="353535"/>
            </a:solidFill>
            <a:prstDash val="solid"/>
            <a:headEnd type="none"/>
            <a:tailEnd type="none"/>
          </a:ln>
          <a:effectLst/>
        </p:spPr>
      </p:cxnSp>
      <p:sp>
        <p:nvSpPr>
          <p:cNvPr id="33" name="Rectangle 32">
            <a:extLst>
              <a:ext uri="{FF2B5EF4-FFF2-40B4-BE49-F238E27FC236}">
                <a16:creationId xmlns:a16="http://schemas.microsoft.com/office/drawing/2014/main" id="{49DFF829-9BF7-4021-A010-DA1719339B0F}"/>
              </a:ext>
            </a:extLst>
          </p:cNvPr>
          <p:cNvSpPr/>
          <p:nvPr/>
        </p:nvSpPr>
        <p:spPr bwMode="auto">
          <a:xfrm>
            <a:off x="140371" y="2825821"/>
            <a:ext cx="184666" cy="604966"/>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marL="0" marR="0" lvl="0" indent="0" algn="ctr" defTabSz="932563" rtl="0" eaLnBrk="1" fontAlgn="auto" latinLnBrk="0" hangingPunct="1">
              <a:lnSpc>
                <a:spcPct val="100000"/>
              </a:lnSpc>
              <a:spcBef>
                <a:spcPts val="0"/>
              </a:spcBef>
              <a:spcAft>
                <a:spcPts val="1199"/>
              </a:spcAft>
              <a:buClrTx/>
              <a:buSzTx/>
              <a:buFontTx/>
              <a:buNone/>
              <a:tabLst/>
              <a:defRPr/>
            </a:pPr>
            <a:r>
              <a:rPr kumimoji="0" lang="en-IN" sz="1200" b="1" i="0" u="none" strike="noStrike" kern="0" cap="none" spc="0" normalizeH="0" baseline="0" noProof="0">
                <a:ln>
                  <a:noFill/>
                </a:ln>
                <a:solidFill>
                  <a:srgbClr val="0078D7"/>
                </a:solidFill>
                <a:effectLst/>
                <a:uLnTx/>
                <a:uFillTx/>
                <a:latin typeface="Segoe UI"/>
                <a:ea typeface="+mn-ea"/>
                <a:cs typeface="Segoe UI Semibold" panose="020B0702040204020203" pitchFamily="34" charset="0"/>
              </a:rPr>
              <a:t>US GOV</a:t>
            </a:r>
          </a:p>
        </p:txBody>
      </p:sp>
      <p:sp>
        <p:nvSpPr>
          <p:cNvPr id="34" name="Rectangle 33">
            <a:extLst>
              <a:ext uri="{FF2B5EF4-FFF2-40B4-BE49-F238E27FC236}">
                <a16:creationId xmlns:a16="http://schemas.microsoft.com/office/drawing/2014/main" id="{416973B7-79B5-45F3-88A3-35EC871CA668}"/>
              </a:ext>
            </a:extLst>
          </p:cNvPr>
          <p:cNvSpPr/>
          <p:nvPr/>
        </p:nvSpPr>
        <p:spPr>
          <a:xfrm>
            <a:off x="549858" y="3222090"/>
            <a:ext cx="968574"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JAB P-ATO</a:t>
            </a:r>
          </a:p>
        </p:txBody>
      </p:sp>
      <p:sp>
        <p:nvSpPr>
          <p:cNvPr id="35" name="Rectangle 34">
            <a:extLst>
              <a:ext uri="{FF2B5EF4-FFF2-40B4-BE49-F238E27FC236}">
                <a16:creationId xmlns:a16="http://schemas.microsoft.com/office/drawing/2014/main" id="{BB40B9B9-64B3-4C15-93E1-2AAA4DE8E055}"/>
              </a:ext>
            </a:extLst>
          </p:cNvPr>
          <p:cNvSpPr/>
          <p:nvPr/>
        </p:nvSpPr>
        <p:spPr>
          <a:xfrm>
            <a:off x="6956077" y="3222090"/>
            <a:ext cx="557505"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FIPS 140-2</a:t>
            </a:r>
          </a:p>
        </p:txBody>
      </p:sp>
      <p:sp>
        <p:nvSpPr>
          <p:cNvPr id="36" name="Rectangle 35">
            <a:extLst>
              <a:ext uri="{FF2B5EF4-FFF2-40B4-BE49-F238E27FC236}">
                <a16:creationId xmlns:a16="http://schemas.microsoft.com/office/drawing/2014/main" id="{DD9A4536-CF55-4CF8-939E-EA2FFBFA8A61}"/>
              </a:ext>
            </a:extLst>
          </p:cNvPr>
          <p:cNvSpPr/>
          <p:nvPr/>
        </p:nvSpPr>
        <p:spPr>
          <a:xfrm>
            <a:off x="2813436" y="3222090"/>
            <a:ext cx="613093" cy="313904"/>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SRG Level 2</a:t>
            </a:r>
          </a:p>
        </p:txBody>
      </p:sp>
      <p:sp>
        <p:nvSpPr>
          <p:cNvPr id="37" name="Rectangle 36">
            <a:extLst>
              <a:ext uri="{FF2B5EF4-FFF2-40B4-BE49-F238E27FC236}">
                <a16:creationId xmlns:a16="http://schemas.microsoft.com/office/drawing/2014/main" id="{27487E9D-0269-41D2-AF04-5DA36186E99C}"/>
              </a:ext>
            </a:extLst>
          </p:cNvPr>
          <p:cNvSpPr/>
          <p:nvPr/>
        </p:nvSpPr>
        <p:spPr>
          <a:xfrm>
            <a:off x="9249338" y="3222090"/>
            <a:ext cx="241967"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ITAR</a:t>
            </a:r>
          </a:p>
        </p:txBody>
      </p:sp>
      <p:sp>
        <p:nvSpPr>
          <p:cNvPr id="38" name="Rectangle 37">
            <a:extLst>
              <a:ext uri="{FF2B5EF4-FFF2-40B4-BE49-F238E27FC236}">
                <a16:creationId xmlns:a16="http://schemas.microsoft.com/office/drawing/2014/main" id="{CEB2C3A8-7F66-4238-A12B-070C12859354}"/>
              </a:ext>
            </a:extLst>
          </p:cNvPr>
          <p:cNvSpPr/>
          <p:nvPr/>
        </p:nvSpPr>
        <p:spPr>
          <a:xfrm>
            <a:off x="10332706" y="3222090"/>
            <a:ext cx="205999"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CJIS</a:t>
            </a:r>
          </a:p>
        </p:txBody>
      </p:sp>
      <p:sp>
        <p:nvSpPr>
          <p:cNvPr id="39" name="Rectangle 38">
            <a:extLst>
              <a:ext uri="{FF2B5EF4-FFF2-40B4-BE49-F238E27FC236}">
                <a16:creationId xmlns:a16="http://schemas.microsoft.com/office/drawing/2014/main" id="{1A0AD36C-CF70-44AC-80A5-31E58D075EAC}"/>
              </a:ext>
            </a:extLst>
          </p:cNvPr>
          <p:cNvSpPr/>
          <p:nvPr/>
        </p:nvSpPr>
        <p:spPr>
          <a:xfrm>
            <a:off x="11319566" y="3222090"/>
            <a:ext cx="461046"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IRS 1075</a:t>
            </a:r>
          </a:p>
        </p:txBody>
      </p:sp>
      <p:pic>
        <p:nvPicPr>
          <p:cNvPr id="40" name="Picture 6" descr="image007">
            <a:extLst>
              <a:ext uri="{FF2B5EF4-FFF2-40B4-BE49-F238E27FC236}">
                <a16:creationId xmlns:a16="http://schemas.microsoft.com/office/drawing/2014/main" id="{EFEA0591-25CE-47B9-BFB8-1A3385C996B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147169" y="2664226"/>
            <a:ext cx="494722" cy="49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a:extLst>
              <a:ext uri="{FF2B5EF4-FFF2-40B4-BE49-F238E27FC236}">
                <a16:creationId xmlns:a16="http://schemas.microsoft.com/office/drawing/2014/main" id="{DB189078-EAD5-407E-8407-4B99EE507FC2}"/>
              </a:ext>
            </a:extLst>
          </p:cNvPr>
          <p:cNvSpPr/>
          <p:nvPr/>
        </p:nvSpPr>
        <p:spPr>
          <a:xfrm>
            <a:off x="8018144" y="3222090"/>
            <a:ext cx="788112"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Section 508 VPAT</a:t>
            </a:r>
          </a:p>
        </p:txBody>
      </p:sp>
      <p:pic>
        <p:nvPicPr>
          <p:cNvPr id="42" name="Picture 41" descr="FedRAMP">
            <a:extLst>
              <a:ext uri="{FF2B5EF4-FFF2-40B4-BE49-F238E27FC236}">
                <a16:creationId xmlns:a16="http://schemas.microsoft.com/office/drawing/2014/main" id="{04C31EE9-A0C3-4829-85BF-5D696CC43664}"/>
              </a:ext>
            </a:extLst>
          </p:cNvPr>
          <p:cNvPicPr/>
          <p:nvPr/>
        </p:nvPicPr>
        <p:blipFill>
          <a:blip r:embed="rId8">
            <a:extLst>
              <a:ext uri="{28A0092B-C50C-407E-A947-70E740481C1C}">
                <a14:useLocalDpi xmlns:a14="http://schemas.microsoft.com/office/drawing/2010/main"/>
              </a:ext>
            </a:extLst>
          </a:blip>
          <a:srcRect/>
          <a:stretch>
            <a:fillRect/>
          </a:stretch>
        </p:blipFill>
        <p:spPr bwMode="auto">
          <a:xfrm>
            <a:off x="5941764" y="2835972"/>
            <a:ext cx="528594" cy="185274"/>
          </a:xfrm>
          <a:prstGeom prst="rect">
            <a:avLst/>
          </a:prstGeom>
          <a:noFill/>
          <a:ln>
            <a:noFill/>
          </a:ln>
        </p:spPr>
      </p:pic>
      <p:sp>
        <p:nvSpPr>
          <p:cNvPr id="43" name="Rectangle 42">
            <a:extLst>
              <a:ext uri="{FF2B5EF4-FFF2-40B4-BE49-F238E27FC236}">
                <a16:creationId xmlns:a16="http://schemas.microsoft.com/office/drawing/2014/main" id="{83A11453-185D-486B-8972-17EA9FF0B658}"/>
              </a:ext>
            </a:extLst>
          </p:cNvPr>
          <p:cNvSpPr/>
          <p:nvPr/>
        </p:nvSpPr>
        <p:spPr>
          <a:xfrm>
            <a:off x="5906872" y="3222090"/>
            <a:ext cx="598379" cy="156952"/>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SP 800-171</a:t>
            </a:r>
          </a:p>
        </p:txBody>
      </p:sp>
      <p:sp>
        <p:nvSpPr>
          <p:cNvPr id="44" name="Rectangle 43">
            <a:extLst>
              <a:ext uri="{FF2B5EF4-FFF2-40B4-BE49-F238E27FC236}">
                <a16:creationId xmlns:a16="http://schemas.microsoft.com/office/drawing/2014/main" id="{3EAB3719-506C-4B33-8AA0-46200A905010}"/>
              </a:ext>
            </a:extLst>
          </p:cNvPr>
          <p:cNvSpPr/>
          <p:nvPr/>
        </p:nvSpPr>
        <p:spPr>
          <a:xfrm>
            <a:off x="1629655" y="3222090"/>
            <a:ext cx="968574"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JAB P-ATO</a:t>
            </a:r>
          </a:p>
        </p:txBody>
      </p:sp>
      <p:sp>
        <p:nvSpPr>
          <p:cNvPr id="45" name="Rectangle 44">
            <a:extLst>
              <a:ext uri="{FF2B5EF4-FFF2-40B4-BE49-F238E27FC236}">
                <a16:creationId xmlns:a16="http://schemas.microsoft.com/office/drawing/2014/main" id="{B390FFA1-4EB6-4C54-944B-0EC13EC7B780}"/>
              </a:ext>
            </a:extLst>
          </p:cNvPr>
          <p:cNvSpPr/>
          <p:nvPr/>
        </p:nvSpPr>
        <p:spPr>
          <a:xfrm>
            <a:off x="3823994" y="3222090"/>
            <a:ext cx="613093" cy="313904"/>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SRG Level 4</a:t>
            </a:r>
          </a:p>
        </p:txBody>
      </p:sp>
      <p:pic>
        <p:nvPicPr>
          <p:cNvPr id="46" name="Picture 45">
            <a:extLst>
              <a:ext uri="{FF2B5EF4-FFF2-40B4-BE49-F238E27FC236}">
                <a16:creationId xmlns:a16="http://schemas.microsoft.com/office/drawing/2014/main" id="{EF733685-1EA8-416A-891C-B16B48204EB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926127" y="2735078"/>
            <a:ext cx="387710" cy="387063"/>
          </a:xfrm>
          <a:prstGeom prst="rect">
            <a:avLst/>
          </a:prstGeom>
        </p:spPr>
      </p:pic>
      <p:pic>
        <p:nvPicPr>
          <p:cNvPr id="47" name="Picture 46">
            <a:extLst>
              <a:ext uri="{FF2B5EF4-FFF2-40B4-BE49-F238E27FC236}">
                <a16:creationId xmlns:a16="http://schemas.microsoft.com/office/drawing/2014/main" id="{A2440741-A3E4-4D03-9C71-FFBD172AE16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936685" y="2735078"/>
            <a:ext cx="387710" cy="387063"/>
          </a:xfrm>
          <a:prstGeom prst="rect">
            <a:avLst/>
          </a:prstGeom>
        </p:spPr>
      </p:pic>
      <p:sp>
        <p:nvSpPr>
          <p:cNvPr id="48" name="Rectangle 47">
            <a:extLst>
              <a:ext uri="{FF2B5EF4-FFF2-40B4-BE49-F238E27FC236}">
                <a16:creationId xmlns:a16="http://schemas.microsoft.com/office/drawing/2014/main" id="{FE0A68F2-D6D2-4F0B-9CEB-8361AC2126E1}"/>
              </a:ext>
            </a:extLst>
          </p:cNvPr>
          <p:cNvSpPr/>
          <p:nvPr/>
        </p:nvSpPr>
        <p:spPr>
          <a:xfrm>
            <a:off x="4819776" y="3222090"/>
            <a:ext cx="613093" cy="313904"/>
          </a:xfrm>
          <a:prstGeom prst="rect">
            <a:avLst/>
          </a:prstGeom>
        </p:spPr>
        <p:txBody>
          <a:bodyPr wrap="non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SRG Level 5</a:t>
            </a:r>
          </a:p>
        </p:txBody>
      </p:sp>
      <p:pic>
        <p:nvPicPr>
          <p:cNvPr id="49" name="Picture 48">
            <a:extLst>
              <a:ext uri="{FF2B5EF4-FFF2-40B4-BE49-F238E27FC236}">
                <a16:creationId xmlns:a16="http://schemas.microsoft.com/office/drawing/2014/main" id="{8AA197FD-1E46-4D7B-B62A-F906467E831B}"/>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932467" y="2735078"/>
            <a:ext cx="387710" cy="387063"/>
          </a:xfrm>
          <a:prstGeom prst="rect">
            <a:avLst/>
          </a:prstGeom>
        </p:spPr>
      </p:pic>
      <p:pic>
        <p:nvPicPr>
          <p:cNvPr id="50" name="Picture 49">
            <a:extLst>
              <a:ext uri="{FF2B5EF4-FFF2-40B4-BE49-F238E27FC236}">
                <a16:creationId xmlns:a16="http://schemas.microsoft.com/office/drawing/2014/main" id="{53D0F449-969D-430E-AF9F-155530B631C7}"/>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015172" y="2714046"/>
            <a:ext cx="439315" cy="429126"/>
          </a:xfrm>
          <a:prstGeom prst="rect">
            <a:avLst/>
          </a:prstGeom>
        </p:spPr>
      </p:pic>
      <p:pic>
        <p:nvPicPr>
          <p:cNvPr id="51" name="Picture 50">
            <a:extLst>
              <a:ext uri="{FF2B5EF4-FFF2-40B4-BE49-F238E27FC236}">
                <a16:creationId xmlns:a16="http://schemas.microsoft.com/office/drawing/2014/main" id="{194F4925-ECB9-415D-9C74-03C100278A3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229516" y="2724027"/>
            <a:ext cx="412379" cy="409164"/>
          </a:xfrm>
          <a:prstGeom prst="rect">
            <a:avLst/>
          </a:prstGeom>
        </p:spPr>
      </p:pic>
      <p:cxnSp>
        <p:nvCxnSpPr>
          <p:cNvPr id="52" name="Straight Connector 51">
            <a:extLst>
              <a:ext uri="{FF2B5EF4-FFF2-40B4-BE49-F238E27FC236}">
                <a16:creationId xmlns:a16="http://schemas.microsoft.com/office/drawing/2014/main" id="{426B5F70-2ACE-43A1-BD18-BDAE4AEEC1D0}"/>
              </a:ext>
            </a:extLst>
          </p:cNvPr>
          <p:cNvCxnSpPr/>
          <p:nvPr/>
        </p:nvCxnSpPr>
        <p:spPr>
          <a:xfrm flipH="1">
            <a:off x="394423" y="2671705"/>
            <a:ext cx="0" cy="932446"/>
          </a:xfrm>
          <a:prstGeom prst="line">
            <a:avLst/>
          </a:prstGeom>
          <a:noFill/>
          <a:ln w="28575" cap="flat" cmpd="sng" algn="ctr">
            <a:solidFill>
              <a:srgbClr val="353535"/>
            </a:solidFill>
            <a:prstDash val="solid"/>
            <a:headEnd type="none"/>
            <a:tailEnd type="none"/>
          </a:ln>
          <a:effectLst/>
        </p:spPr>
      </p:cxnSp>
      <p:pic>
        <p:nvPicPr>
          <p:cNvPr id="53" name="Picture 28">
            <a:extLst>
              <a:ext uri="{FF2B5EF4-FFF2-40B4-BE49-F238E27FC236}">
                <a16:creationId xmlns:a16="http://schemas.microsoft.com/office/drawing/2014/main" id="{D69B5285-D556-4C40-B481-B66A2F0CF949}"/>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5501907" y="3892540"/>
            <a:ext cx="587548" cy="523406"/>
          </a:xfrm>
          <a:prstGeom prst="rect">
            <a:avLst/>
          </a:prstGeom>
        </p:spPr>
      </p:pic>
      <p:sp>
        <p:nvSpPr>
          <p:cNvPr id="54" name="Rectangle 53">
            <a:extLst>
              <a:ext uri="{FF2B5EF4-FFF2-40B4-BE49-F238E27FC236}">
                <a16:creationId xmlns:a16="http://schemas.microsoft.com/office/drawing/2014/main" id="{3525DA25-0E9C-4124-827D-65BF08F7CEEF}"/>
              </a:ext>
            </a:extLst>
          </p:cNvPr>
          <p:cNvSpPr/>
          <p:nvPr/>
        </p:nvSpPr>
        <p:spPr>
          <a:xfrm>
            <a:off x="5369182" y="4446439"/>
            <a:ext cx="897955"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HIPAA/</a:t>
            </a:r>
            <a:br>
              <a:rPr kumimoji="0" lang="en-US" sz="1000" b="0" i="0" u="none" strike="noStrike" kern="0" cap="none" spc="0" normalizeH="0" baseline="0" noProof="0">
                <a:ln>
                  <a:noFill/>
                </a:ln>
                <a:solidFill>
                  <a:srgbClr val="505050"/>
                </a:solidFill>
                <a:effectLst/>
                <a:uLnTx/>
                <a:uFillTx/>
                <a:latin typeface="Segoe UI"/>
                <a:ea typeface="+mn-ea"/>
                <a:cs typeface="+mn-cs"/>
              </a:rPr>
            </a:br>
            <a:r>
              <a:rPr kumimoji="0" lang="en-US" sz="1000" b="0" i="0" u="none" strike="noStrike" kern="0" cap="none" spc="0" normalizeH="0" baseline="0" noProof="0">
                <a:ln>
                  <a:noFill/>
                </a:ln>
                <a:solidFill>
                  <a:srgbClr val="505050"/>
                </a:solidFill>
                <a:effectLst/>
                <a:uLnTx/>
                <a:uFillTx/>
                <a:latin typeface="Segoe UI"/>
                <a:ea typeface="+mn-ea"/>
                <a:cs typeface="+mn-cs"/>
              </a:rPr>
              <a:t>HITECH Act</a:t>
            </a:r>
          </a:p>
        </p:txBody>
      </p:sp>
      <p:pic>
        <p:nvPicPr>
          <p:cNvPr id="55" name="Picture 54">
            <a:extLst>
              <a:ext uri="{FF2B5EF4-FFF2-40B4-BE49-F238E27FC236}">
                <a16:creationId xmlns:a16="http://schemas.microsoft.com/office/drawing/2014/main" id="{C1EA971C-6A04-40A5-B430-384845A0B3AA}"/>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52046" y="4051778"/>
            <a:ext cx="508087" cy="204930"/>
          </a:xfrm>
          <a:prstGeom prst="rect">
            <a:avLst/>
          </a:prstGeom>
        </p:spPr>
      </p:pic>
      <p:sp>
        <p:nvSpPr>
          <p:cNvPr id="56" name="Rectangle 55">
            <a:extLst>
              <a:ext uri="{FF2B5EF4-FFF2-40B4-BE49-F238E27FC236}">
                <a16:creationId xmlns:a16="http://schemas.microsoft.com/office/drawing/2014/main" id="{84599ED8-8D36-4F8A-B4EA-A40AA8478991}"/>
              </a:ext>
            </a:extLst>
          </p:cNvPr>
          <p:cNvSpPr/>
          <p:nvPr/>
        </p:nvSpPr>
        <p:spPr>
          <a:xfrm>
            <a:off x="9861625" y="4446438"/>
            <a:ext cx="756953"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FERPA</a:t>
            </a:r>
          </a:p>
        </p:txBody>
      </p:sp>
      <p:pic>
        <p:nvPicPr>
          <p:cNvPr id="57" name="Picture 56">
            <a:extLst>
              <a:ext uri="{FF2B5EF4-FFF2-40B4-BE49-F238E27FC236}">
                <a16:creationId xmlns:a16="http://schemas.microsoft.com/office/drawing/2014/main" id="{12E1C827-5CC1-4097-8530-5E6C7090F2DB}"/>
              </a:ext>
            </a:extLst>
          </p:cNvPr>
          <p:cNvPicPr>
            <a:picLocks noChangeAspect="1"/>
          </p:cNvPicPr>
          <p:nvPr/>
        </p:nvPicPr>
        <p:blipFill>
          <a:blip r:embed="rId14" cstate="print">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9993092" y="3958602"/>
            <a:ext cx="391285" cy="391285"/>
          </a:xfrm>
          <a:prstGeom prst="rect">
            <a:avLst/>
          </a:prstGeom>
        </p:spPr>
      </p:pic>
      <p:sp>
        <p:nvSpPr>
          <p:cNvPr id="58" name="Rectangle 57">
            <a:extLst>
              <a:ext uri="{FF2B5EF4-FFF2-40B4-BE49-F238E27FC236}">
                <a16:creationId xmlns:a16="http://schemas.microsoft.com/office/drawing/2014/main" id="{157BB16B-E4FB-4542-842C-E86A560BF005}"/>
              </a:ext>
            </a:extLst>
          </p:cNvPr>
          <p:cNvSpPr/>
          <p:nvPr/>
        </p:nvSpPr>
        <p:spPr>
          <a:xfrm>
            <a:off x="7011582" y="4446439"/>
            <a:ext cx="109414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21 CFR Part 11</a:t>
            </a:r>
          </a:p>
        </p:txBody>
      </p:sp>
      <p:pic>
        <p:nvPicPr>
          <p:cNvPr id="59" name="Picture 58" descr="FISC : The Center for Financial Industry Infomation System">
            <a:hlinkClick r:id="rId15" tooltip="&quot;FISC HOME&quot;"/>
            <a:extLst>
              <a:ext uri="{FF2B5EF4-FFF2-40B4-BE49-F238E27FC236}">
                <a16:creationId xmlns:a16="http://schemas.microsoft.com/office/drawing/2014/main" id="{5B065A10-1235-4B56-ACDB-A0FEF020EFB0}"/>
              </a:ext>
            </a:extLst>
          </p:cNvPr>
          <p:cNvPicPr/>
          <p:nvPr/>
        </p:nvPicPr>
        <p:blipFill rotWithShape="1">
          <a:blip r:embed="rId16" cstate="print">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92910" y="4050294"/>
            <a:ext cx="501170" cy="207900"/>
          </a:xfrm>
          <a:prstGeom prst="rect">
            <a:avLst/>
          </a:prstGeom>
          <a:noFill/>
          <a:ln>
            <a:noFill/>
          </a:ln>
        </p:spPr>
      </p:pic>
      <p:sp>
        <p:nvSpPr>
          <p:cNvPr id="60" name="Rectangle 59">
            <a:extLst>
              <a:ext uri="{FF2B5EF4-FFF2-40B4-BE49-F238E27FC236}">
                <a16:creationId xmlns:a16="http://schemas.microsoft.com/office/drawing/2014/main" id="{7CEDE0C6-104E-44B6-A100-80A2C02F0CE6}"/>
              </a:ext>
            </a:extLst>
          </p:cNvPr>
          <p:cNvSpPr/>
          <p:nvPr/>
        </p:nvSpPr>
        <p:spPr>
          <a:xfrm>
            <a:off x="4577051" y="4446439"/>
            <a:ext cx="774391"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FISC</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Japan</a:t>
            </a:r>
          </a:p>
        </p:txBody>
      </p:sp>
      <p:sp>
        <p:nvSpPr>
          <p:cNvPr id="61" name="Rectangle 60">
            <a:extLst>
              <a:ext uri="{FF2B5EF4-FFF2-40B4-BE49-F238E27FC236}">
                <a16:creationId xmlns:a16="http://schemas.microsoft.com/office/drawing/2014/main" id="{C35310C6-EAE3-4161-9397-E0C5B69B272F}"/>
              </a:ext>
            </a:extLst>
          </p:cNvPr>
          <p:cNvSpPr/>
          <p:nvPr/>
        </p:nvSpPr>
        <p:spPr>
          <a:xfrm>
            <a:off x="488570" y="4446439"/>
            <a:ext cx="875116"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Level 1</a:t>
            </a:r>
          </a:p>
        </p:txBody>
      </p:sp>
      <p:pic>
        <p:nvPicPr>
          <p:cNvPr id="62" name="Picture 61">
            <a:extLst>
              <a:ext uri="{FF2B5EF4-FFF2-40B4-BE49-F238E27FC236}">
                <a16:creationId xmlns:a16="http://schemas.microsoft.com/office/drawing/2014/main" id="{FF713F8C-DE9A-44CC-94CE-1C86BB81E30D}"/>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504541" y="3918216"/>
            <a:ext cx="472054" cy="472054"/>
          </a:xfrm>
          <a:prstGeom prst="rect">
            <a:avLst/>
          </a:prstGeom>
        </p:spPr>
      </p:pic>
      <p:sp>
        <p:nvSpPr>
          <p:cNvPr id="63" name="Rectangle 62">
            <a:extLst>
              <a:ext uri="{FF2B5EF4-FFF2-40B4-BE49-F238E27FC236}">
                <a16:creationId xmlns:a16="http://schemas.microsoft.com/office/drawing/2014/main" id="{77FB9E32-A185-4D4E-8E95-253A0A4F0457}"/>
              </a:ext>
            </a:extLst>
          </p:cNvPr>
          <p:cNvSpPr/>
          <p:nvPr/>
        </p:nvSpPr>
        <p:spPr>
          <a:xfrm>
            <a:off x="1426614" y="4446439"/>
            <a:ext cx="661912"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CDSA</a:t>
            </a:r>
          </a:p>
        </p:txBody>
      </p:sp>
      <p:sp>
        <p:nvSpPr>
          <p:cNvPr id="64" name="Rectangle 63">
            <a:extLst>
              <a:ext uri="{FF2B5EF4-FFF2-40B4-BE49-F238E27FC236}">
                <a16:creationId xmlns:a16="http://schemas.microsoft.com/office/drawing/2014/main" id="{EB721159-9713-49A7-8757-82F882E0C466}"/>
              </a:ext>
            </a:extLst>
          </p:cNvPr>
          <p:cNvSpPr/>
          <p:nvPr/>
        </p:nvSpPr>
        <p:spPr>
          <a:xfrm>
            <a:off x="3519781" y="4446439"/>
            <a:ext cx="1190863"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Assessments</a:t>
            </a:r>
          </a:p>
        </p:txBody>
      </p:sp>
      <p:pic>
        <p:nvPicPr>
          <p:cNvPr id="65" name="Picture 64">
            <a:extLst>
              <a:ext uri="{FF2B5EF4-FFF2-40B4-BE49-F238E27FC236}">
                <a16:creationId xmlns:a16="http://schemas.microsoft.com/office/drawing/2014/main" id="{D507978A-CD46-4B02-9308-D314A2BC875F}"/>
              </a:ext>
            </a:extLst>
          </p:cNvPr>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67807" y="4026242"/>
            <a:ext cx="517277" cy="256003"/>
          </a:xfrm>
          <a:prstGeom prst="rect">
            <a:avLst/>
          </a:prstGeom>
        </p:spPr>
      </p:pic>
      <p:sp>
        <p:nvSpPr>
          <p:cNvPr id="66" name="Rectangle 65">
            <a:extLst>
              <a:ext uri="{FF2B5EF4-FFF2-40B4-BE49-F238E27FC236}">
                <a16:creationId xmlns:a16="http://schemas.microsoft.com/office/drawing/2014/main" id="{0AEA0339-15E5-4188-87FD-F69E8AC31684}"/>
              </a:ext>
            </a:extLst>
          </p:cNvPr>
          <p:cNvSpPr/>
          <p:nvPr/>
        </p:nvSpPr>
        <p:spPr>
          <a:xfrm>
            <a:off x="2104084" y="4446439"/>
            <a:ext cx="761319"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MPAA</a:t>
            </a:r>
          </a:p>
        </p:txBody>
      </p:sp>
      <p:sp>
        <p:nvSpPr>
          <p:cNvPr id="67" name="Rectangle 66">
            <a:extLst>
              <a:ext uri="{FF2B5EF4-FFF2-40B4-BE49-F238E27FC236}">
                <a16:creationId xmlns:a16="http://schemas.microsoft.com/office/drawing/2014/main" id="{3DDD909E-8E20-447A-8994-42AEE6095074}"/>
              </a:ext>
            </a:extLst>
          </p:cNvPr>
          <p:cNvSpPr/>
          <p:nvPr/>
        </p:nvSpPr>
        <p:spPr>
          <a:xfrm>
            <a:off x="2902647" y="4446439"/>
            <a:ext cx="761319" cy="15386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FACT</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UK</a:t>
            </a:r>
          </a:p>
        </p:txBody>
      </p:sp>
      <p:pic>
        <p:nvPicPr>
          <p:cNvPr id="68" name="Picture 17" descr="https://upload.wikimedia.org/wikipedia/commons/thumb/4/43/US-FederalTradeCommission-Seal.svg/2000px-US-FederalTradeCommission-Seal.svg.png">
            <a:extLst>
              <a:ext uri="{FF2B5EF4-FFF2-40B4-BE49-F238E27FC236}">
                <a16:creationId xmlns:a16="http://schemas.microsoft.com/office/drawing/2014/main" id="{53FB97AF-C94C-46A6-987A-23983E62E718}"/>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10692203" y="3955054"/>
            <a:ext cx="398378" cy="398378"/>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4FECA38C-E09D-4521-B032-253865F42749}"/>
              </a:ext>
            </a:extLst>
          </p:cNvPr>
          <p:cNvSpPr/>
          <p:nvPr/>
        </p:nvSpPr>
        <p:spPr>
          <a:xfrm>
            <a:off x="10524594" y="4446438"/>
            <a:ext cx="756953"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GLBA</a:t>
            </a:r>
          </a:p>
        </p:txBody>
      </p:sp>
      <p:pic>
        <p:nvPicPr>
          <p:cNvPr id="70" name="Picture 2" descr="https://www.basefarm.com/sites/default/files/media/Article/basefarm-pci-dss_0.jpg">
            <a:extLst>
              <a:ext uri="{FF2B5EF4-FFF2-40B4-BE49-F238E27FC236}">
                <a16:creationId xmlns:a16="http://schemas.microsoft.com/office/drawing/2014/main" id="{54EA593D-C758-421F-AAF6-2D029F5FE687}"/>
              </a:ext>
            </a:extLst>
          </p:cNvPr>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7887" y="3980497"/>
            <a:ext cx="508828" cy="3474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www.elevation-us.com/wp-content/uploads/2016/01/CMS-logo.png">
            <a:extLst>
              <a:ext uri="{FF2B5EF4-FFF2-40B4-BE49-F238E27FC236}">
                <a16:creationId xmlns:a16="http://schemas.microsoft.com/office/drawing/2014/main" id="{A3B7FEF7-B542-4AA3-BA0B-4419C77E120C}"/>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8067959" y="3963426"/>
            <a:ext cx="763272" cy="381637"/>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CF6415A9-A4B0-4C3B-AA4D-32002BFBD171}"/>
              </a:ext>
            </a:extLst>
          </p:cNvPr>
          <p:cNvSpPr/>
          <p:nvPr/>
        </p:nvSpPr>
        <p:spPr>
          <a:xfrm>
            <a:off x="8151525" y="4446438"/>
            <a:ext cx="756953"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MARS-E</a:t>
            </a:r>
          </a:p>
        </p:txBody>
      </p:sp>
      <p:sp>
        <p:nvSpPr>
          <p:cNvPr id="73" name="Rectangle 72">
            <a:extLst>
              <a:ext uri="{FF2B5EF4-FFF2-40B4-BE49-F238E27FC236}">
                <a16:creationId xmlns:a16="http://schemas.microsoft.com/office/drawing/2014/main" id="{CBE78EC2-E3A9-42DE-8E53-884DCA403D5C}"/>
              </a:ext>
            </a:extLst>
          </p:cNvPr>
          <p:cNvSpPr/>
          <p:nvPr/>
        </p:nvSpPr>
        <p:spPr>
          <a:xfrm>
            <a:off x="11609215" y="4446438"/>
            <a:ext cx="287745" cy="156952"/>
          </a:xfrm>
          <a:prstGeom prst="rect">
            <a:avLst/>
          </a:prstGeom>
        </p:spPr>
        <p:txBody>
          <a:bodyPr wrap="none" lIns="0" tIns="0" rIns="0" bIns="0">
            <a:no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FFIEC</a:t>
            </a:r>
          </a:p>
        </p:txBody>
      </p:sp>
      <p:pic>
        <p:nvPicPr>
          <p:cNvPr id="74" name="Picture 8" descr="https://upload.wikimedia.org/wikipedia/commons/thumb/e/ed/US-FFIEC-Logo.svg/1000px-US-FFIEC-Logo.svg.png">
            <a:extLst>
              <a:ext uri="{FF2B5EF4-FFF2-40B4-BE49-F238E27FC236}">
                <a16:creationId xmlns:a16="http://schemas.microsoft.com/office/drawing/2014/main" id="{B5295353-D411-48D9-B0DC-0486AABABE39}"/>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11398405" y="4044837"/>
            <a:ext cx="562503" cy="21881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vignette1.wikia.nocookie.net/logopedia/images/5/57/MPAA.jpg/revision/latest?cb=20110729215806">
            <a:extLst>
              <a:ext uri="{FF2B5EF4-FFF2-40B4-BE49-F238E27FC236}">
                <a16:creationId xmlns:a16="http://schemas.microsoft.com/office/drawing/2014/main" id="{31D21EE9-6A38-44CE-8F88-98B1FA121EAB}"/>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284421" y="4037975"/>
            <a:ext cx="416732" cy="23253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9" descr="https://hitrustalliance.net/content/uploads/2015/09/HiTrustLogo.png">
            <a:extLst>
              <a:ext uri="{FF2B5EF4-FFF2-40B4-BE49-F238E27FC236}">
                <a16:creationId xmlns:a16="http://schemas.microsoft.com/office/drawing/2014/main" id="{59F3BDFC-1619-4CB5-9510-53FABD2DDECF}"/>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6397281" y="4040219"/>
            <a:ext cx="546938" cy="22804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D3145D97-0402-432C-8457-F2EB6F599FF7}"/>
              </a:ext>
            </a:extLst>
          </p:cNvPr>
          <p:cNvSpPr/>
          <p:nvPr/>
        </p:nvSpPr>
        <p:spPr>
          <a:xfrm>
            <a:off x="6327131" y="4446438"/>
            <a:ext cx="756953"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HITRUST</a:t>
            </a:r>
          </a:p>
        </p:txBody>
      </p:sp>
      <p:pic>
        <p:nvPicPr>
          <p:cNvPr id="78" name="Picture 77">
            <a:extLst>
              <a:ext uri="{FF2B5EF4-FFF2-40B4-BE49-F238E27FC236}">
                <a16:creationId xmlns:a16="http://schemas.microsoft.com/office/drawing/2014/main" id="{B54FDBBC-2504-4E77-8280-08A3184D57C4}"/>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9139058" y="4044895"/>
            <a:ext cx="546207" cy="218697"/>
          </a:xfrm>
          <a:prstGeom prst="rect">
            <a:avLst/>
          </a:prstGeom>
        </p:spPr>
      </p:pic>
      <p:sp>
        <p:nvSpPr>
          <p:cNvPr id="79" name="Rectangle 78">
            <a:extLst>
              <a:ext uri="{FF2B5EF4-FFF2-40B4-BE49-F238E27FC236}">
                <a16:creationId xmlns:a16="http://schemas.microsoft.com/office/drawing/2014/main" id="{256A5A99-2065-4AD3-A175-7CA282DA6CED}"/>
              </a:ext>
            </a:extLst>
          </p:cNvPr>
          <p:cNvSpPr/>
          <p:nvPr/>
        </p:nvSpPr>
        <p:spPr>
          <a:xfrm>
            <a:off x="8890617" y="4446439"/>
            <a:ext cx="109414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IG Toolkit</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UK</a:t>
            </a:r>
          </a:p>
        </p:txBody>
      </p:sp>
      <p:sp>
        <p:nvSpPr>
          <p:cNvPr id="80" name="Rectangle 79">
            <a:extLst>
              <a:ext uri="{FF2B5EF4-FFF2-40B4-BE49-F238E27FC236}">
                <a16:creationId xmlns:a16="http://schemas.microsoft.com/office/drawing/2014/main" id="{3EA5DEBD-EBF8-43D6-B154-6AAB7BCDFEB0}"/>
              </a:ext>
            </a:extLst>
          </p:cNvPr>
          <p:cNvSpPr/>
          <p:nvPr/>
        </p:nvSpPr>
        <p:spPr bwMode="auto">
          <a:xfrm>
            <a:off x="140371" y="3960945"/>
            <a:ext cx="184666" cy="780666"/>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marL="0" marR="0" lvl="0" indent="1588" algn="ctr" defTabSz="932563" rtl="0" eaLnBrk="1" fontAlgn="base" latinLnBrk="0" hangingPunct="1">
              <a:lnSpc>
                <a:spcPct val="100000"/>
              </a:lnSpc>
              <a:spcBef>
                <a:spcPct val="0"/>
              </a:spcBef>
              <a:spcAft>
                <a:spcPts val="1199"/>
              </a:spcAft>
              <a:buClr>
                <a:srgbClr val="FFFFFF"/>
              </a:buClr>
              <a:buSzPct val="80000"/>
              <a:buFontTx/>
              <a:buNone/>
              <a:tabLst/>
              <a:defRPr/>
            </a:pPr>
            <a:r>
              <a:rPr kumimoji="0" lang="en-IN" sz="1200" b="1" i="0" u="none" strike="noStrike" kern="0" cap="none" spc="0" normalizeH="0" baseline="0" noProof="0">
                <a:ln>
                  <a:noFill/>
                </a:ln>
                <a:solidFill>
                  <a:srgbClr val="353535"/>
                </a:solidFill>
                <a:effectLst/>
                <a:uLnTx/>
                <a:uFillTx/>
                <a:latin typeface="Segoe UI"/>
                <a:ea typeface="+mn-ea"/>
                <a:cs typeface="Segoe UI Semibold" panose="020B0702040204020203" pitchFamily="34" charset="0"/>
              </a:rPr>
              <a:t>INDUSTRY</a:t>
            </a:r>
          </a:p>
        </p:txBody>
      </p:sp>
      <p:cxnSp>
        <p:nvCxnSpPr>
          <p:cNvPr id="81" name="Straight Connector 80">
            <a:extLst>
              <a:ext uri="{FF2B5EF4-FFF2-40B4-BE49-F238E27FC236}">
                <a16:creationId xmlns:a16="http://schemas.microsoft.com/office/drawing/2014/main" id="{E2C818A1-1143-485D-9661-38B24A22CB30}"/>
              </a:ext>
            </a:extLst>
          </p:cNvPr>
          <p:cNvCxnSpPr/>
          <p:nvPr/>
        </p:nvCxnSpPr>
        <p:spPr>
          <a:xfrm flipH="1">
            <a:off x="394081" y="3885055"/>
            <a:ext cx="0" cy="932446"/>
          </a:xfrm>
          <a:prstGeom prst="line">
            <a:avLst/>
          </a:prstGeom>
          <a:noFill/>
          <a:ln w="28575" cap="flat" cmpd="sng" algn="ctr">
            <a:solidFill>
              <a:srgbClr val="353535"/>
            </a:solidFill>
            <a:prstDash val="solid"/>
            <a:headEnd type="none"/>
            <a:tailEnd type="none"/>
          </a:ln>
          <a:effectLst/>
        </p:spPr>
      </p:cxnSp>
      <p:pic>
        <p:nvPicPr>
          <p:cNvPr id="82" name="Picture 81">
            <a:extLst>
              <a:ext uri="{FF2B5EF4-FFF2-40B4-BE49-F238E27FC236}">
                <a16:creationId xmlns:a16="http://schemas.microsoft.com/office/drawing/2014/main" id="{8C14EC72-68BF-4FC4-BF84-834E298A601D}"/>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196773" y="5202700"/>
            <a:ext cx="530911" cy="173753"/>
          </a:xfrm>
          <a:prstGeom prst="rect">
            <a:avLst/>
          </a:prstGeom>
        </p:spPr>
      </p:pic>
      <p:sp>
        <p:nvSpPr>
          <p:cNvPr id="83" name="Rectangle 82">
            <a:extLst>
              <a:ext uri="{FF2B5EF4-FFF2-40B4-BE49-F238E27FC236}">
                <a16:creationId xmlns:a16="http://schemas.microsoft.com/office/drawing/2014/main" id="{380934DD-033B-4CA5-8637-21E79E0EFBC4}"/>
              </a:ext>
            </a:extLst>
          </p:cNvPr>
          <p:cNvSpPr/>
          <p:nvPr/>
        </p:nvSpPr>
        <p:spPr>
          <a:xfrm>
            <a:off x="3880914" y="5615452"/>
            <a:ext cx="1199089"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MTCS</a:t>
            </a:r>
          </a:p>
        </p:txBody>
      </p:sp>
      <p:sp>
        <p:nvSpPr>
          <p:cNvPr id="84" name="Rectangle 83">
            <a:extLst>
              <a:ext uri="{FF2B5EF4-FFF2-40B4-BE49-F238E27FC236}">
                <a16:creationId xmlns:a16="http://schemas.microsoft.com/office/drawing/2014/main" id="{8ABEEB8D-BE9B-481D-9CAF-DA445599DC01}"/>
              </a:ext>
            </a:extLst>
          </p:cNvPr>
          <p:cNvSpPr/>
          <p:nvPr/>
        </p:nvSpPr>
        <p:spPr>
          <a:xfrm>
            <a:off x="1519710" y="5615452"/>
            <a:ext cx="114098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G-Cloud</a:t>
            </a:r>
          </a:p>
        </p:txBody>
      </p:sp>
      <p:pic>
        <p:nvPicPr>
          <p:cNvPr id="85" name="Picture 84">
            <a:extLst>
              <a:ext uri="{FF2B5EF4-FFF2-40B4-BE49-F238E27FC236}">
                <a16:creationId xmlns:a16="http://schemas.microsoft.com/office/drawing/2014/main" id="{62624605-3A2E-49DA-B6B0-37EBE00B2D1B}"/>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1920511" y="5121710"/>
            <a:ext cx="335733" cy="335733"/>
          </a:xfrm>
          <a:prstGeom prst="rect">
            <a:avLst/>
          </a:prstGeom>
        </p:spPr>
      </p:pic>
      <p:sp>
        <p:nvSpPr>
          <p:cNvPr id="86" name="Rectangle 85">
            <a:extLst>
              <a:ext uri="{FF2B5EF4-FFF2-40B4-BE49-F238E27FC236}">
                <a16:creationId xmlns:a16="http://schemas.microsoft.com/office/drawing/2014/main" id="{8CA9AA97-83BF-485B-A171-231295009F20}"/>
              </a:ext>
            </a:extLst>
          </p:cNvPr>
          <p:cNvSpPr/>
          <p:nvPr/>
        </p:nvSpPr>
        <p:spPr>
          <a:xfrm>
            <a:off x="4681540" y="5615452"/>
            <a:ext cx="97690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IRAP/CCSL</a:t>
            </a:r>
          </a:p>
        </p:txBody>
      </p:sp>
      <p:pic>
        <p:nvPicPr>
          <p:cNvPr id="87" name="Picture 86" descr="IRAP logo">
            <a:hlinkClick r:id="rId28"/>
            <a:extLst>
              <a:ext uri="{FF2B5EF4-FFF2-40B4-BE49-F238E27FC236}">
                <a16:creationId xmlns:a16="http://schemas.microsoft.com/office/drawing/2014/main" id="{ADAD5E85-D6C9-4908-8F79-2CD9763A4BDC}"/>
              </a:ext>
            </a:extLst>
          </p:cNvPr>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938630" y="5144209"/>
            <a:ext cx="440064" cy="290737"/>
          </a:xfrm>
          <a:prstGeom prst="rect">
            <a:avLst/>
          </a:prstGeom>
          <a:noFill/>
          <a:ln>
            <a:noFill/>
          </a:ln>
        </p:spPr>
      </p:pic>
      <p:sp>
        <p:nvSpPr>
          <p:cNvPr id="88" name="Rectangle 87">
            <a:extLst>
              <a:ext uri="{FF2B5EF4-FFF2-40B4-BE49-F238E27FC236}">
                <a16:creationId xmlns:a16="http://schemas.microsoft.com/office/drawing/2014/main" id="{15968F9F-D685-4A5C-B09D-843E39A4DE2C}"/>
              </a:ext>
            </a:extLst>
          </p:cNvPr>
          <p:cNvSpPr/>
          <p:nvPr/>
        </p:nvSpPr>
        <p:spPr>
          <a:xfrm>
            <a:off x="1920786" y="5615452"/>
            <a:ext cx="134660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DJCP</a:t>
            </a:r>
          </a:p>
        </p:txBody>
      </p:sp>
      <p:pic>
        <p:nvPicPr>
          <p:cNvPr id="89" name="Picture 88" descr="http://ts1.mm.bing.net/th?&amp;id=HN.607999990459468225&amp;w=300&amp;h=300&amp;c=0&amp;pid=1.9&amp;rs=0&amp;p=0">
            <a:extLst>
              <a:ext uri="{FF2B5EF4-FFF2-40B4-BE49-F238E27FC236}">
                <a16:creationId xmlns:a16="http://schemas.microsoft.com/office/drawing/2014/main" id="{ACE6E695-58A6-401B-A939-2461666C56F1}"/>
              </a:ext>
            </a:extLst>
          </p:cNvPr>
          <p:cNvPicPr/>
          <p:nvPr/>
        </p:nvPicPr>
        <p:blipFill>
          <a:blip r:embed="rId30" cstate="print">
            <a:clrChange>
              <a:clrFrom>
                <a:srgbClr val="FEFEFC"/>
              </a:clrFrom>
              <a:clrTo>
                <a:srgbClr val="FEFEFC">
                  <a:alpha val="0"/>
                </a:srgbClr>
              </a:clrTo>
            </a:clrChange>
            <a:extLst>
              <a:ext uri="{28A0092B-C50C-407E-A947-70E740481C1C}">
                <a14:useLocalDpi xmlns:a14="http://schemas.microsoft.com/office/drawing/2010/main"/>
              </a:ext>
            </a:extLst>
          </a:blip>
          <a:srcRect/>
          <a:stretch>
            <a:fillRect/>
          </a:stretch>
        </p:blipFill>
        <p:spPr bwMode="auto">
          <a:xfrm>
            <a:off x="5664249" y="5119894"/>
            <a:ext cx="371430" cy="339368"/>
          </a:xfrm>
          <a:prstGeom prst="rect">
            <a:avLst/>
          </a:prstGeom>
          <a:noFill/>
          <a:ln>
            <a:noFill/>
          </a:ln>
        </p:spPr>
      </p:pic>
      <p:sp>
        <p:nvSpPr>
          <p:cNvPr id="90" name="Rectangle 89">
            <a:extLst>
              <a:ext uri="{FF2B5EF4-FFF2-40B4-BE49-F238E27FC236}">
                <a16:creationId xmlns:a16="http://schemas.microsoft.com/office/drawing/2014/main" id="{F23531D7-290F-47D0-9732-2D3B8B7E1063}"/>
              </a:ext>
            </a:extLst>
          </p:cNvPr>
          <p:cNvSpPr/>
          <p:nvPr/>
        </p:nvSpPr>
        <p:spPr>
          <a:xfrm>
            <a:off x="5280016" y="5615452"/>
            <a:ext cx="1124448" cy="470856"/>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 New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GCIO</a:t>
            </a:r>
          </a:p>
        </p:txBody>
      </p:sp>
      <p:pic>
        <p:nvPicPr>
          <p:cNvPr id="91" name="Picture 8" descr="image002">
            <a:extLst>
              <a:ext uri="{FF2B5EF4-FFF2-40B4-BE49-F238E27FC236}">
                <a16:creationId xmlns:a16="http://schemas.microsoft.com/office/drawing/2014/main" id="{DC8E136F-476C-4CFA-A681-2C28D97FB059}"/>
              </a:ext>
            </a:extLst>
          </p:cNvPr>
          <p:cNvPicPr>
            <a:picLocks noChangeAspect="1" noChangeArrowheads="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49373" y="5086528"/>
            <a:ext cx="406099" cy="406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Rectangle 91">
            <a:extLst>
              <a:ext uri="{FF2B5EF4-FFF2-40B4-BE49-F238E27FC236}">
                <a16:creationId xmlns:a16="http://schemas.microsoft.com/office/drawing/2014/main" id="{8D42AA4F-155A-4A16-9BEE-57F95CFAA373}"/>
              </a:ext>
            </a:extLst>
          </p:cNvPr>
          <p:cNvSpPr/>
          <p:nvPr/>
        </p:nvSpPr>
        <p:spPr>
          <a:xfrm>
            <a:off x="2784060" y="5615452"/>
            <a:ext cx="774174"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GB 18030</a:t>
            </a:r>
          </a:p>
        </p:txBody>
      </p:sp>
      <p:sp>
        <p:nvSpPr>
          <p:cNvPr id="93" name="Rectangle 92">
            <a:extLst>
              <a:ext uri="{FF2B5EF4-FFF2-40B4-BE49-F238E27FC236}">
                <a16:creationId xmlns:a16="http://schemas.microsoft.com/office/drawing/2014/main" id="{76AA7ABF-C6A6-44E7-B122-22CF16D8526D}"/>
              </a:ext>
            </a:extLst>
          </p:cNvPr>
          <p:cNvSpPr/>
          <p:nvPr/>
        </p:nvSpPr>
        <p:spPr>
          <a:xfrm>
            <a:off x="1123913" y="5615452"/>
            <a:ext cx="731592"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Model Clauses</a:t>
            </a:r>
          </a:p>
        </p:txBody>
      </p:sp>
      <p:pic>
        <p:nvPicPr>
          <p:cNvPr id="94" name="Picture 93">
            <a:extLst>
              <a:ext uri="{FF2B5EF4-FFF2-40B4-BE49-F238E27FC236}">
                <a16:creationId xmlns:a16="http://schemas.microsoft.com/office/drawing/2014/main" id="{A918A095-FA0B-4562-8817-ABB9BC4FF453}"/>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1265904" y="5110006"/>
            <a:ext cx="518268" cy="359142"/>
          </a:xfrm>
          <a:prstGeom prst="rect">
            <a:avLst/>
          </a:prstGeom>
        </p:spPr>
      </p:pic>
      <p:sp>
        <p:nvSpPr>
          <p:cNvPr id="95" name="Rectangle 94">
            <a:extLst>
              <a:ext uri="{FF2B5EF4-FFF2-40B4-BE49-F238E27FC236}">
                <a16:creationId xmlns:a16="http://schemas.microsoft.com/office/drawing/2014/main" id="{8F72673F-8840-4122-B4C6-72FA9C18630F}"/>
              </a:ext>
            </a:extLst>
          </p:cNvPr>
          <p:cNvSpPr/>
          <p:nvPr/>
        </p:nvSpPr>
        <p:spPr>
          <a:xfrm>
            <a:off x="6822592" y="5615452"/>
            <a:ext cx="63812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IAF</a:t>
            </a:r>
          </a:p>
        </p:txBody>
      </p:sp>
      <p:pic>
        <p:nvPicPr>
          <p:cNvPr id="96" name="Picture 95">
            <a:extLst>
              <a:ext uri="{FF2B5EF4-FFF2-40B4-BE49-F238E27FC236}">
                <a16:creationId xmlns:a16="http://schemas.microsoft.com/office/drawing/2014/main" id="{A46E357D-9DF0-4E5F-800B-2DA14681052D}"/>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6990387" y="5105776"/>
            <a:ext cx="389409" cy="367601"/>
          </a:xfrm>
          <a:prstGeom prst="rect">
            <a:avLst/>
          </a:prstGeom>
        </p:spPr>
      </p:pic>
      <p:pic>
        <p:nvPicPr>
          <p:cNvPr id="97" name="Picture 96">
            <a:extLst>
              <a:ext uri="{FF2B5EF4-FFF2-40B4-BE49-F238E27FC236}">
                <a16:creationId xmlns:a16="http://schemas.microsoft.com/office/drawing/2014/main" id="{1A1721CE-55D1-4617-8771-17727E7BC0B9}"/>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652972" y="5169046"/>
            <a:ext cx="401986" cy="241061"/>
          </a:xfrm>
          <a:prstGeom prst="rect">
            <a:avLst/>
          </a:prstGeom>
        </p:spPr>
      </p:pic>
      <p:sp>
        <p:nvSpPr>
          <p:cNvPr id="98" name="Rectangle 97">
            <a:extLst>
              <a:ext uri="{FF2B5EF4-FFF2-40B4-BE49-F238E27FC236}">
                <a16:creationId xmlns:a16="http://schemas.microsoft.com/office/drawing/2014/main" id="{4D4645F6-794B-4224-8EEF-976EE4CB7D36}"/>
              </a:ext>
            </a:extLst>
          </p:cNvPr>
          <p:cNvSpPr/>
          <p:nvPr/>
        </p:nvSpPr>
        <p:spPr>
          <a:xfrm>
            <a:off x="375244" y="5615451"/>
            <a:ext cx="875082" cy="156952"/>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505050"/>
                </a:solidFill>
                <a:effectLst/>
                <a:uLnTx/>
                <a:uFillTx/>
                <a:latin typeface="Segoe UI"/>
                <a:ea typeface="+mn-ea"/>
                <a:cs typeface="+mn-cs"/>
              </a:rPr>
              <a:t>Argentina</a:t>
            </a:r>
            <a:br>
              <a:rPr kumimoji="0" lang="en-US" sz="1020" b="0" i="0" u="none" strike="noStrike" kern="0" cap="none" spc="0" normalizeH="0" baseline="0" noProof="0">
                <a:ln>
                  <a:noFill/>
                </a:ln>
                <a:solidFill>
                  <a:srgbClr val="505050"/>
                </a:solidFill>
                <a:effectLst/>
                <a:uLnTx/>
                <a:uFillTx/>
                <a:latin typeface="Segoe UI"/>
                <a:ea typeface="+mn-ea"/>
                <a:cs typeface="+mn-cs"/>
              </a:rPr>
            </a:br>
            <a:r>
              <a:rPr kumimoji="0" lang="en-US" sz="1020" b="0" i="0" u="none" strike="noStrike" kern="0" cap="none" spc="0" normalizeH="0" baseline="0" noProof="0">
                <a:ln>
                  <a:noFill/>
                </a:ln>
                <a:solidFill>
                  <a:srgbClr val="505050"/>
                </a:solidFill>
                <a:effectLst/>
                <a:uLnTx/>
                <a:uFillTx/>
                <a:latin typeface="Segoe UI"/>
                <a:ea typeface="+mn-ea"/>
                <a:cs typeface="+mn-cs"/>
              </a:rPr>
              <a:t>PDPA</a:t>
            </a:r>
          </a:p>
        </p:txBody>
      </p:sp>
      <p:pic>
        <p:nvPicPr>
          <p:cNvPr id="99" name="Picture 98" descr="http://jcispa.jasa.jp/wp/wp-content/themes/jcispa_academica/images/fig_cslogo01.png">
            <a:extLst>
              <a:ext uri="{FF2B5EF4-FFF2-40B4-BE49-F238E27FC236}">
                <a16:creationId xmlns:a16="http://schemas.microsoft.com/office/drawing/2014/main" id="{F262B6E5-048D-4E4C-B2E9-927C11BA9C79}"/>
              </a:ext>
            </a:extLst>
          </p:cNvPr>
          <p:cNvPicPr/>
          <p:nvPr/>
        </p:nvPicPr>
        <p:blipFill>
          <a:blip r:embed="rId35" cstate="print">
            <a:extLst>
              <a:ext uri="{28A0092B-C50C-407E-A947-70E740481C1C}">
                <a14:useLocalDpi xmlns:a14="http://schemas.microsoft.com/office/drawing/2010/main"/>
              </a:ext>
            </a:extLst>
          </a:blip>
          <a:srcRect/>
          <a:stretch>
            <a:fillRect/>
          </a:stretch>
        </p:blipFill>
        <p:spPr bwMode="auto">
          <a:xfrm>
            <a:off x="7600069" y="5129468"/>
            <a:ext cx="363889" cy="320220"/>
          </a:xfrm>
          <a:prstGeom prst="rect">
            <a:avLst/>
          </a:prstGeom>
          <a:noFill/>
          <a:ln>
            <a:noFill/>
          </a:ln>
        </p:spPr>
      </p:pic>
      <p:sp>
        <p:nvSpPr>
          <p:cNvPr id="100" name="Rectangle 99">
            <a:extLst>
              <a:ext uri="{FF2B5EF4-FFF2-40B4-BE49-F238E27FC236}">
                <a16:creationId xmlns:a16="http://schemas.microsoft.com/office/drawing/2014/main" id="{92D05C64-0C28-4A85-98D1-0CC0D20CBD76}"/>
              </a:ext>
            </a:extLst>
          </p:cNvPr>
          <p:cNvSpPr/>
          <p:nvPr/>
        </p:nvSpPr>
        <p:spPr>
          <a:xfrm>
            <a:off x="7389608" y="5615452"/>
            <a:ext cx="807045"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Japan CS </a:t>
            </a:r>
            <a:br>
              <a:rPr kumimoji="0" lang="en-US" sz="1000" b="0" i="0" u="none" strike="noStrike" kern="0" cap="none" spc="0" normalizeH="0" baseline="0" noProof="0">
                <a:ln>
                  <a:noFill/>
                </a:ln>
                <a:solidFill>
                  <a:srgbClr val="505050"/>
                </a:solidFill>
                <a:effectLst/>
                <a:uLnTx/>
                <a:uFillTx/>
                <a:latin typeface="Segoe UI"/>
                <a:ea typeface="+mn-ea"/>
                <a:cs typeface="+mn-cs"/>
              </a:rPr>
            </a:br>
            <a:r>
              <a:rPr kumimoji="0" lang="en-US" sz="1000" b="0" i="0" u="none" strike="noStrike" kern="0" cap="none" spc="0" normalizeH="0" baseline="0" noProof="0">
                <a:ln>
                  <a:noFill/>
                </a:ln>
                <a:solidFill>
                  <a:srgbClr val="505050"/>
                </a:solidFill>
                <a:effectLst/>
                <a:uLnTx/>
                <a:uFillTx/>
                <a:latin typeface="Segoe UI"/>
                <a:ea typeface="+mn-ea"/>
                <a:cs typeface="+mn-cs"/>
              </a:rPr>
              <a:t>Mark Gold</a:t>
            </a:r>
          </a:p>
        </p:txBody>
      </p:sp>
      <p:sp>
        <p:nvSpPr>
          <p:cNvPr id="101" name="Rectangle 100">
            <a:extLst>
              <a:ext uri="{FF2B5EF4-FFF2-40B4-BE49-F238E27FC236}">
                <a16:creationId xmlns:a16="http://schemas.microsoft.com/office/drawing/2014/main" id="{200E1BAD-793A-4F71-BF81-76BB1A8DF809}"/>
              </a:ext>
            </a:extLst>
          </p:cNvPr>
          <p:cNvSpPr/>
          <p:nvPr/>
        </p:nvSpPr>
        <p:spPr>
          <a:xfrm>
            <a:off x="3425854" y="5615452"/>
            <a:ext cx="739438"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TRUCS</a:t>
            </a:r>
          </a:p>
        </p:txBody>
      </p:sp>
      <p:sp>
        <p:nvSpPr>
          <p:cNvPr id="102" name="Rectangle 101">
            <a:extLst>
              <a:ext uri="{FF2B5EF4-FFF2-40B4-BE49-F238E27FC236}">
                <a16:creationId xmlns:a16="http://schemas.microsoft.com/office/drawing/2014/main" id="{7094057A-C22E-4992-9179-493A1DA50C40}"/>
              </a:ext>
            </a:extLst>
          </p:cNvPr>
          <p:cNvSpPr/>
          <p:nvPr/>
        </p:nvSpPr>
        <p:spPr>
          <a:xfrm>
            <a:off x="8158368" y="5615452"/>
            <a:ext cx="594266"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ENS</a:t>
            </a:r>
          </a:p>
        </p:txBody>
      </p:sp>
      <p:sp>
        <p:nvSpPr>
          <p:cNvPr id="103" name="Rectangle 102">
            <a:extLst>
              <a:ext uri="{FF2B5EF4-FFF2-40B4-BE49-F238E27FC236}">
                <a16:creationId xmlns:a16="http://schemas.microsoft.com/office/drawing/2014/main" id="{9B699304-4D9D-46A9-8945-5E3C2D6FFE44}"/>
              </a:ext>
            </a:extLst>
          </p:cNvPr>
          <p:cNvSpPr/>
          <p:nvPr/>
        </p:nvSpPr>
        <p:spPr>
          <a:xfrm>
            <a:off x="6105319" y="5615452"/>
            <a:ext cx="842168" cy="30773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Number Act</a:t>
            </a:r>
          </a:p>
        </p:txBody>
      </p:sp>
      <p:pic>
        <p:nvPicPr>
          <p:cNvPr id="104" name="Picture 103">
            <a:extLst>
              <a:ext uri="{FF2B5EF4-FFF2-40B4-BE49-F238E27FC236}">
                <a16:creationId xmlns:a16="http://schemas.microsoft.com/office/drawing/2014/main" id="{D2B234FA-5F1F-4EF6-9216-D7CBB1F969DA}"/>
              </a:ext>
            </a:extLst>
          </p:cNvPr>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6339885" y="5110655"/>
            <a:ext cx="467534" cy="357843"/>
          </a:xfrm>
          <a:prstGeom prst="rect">
            <a:avLst/>
          </a:prstGeom>
        </p:spPr>
      </p:pic>
      <p:pic>
        <p:nvPicPr>
          <p:cNvPr id="105" name="Picture 104" descr="Spain ENS Logo">
            <a:extLst>
              <a:ext uri="{FF2B5EF4-FFF2-40B4-BE49-F238E27FC236}">
                <a16:creationId xmlns:a16="http://schemas.microsoft.com/office/drawing/2014/main" id="{DA17AFA1-758E-4E97-847D-82720FD8E6AE}"/>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8212208" y="5084069"/>
            <a:ext cx="537008" cy="411017"/>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2288B106-87A9-4984-AD87-AED0FA33ECC0}"/>
              </a:ext>
            </a:extLst>
          </p:cNvPr>
          <p:cNvPicPr>
            <a:picLocks noChangeAspect="1"/>
          </p:cNvPicPr>
          <p:nvPr/>
        </p:nvPicPr>
        <p:blipFill>
          <a:blip r:embed="rId38">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557092" y="5117682"/>
            <a:ext cx="475365" cy="343790"/>
          </a:xfrm>
          <a:prstGeom prst="rect">
            <a:avLst/>
          </a:prstGeom>
        </p:spPr>
      </p:pic>
      <p:sp>
        <p:nvSpPr>
          <p:cNvPr id="107" name="Rectangle 106">
            <a:extLst>
              <a:ext uri="{FF2B5EF4-FFF2-40B4-BE49-F238E27FC236}">
                <a16:creationId xmlns:a16="http://schemas.microsoft.com/office/drawing/2014/main" id="{37E5A15D-8109-4486-94B3-3FC9F535EBF0}"/>
              </a:ext>
            </a:extLst>
          </p:cNvPr>
          <p:cNvSpPr/>
          <p:nvPr/>
        </p:nvSpPr>
        <p:spPr>
          <a:xfrm>
            <a:off x="9354774" y="5615452"/>
            <a:ext cx="735553"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505050"/>
                </a:solidFill>
                <a:effectLst/>
                <a:uLnTx/>
                <a:uFillTx/>
                <a:latin typeface="Segoe UI"/>
                <a:ea typeface="+mn-ea"/>
                <a:cs typeface="+mn-cs"/>
              </a:rPr>
              <a:t>MeitY</a:t>
            </a:r>
            <a:endParaRPr kumimoji="0" lang="en-US" sz="1000" b="0" i="0" u="none" strike="noStrike" kern="0" cap="none" spc="0" normalizeH="0" baseline="0" noProof="0">
              <a:ln>
                <a:noFill/>
              </a:ln>
              <a:solidFill>
                <a:srgbClr val="505050"/>
              </a:solidFill>
              <a:effectLst/>
              <a:uLnTx/>
              <a:uFillTx/>
              <a:latin typeface="Segoe UI"/>
              <a:ea typeface="+mn-ea"/>
              <a:cs typeface="+mn-cs"/>
            </a:endParaRPr>
          </a:p>
        </p:txBody>
      </p:sp>
      <p:pic>
        <p:nvPicPr>
          <p:cNvPr id="108" name="Picture 10" descr="http://flaglane.com/download/canadian-flag/canadian-flag-graphic.png">
            <a:extLst>
              <a:ext uri="{FF2B5EF4-FFF2-40B4-BE49-F238E27FC236}">
                <a16:creationId xmlns:a16="http://schemas.microsoft.com/office/drawing/2014/main" id="{ACEE2365-04FC-48A5-8A7C-03BB52AD7C08}"/>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10207823" y="5185298"/>
            <a:ext cx="417112" cy="208557"/>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2B9B8A7C-2765-4F5B-BC6D-4AB0B1DCEA2D}"/>
              </a:ext>
            </a:extLst>
          </p:cNvPr>
          <p:cNvSpPr/>
          <p:nvPr/>
        </p:nvSpPr>
        <p:spPr>
          <a:xfrm>
            <a:off x="9998153" y="5615452"/>
            <a:ext cx="811176" cy="470856"/>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Privacy</a:t>
            </a:r>
            <a:br>
              <a:rPr kumimoji="0" lang="en-US" sz="1000" b="0" i="0" u="none" strike="noStrike" kern="0" cap="none" spc="0" normalizeH="0" baseline="0" noProof="0">
                <a:ln>
                  <a:noFill/>
                </a:ln>
                <a:solidFill>
                  <a:srgbClr val="505050"/>
                </a:solidFill>
                <a:effectLst/>
                <a:uLnTx/>
                <a:uFillTx/>
                <a:latin typeface="Segoe UI"/>
                <a:ea typeface="+mn-ea"/>
                <a:cs typeface="+mn-cs"/>
              </a:rPr>
            </a:br>
            <a:r>
              <a:rPr kumimoji="0" lang="en-US" sz="1000" b="0" i="0" u="none" strike="noStrike" kern="0" cap="none" spc="0" normalizeH="0" baseline="0" noProof="0">
                <a:ln>
                  <a:noFill/>
                </a:ln>
                <a:solidFill>
                  <a:srgbClr val="505050"/>
                </a:solidFill>
                <a:effectLst/>
                <a:uLnTx/>
                <a:uFillTx/>
                <a:latin typeface="Segoe UI"/>
                <a:ea typeface="+mn-ea"/>
                <a:cs typeface="+mn-cs"/>
              </a:rPr>
              <a:t>Laws</a:t>
            </a:r>
          </a:p>
        </p:txBody>
      </p:sp>
      <p:pic>
        <p:nvPicPr>
          <p:cNvPr id="110" name="Picture 109">
            <a:extLst>
              <a:ext uri="{FF2B5EF4-FFF2-40B4-BE49-F238E27FC236}">
                <a16:creationId xmlns:a16="http://schemas.microsoft.com/office/drawing/2014/main" id="{1087B589-FD6B-4BBA-B952-F22B6A83C69A}"/>
              </a:ext>
            </a:extLst>
          </p:cNvPr>
          <p:cNvPicPr>
            <a:picLocks noChangeAspect="1"/>
          </p:cNvPicPr>
          <p:nvPr/>
        </p:nvPicPr>
        <p:blipFill>
          <a:blip r:embed="rId4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854533" y="5084782"/>
            <a:ext cx="285107" cy="409591"/>
          </a:xfrm>
          <a:prstGeom prst="rect">
            <a:avLst/>
          </a:prstGeom>
        </p:spPr>
      </p:pic>
      <p:sp>
        <p:nvSpPr>
          <p:cNvPr id="111" name="Rectangle 110">
            <a:extLst>
              <a:ext uri="{FF2B5EF4-FFF2-40B4-BE49-F238E27FC236}">
                <a16:creationId xmlns:a16="http://schemas.microsoft.com/office/drawing/2014/main" id="{54A69538-024F-413A-9D74-BED50CD6D334}"/>
              </a:ext>
            </a:extLst>
          </p:cNvPr>
          <p:cNvSpPr/>
          <p:nvPr/>
        </p:nvSpPr>
        <p:spPr>
          <a:xfrm>
            <a:off x="10590753" y="5615452"/>
            <a:ext cx="800871"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Shield</a:t>
            </a:r>
          </a:p>
        </p:txBody>
      </p:sp>
      <p:pic>
        <p:nvPicPr>
          <p:cNvPr id="112" name="Picture 111">
            <a:extLst>
              <a:ext uri="{FF2B5EF4-FFF2-40B4-BE49-F238E27FC236}">
                <a16:creationId xmlns:a16="http://schemas.microsoft.com/office/drawing/2014/main" id="{2A936AFE-2402-44A1-9D54-F65532D3ED3D}"/>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9533196" y="5178882"/>
            <a:ext cx="398398" cy="221389"/>
          </a:xfrm>
          <a:prstGeom prst="rect">
            <a:avLst/>
          </a:prstGeom>
        </p:spPr>
      </p:pic>
      <p:sp>
        <p:nvSpPr>
          <p:cNvPr id="113" name="Rectangle 112">
            <a:extLst>
              <a:ext uri="{FF2B5EF4-FFF2-40B4-BE49-F238E27FC236}">
                <a16:creationId xmlns:a16="http://schemas.microsoft.com/office/drawing/2014/main" id="{5D37E00B-56D0-44FF-B4DD-395542530A48}"/>
              </a:ext>
            </a:extLst>
          </p:cNvPr>
          <p:cNvSpPr/>
          <p:nvPr/>
        </p:nvSpPr>
        <p:spPr>
          <a:xfrm>
            <a:off x="11290054" y="5615452"/>
            <a:ext cx="751472" cy="470856"/>
          </a:xfrm>
          <a:prstGeom prst="rect">
            <a:avLst/>
          </a:prstGeom>
        </p:spPr>
        <p:txBody>
          <a:bodyPr wrap="square" lIns="0" tIns="0" rIns="0" bIns="0">
            <a:no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workbook</a:t>
            </a:r>
          </a:p>
        </p:txBody>
      </p:sp>
      <p:pic>
        <p:nvPicPr>
          <p:cNvPr id="114" name="Picture 113">
            <a:extLst>
              <a:ext uri="{FF2B5EF4-FFF2-40B4-BE49-F238E27FC236}">
                <a16:creationId xmlns:a16="http://schemas.microsoft.com/office/drawing/2014/main" id="{630EC767-D4C5-4276-8812-BD81474D3D0B}"/>
              </a:ext>
            </a:extLst>
          </p:cNvPr>
          <p:cNvPicPr>
            <a:picLocks noChangeAspect="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2467" y="5085594"/>
            <a:ext cx="423302" cy="407965"/>
          </a:xfrm>
          <a:prstGeom prst="rect">
            <a:avLst/>
          </a:prstGeom>
        </p:spPr>
      </p:pic>
      <p:sp>
        <p:nvSpPr>
          <p:cNvPr id="115" name="Rectangle 114">
            <a:extLst>
              <a:ext uri="{FF2B5EF4-FFF2-40B4-BE49-F238E27FC236}">
                <a16:creationId xmlns:a16="http://schemas.microsoft.com/office/drawing/2014/main" id="{2E2C9354-7DF5-4D60-A4C8-8E57C3466602}"/>
              </a:ext>
            </a:extLst>
          </p:cNvPr>
          <p:cNvSpPr/>
          <p:nvPr/>
        </p:nvSpPr>
        <p:spPr>
          <a:xfrm>
            <a:off x="8684053" y="5615452"/>
            <a:ext cx="807045" cy="313904"/>
          </a:xfrm>
          <a:prstGeom prst="rect">
            <a:avLst/>
          </a:prstGeom>
        </p:spPr>
        <p:txBody>
          <a:bodyPr wrap="square" lIns="0" tIns="0" rIns="0" bIns="0">
            <a:no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a:ea typeface="+mn-ea"/>
                <a:cs typeface="+mn-cs"/>
              </a:rPr>
              <a:t>DPA</a:t>
            </a:r>
          </a:p>
        </p:txBody>
      </p:sp>
      <p:pic>
        <p:nvPicPr>
          <p:cNvPr id="116" name="Picture 115">
            <a:extLst>
              <a:ext uri="{FF2B5EF4-FFF2-40B4-BE49-F238E27FC236}">
                <a16:creationId xmlns:a16="http://schemas.microsoft.com/office/drawing/2014/main" id="{6B012A92-BFC7-4887-826D-53661324B74A}"/>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8913532" y="5065680"/>
            <a:ext cx="390066" cy="447794"/>
          </a:xfrm>
          <a:prstGeom prst="rect">
            <a:avLst/>
          </a:prstGeom>
        </p:spPr>
      </p:pic>
      <p:pic>
        <p:nvPicPr>
          <p:cNvPr id="117" name="Picture 116">
            <a:extLst>
              <a:ext uri="{FF2B5EF4-FFF2-40B4-BE49-F238E27FC236}">
                <a16:creationId xmlns:a16="http://schemas.microsoft.com/office/drawing/2014/main" id="{DAA02703-5FC1-4561-A615-B3FC277604AF}"/>
              </a:ext>
            </a:extLst>
          </p:cNvPr>
          <p:cNvPicPr>
            <a:picLocks noChangeAspect="1"/>
          </p:cNvPicPr>
          <p:nvPr/>
        </p:nvPicPr>
        <p:blipFill>
          <a:blip r:embed="rId44" cstate="print">
            <a:extLst>
              <a:ext uri="{28A0092B-C50C-407E-A947-70E740481C1C}">
                <a14:useLocalDpi xmlns:a14="http://schemas.microsoft.com/office/drawing/2010/main"/>
              </a:ext>
            </a:extLst>
          </a:blip>
          <a:stretch>
            <a:fillRect/>
          </a:stretch>
        </p:blipFill>
        <p:spPr>
          <a:xfrm>
            <a:off x="2302786" y="5001812"/>
            <a:ext cx="575532" cy="575532"/>
          </a:xfrm>
          <a:prstGeom prst="rect">
            <a:avLst/>
          </a:prstGeom>
        </p:spPr>
      </p:pic>
      <p:sp>
        <p:nvSpPr>
          <p:cNvPr id="118" name="Rectangle 117">
            <a:extLst>
              <a:ext uri="{FF2B5EF4-FFF2-40B4-BE49-F238E27FC236}">
                <a16:creationId xmlns:a16="http://schemas.microsoft.com/office/drawing/2014/main" id="{00F5EBBB-7C2A-4A26-9DDD-99EDC86637E6}"/>
              </a:ext>
            </a:extLst>
          </p:cNvPr>
          <p:cNvSpPr/>
          <p:nvPr/>
        </p:nvSpPr>
        <p:spPr bwMode="auto">
          <a:xfrm>
            <a:off x="140371" y="5125106"/>
            <a:ext cx="184666" cy="806208"/>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marL="0" marR="0" lvl="0" indent="0" algn="ctr" defTabSz="932563" rtl="0" eaLnBrk="1" fontAlgn="auto" latinLnBrk="0" hangingPunct="1">
              <a:lnSpc>
                <a:spcPct val="100000"/>
              </a:lnSpc>
              <a:spcBef>
                <a:spcPts val="0"/>
              </a:spcBef>
              <a:spcAft>
                <a:spcPts val="1199"/>
              </a:spcAft>
              <a:buClrTx/>
              <a:buSzTx/>
              <a:buFontTx/>
              <a:buNone/>
              <a:tabLst/>
              <a:defRPr/>
            </a:pPr>
            <a:r>
              <a:rPr kumimoji="0" lang="en-IN" sz="1200" b="1" i="0" u="none" strike="noStrike" kern="0" cap="none" spc="0" normalizeH="0" baseline="0" noProof="0">
                <a:ln>
                  <a:noFill/>
                </a:ln>
                <a:solidFill>
                  <a:srgbClr val="353535"/>
                </a:solidFill>
                <a:effectLst/>
                <a:uLnTx/>
                <a:uFillTx/>
                <a:latin typeface="Segoe UI"/>
                <a:ea typeface="+mn-ea"/>
                <a:cs typeface="Segoe UI Semibold" panose="020B0702040204020203" pitchFamily="34" charset="0"/>
              </a:rPr>
              <a:t>REGIONAL</a:t>
            </a:r>
          </a:p>
        </p:txBody>
      </p:sp>
      <p:cxnSp>
        <p:nvCxnSpPr>
          <p:cNvPr id="119" name="Straight Connector 118">
            <a:extLst>
              <a:ext uri="{FF2B5EF4-FFF2-40B4-BE49-F238E27FC236}">
                <a16:creationId xmlns:a16="http://schemas.microsoft.com/office/drawing/2014/main" id="{DF58A853-5FC0-49C8-A69F-8571A275FD8C}"/>
              </a:ext>
            </a:extLst>
          </p:cNvPr>
          <p:cNvCxnSpPr/>
          <p:nvPr/>
        </p:nvCxnSpPr>
        <p:spPr>
          <a:xfrm flipH="1">
            <a:off x="394425" y="5061987"/>
            <a:ext cx="0" cy="932446"/>
          </a:xfrm>
          <a:prstGeom prst="line">
            <a:avLst/>
          </a:prstGeom>
          <a:noFill/>
          <a:ln w="28575" cap="flat" cmpd="sng" algn="ctr">
            <a:solidFill>
              <a:srgbClr val="353535"/>
            </a:solidFill>
            <a:prstDash val="solid"/>
            <a:headEnd type="none"/>
            <a:tailEnd type="none"/>
          </a:ln>
          <a:effectLst/>
        </p:spPr>
      </p:cxnSp>
      <p:pic>
        <p:nvPicPr>
          <p:cNvPr id="120" name="Picture 2" descr="Image result for Fedramp logo">
            <a:extLst>
              <a:ext uri="{FF2B5EF4-FFF2-40B4-BE49-F238E27FC236}">
                <a16:creationId xmlns:a16="http://schemas.microsoft.com/office/drawing/2014/main" id="{768D835F-4EF5-42B4-A312-FDE225E25933}"/>
              </a:ext>
            </a:extLst>
          </p:cNvPr>
          <p:cNvPicPr>
            <a:picLocks noChangeAspect="1" noChangeArrowheads="1"/>
          </p:cNvPicPr>
          <p:nvPr/>
        </p:nvPicPr>
        <p:blipFill rotWithShape="1">
          <a:blip r:embed="rId45" cstate="print">
            <a:extLst>
              <a:ext uri="{28A0092B-C50C-407E-A947-70E740481C1C}">
                <a14:useLocalDpi xmlns:a14="http://schemas.microsoft.com/office/drawing/2010/main"/>
              </a:ext>
            </a:extLst>
          </a:blip>
          <a:srcRect/>
          <a:stretch/>
        </p:blipFill>
        <p:spPr bwMode="auto">
          <a:xfrm>
            <a:off x="827039" y="2794880"/>
            <a:ext cx="414212" cy="267459"/>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Image result for Fedramp logo">
            <a:extLst>
              <a:ext uri="{FF2B5EF4-FFF2-40B4-BE49-F238E27FC236}">
                <a16:creationId xmlns:a16="http://schemas.microsoft.com/office/drawing/2014/main" id="{3D9AE6C5-8439-41B0-B535-496C620F3823}"/>
              </a:ext>
            </a:extLst>
          </p:cNvPr>
          <p:cNvPicPr>
            <a:picLocks noChangeAspect="1" noChangeArrowheads="1"/>
          </p:cNvPicPr>
          <p:nvPr/>
        </p:nvPicPr>
        <p:blipFill rotWithShape="1">
          <a:blip r:embed="rId45" cstate="print">
            <a:extLst>
              <a:ext uri="{28A0092B-C50C-407E-A947-70E740481C1C}">
                <a14:useLocalDpi xmlns:a14="http://schemas.microsoft.com/office/drawing/2010/main"/>
              </a:ext>
            </a:extLst>
          </a:blip>
          <a:srcRect/>
          <a:stretch/>
        </p:blipFill>
        <p:spPr bwMode="auto">
          <a:xfrm>
            <a:off x="1906836" y="2794880"/>
            <a:ext cx="414212" cy="267459"/>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6" descr="Image result for ITAR logo">
            <a:extLst>
              <a:ext uri="{FF2B5EF4-FFF2-40B4-BE49-F238E27FC236}">
                <a16:creationId xmlns:a16="http://schemas.microsoft.com/office/drawing/2014/main" id="{F8E7DDC1-B861-45DD-8E43-3EFF369A28A3}"/>
              </a:ext>
            </a:extLst>
          </p:cNvPr>
          <p:cNvPicPr>
            <a:picLocks noChangeAspect="1" noChangeArrowheads="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164581" y="2724027"/>
            <a:ext cx="411480" cy="411480"/>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a:extLst>
              <a:ext uri="{FF2B5EF4-FFF2-40B4-BE49-F238E27FC236}">
                <a16:creationId xmlns:a16="http://schemas.microsoft.com/office/drawing/2014/main" id="{20507C32-47D7-4901-B239-6599233770D3}"/>
              </a:ext>
            </a:extLst>
          </p:cNvPr>
          <p:cNvSpPr/>
          <p:nvPr/>
        </p:nvSpPr>
        <p:spPr bwMode="auto">
          <a:xfrm>
            <a:off x="883" y="1347770"/>
            <a:ext cx="12191118" cy="1203570"/>
          </a:xfrm>
          <a:prstGeom prst="rect">
            <a:avLst/>
          </a:prstGeom>
          <a:solidFill>
            <a:schemeClr val="bg1">
              <a:alpha val="77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solidFill>
                <a:srgbClr val="505050"/>
              </a:soli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ED573A77-9E25-41AB-9961-AA5E1A53480F}"/>
              </a:ext>
            </a:extLst>
          </p:cNvPr>
          <p:cNvGrpSpPr/>
          <p:nvPr/>
        </p:nvGrpSpPr>
        <p:grpSpPr>
          <a:xfrm>
            <a:off x="882" y="2541073"/>
            <a:ext cx="12191119" cy="1185088"/>
            <a:chOff x="882" y="2558843"/>
            <a:chExt cx="12434711" cy="1380548"/>
          </a:xfrm>
        </p:grpSpPr>
        <p:cxnSp>
          <p:nvCxnSpPr>
            <p:cNvPr id="125" name="Straight Connector 124">
              <a:extLst>
                <a:ext uri="{FF2B5EF4-FFF2-40B4-BE49-F238E27FC236}">
                  <a16:creationId xmlns:a16="http://schemas.microsoft.com/office/drawing/2014/main" id="{B2B65790-563C-4979-AF4A-DF90F67F2B7C}"/>
                </a:ext>
              </a:extLst>
            </p:cNvPr>
            <p:cNvCxnSpPr>
              <a:cxnSpLocks/>
            </p:cNvCxnSpPr>
            <p:nvPr/>
          </p:nvCxnSpPr>
          <p:spPr>
            <a:xfrm>
              <a:off x="882" y="2558843"/>
              <a:ext cx="12434711" cy="0"/>
            </a:xfrm>
            <a:prstGeom prst="line">
              <a:avLst/>
            </a:prstGeom>
            <a:noFill/>
            <a:ln w="9525" cap="flat" cmpd="sng" algn="ctr">
              <a:solidFill>
                <a:srgbClr val="505050"/>
              </a:solidFill>
              <a:prstDash val="solid"/>
              <a:headEnd type="none"/>
              <a:tailEnd type="none"/>
            </a:ln>
            <a:effectLst/>
          </p:spPr>
        </p:cxnSp>
        <p:cxnSp>
          <p:nvCxnSpPr>
            <p:cNvPr id="126" name="Straight Connector 125">
              <a:extLst>
                <a:ext uri="{FF2B5EF4-FFF2-40B4-BE49-F238E27FC236}">
                  <a16:creationId xmlns:a16="http://schemas.microsoft.com/office/drawing/2014/main" id="{1DFD91E8-98C8-4087-AB6A-A29361DF8682}"/>
                </a:ext>
              </a:extLst>
            </p:cNvPr>
            <p:cNvCxnSpPr>
              <a:cxnSpLocks/>
            </p:cNvCxnSpPr>
            <p:nvPr/>
          </p:nvCxnSpPr>
          <p:spPr>
            <a:xfrm>
              <a:off x="882" y="3939391"/>
              <a:ext cx="12434711" cy="0"/>
            </a:xfrm>
            <a:prstGeom prst="line">
              <a:avLst/>
            </a:prstGeom>
            <a:noFill/>
            <a:ln w="9525" cap="flat" cmpd="sng" algn="ctr">
              <a:solidFill>
                <a:srgbClr val="505050"/>
              </a:solidFill>
              <a:prstDash val="solid"/>
              <a:headEnd type="none"/>
              <a:tailEnd type="none"/>
            </a:ln>
            <a:effectLst/>
          </p:spPr>
        </p:cxnSp>
      </p:grpSp>
      <p:pic>
        <p:nvPicPr>
          <p:cNvPr id="127" name="Picture 8" descr="Image result">
            <a:extLst>
              <a:ext uri="{FF2B5EF4-FFF2-40B4-BE49-F238E27FC236}">
                <a16:creationId xmlns:a16="http://schemas.microsoft.com/office/drawing/2014/main" id="{15333A04-774E-4D31-A799-6D9F247A32C8}"/>
              </a:ext>
            </a:extLst>
          </p:cNvPr>
          <p:cNvPicPr>
            <a:picLocks noChangeAspect="1" noChangeArrowheads="1"/>
          </p:cNvPicPr>
          <p:nvPr/>
        </p:nvPicPr>
        <p:blipFill rotWithShape="1">
          <a:blip r:embed="rId4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1295789" y="2832701"/>
            <a:ext cx="553010" cy="191816"/>
          </a:xfrm>
          <a:prstGeom prst="rect">
            <a:avLst/>
          </a:prstGeom>
          <a:noFill/>
          <a:extLst>
            <a:ext uri="{909E8E84-426E-40DD-AFC4-6F175D3DCCD1}">
              <a14:hiddenFill xmlns:a14="http://schemas.microsoft.com/office/drawing/2010/main">
                <a:solidFill>
                  <a:srgbClr val="FFFFFF"/>
                </a:solidFill>
              </a14:hiddenFill>
            </a:ext>
          </a:extLst>
        </p:spPr>
      </p:pic>
      <p:sp>
        <p:nvSpPr>
          <p:cNvPr id="129" name="Rectangle 128">
            <a:extLst>
              <a:ext uri="{FF2B5EF4-FFF2-40B4-BE49-F238E27FC236}">
                <a16:creationId xmlns:a16="http://schemas.microsoft.com/office/drawing/2014/main" id="{5D07800C-E7EE-4CA8-B382-F3F782FDE006}"/>
              </a:ext>
            </a:extLst>
          </p:cNvPr>
          <p:cNvSpPr/>
          <p:nvPr/>
        </p:nvSpPr>
        <p:spPr bwMode="auto">
          <a:xfrm>
            <a:off x="882" y="3784922"/>
            <a:ext cx="12191119" cy="3073077"/>
          </a:xfrm>
          <a:prstGeom prst="rect">
            <a:avLst/>
          </a:prstGeom>
          <a:solidFill>
            <a:schemeClr val="bg1">
              <a:alpha val="77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err="1">
              <a:ln>
                <a:noFill/>
              </a:ln>
              <a:solidFill>
                <a:srgbClr val="505050"/>
              </a:solidFill>
              <a:effectLst/>
              <a:uLnTx/>
              <a:uFillTx/>
              <a:latin typeface="Segoe UI"/>
              <a:ea typeface="Segoe UI" pitchFamily="34" charset="0"/>
              <a:cs typeface="Segoe UI" pitchFamily="34" charset="0"/>
            </a:endParaRPr>
          </a:p>
        </p:txBody>
      </p:sp>
      <p:sp>
        <p:nvSpPr>
          <p:cNvPr id="128" name="TextBox 127">
            <a:extLst>
              <a:ext uri="{FF2B5EF4-FFF2-40B4-BE49-F238E27FC236}">
                <a16:creationId xmlns:a16="http://schemas.microsoft.com/office/drawing/2014/main" id="{ACD09D04-BD94-439F-BD9C-C9C8FB3E118B}"/>
              </a:ext>
            </a:extLst>
          </p:cNvPr>
          <p:cNvSpPr txBox="1"/>
          <p:nvPr/>
        </p:nvSpPr>
        <p:spPr>
          <a:xfrm>
            <a:off x="468497" y="6350933"/>
            <a:ext cx="1271546" cy="200340"/>
          </a:xfrm>
          <a:prstGeom prst="rect">
            <a:avLst/>
          </a:prstGeom>
          <a:solidFill>
            <a:schemeClr val="bg1">
              <a:alpha val="10000"/>
            </a:schemeClr>
          </a:solidFill>
          <a:ln w="19050" cap="sq">
            <a:noFill/>
            <a:miter lim="800000"/>
          </a:ln>
        </p:spPr>
        <p:txBody>
          <a:bodyPr wrap="square" lIns="0" tIns="0" rIns="0" bIns="0" rtlCol="0" anchor="ctr" anchorCtr="0">
            <a:noAutofit/>
          </a:bodyPr>
          <a:lstStyle>
            <a:defPPr>
              <a:defRPr lang="en-US"/>
            </a:defPPr>
            <a:lvl1pPr algn="ctr">
              <a:lnSpc>
                <a:spcPct val="90000"/>
              </a:lnSpc>
              <a:spcAft>
                <a:spcPts val="600"/>
              </a:spcAft>
              <a:defRPr sz="14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hlinkClick r:id="rId48"/>
              </a:rPr>
              <a:t>Trust Center</a:t>
            </a:r>
            <a:endPar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48022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par>
                                <p:cTn id="8" presetID="16" presetClass="entr" presetSubtype="37"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barn(outVertical)">
                                      <p:cBhvr>
                                        <p:cTn id="10" dur="1000"/>
                                        <p:tgtEl>
                                          <p:spTgt spid="1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A88603-3625-4494-9923-9C15B4531257}"/>
              </a:ext>
            </a:extLst>
          </p:cNvPr>
          <p:cNvSpPr>
            <a:spLocks noGrp="1"/>
          </p:cNvSpPr>
          <p:nvPr>
            <p:ph type="title"/>
          </p:nvPr>
        </p:nvSpPr>
        <p:spPr/>
        <p:txBody>
          <a:bodyPr/>
          <a:lstStyle/>
          <a:p>
            <a:pPr defTabSz="913930"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Defense Industrial Base</a:t>
            </a:r>
          </a:p>
        </p:txBody>
      </p:sp>
      <p:sp>
        <p:nvSpPr>
          <p:cNvPr id="3" name="Content Placeholder 4">
            <a:extLst>
              <a:ext uri="{FF2B5EF4-FFF2-40B4-BE49-F238E27FC236}">
                <a16:creationId xmlns:a16="http://schemas.microsoft.com/office/drawing/2014/main" id="{C690557D-A72E-44FD-8AB7-361B1219DF11}"/>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82129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754" y="417381"/>
            <a:ext cx="11464246" cy="773706"/>
          </a:xfrm>
        </p:spPr>
        <p:txBody>
          <a:bodyPr vert="horz" wrap="square" lIns="146263" tIns="91414" rIns="146263" bIns="91414" rtlCol="0" anchor="t">
            <a:noAutofit/>
          </a:bodyPr>
          <a:lstStyle/>
          <a:p>
            <a:r>
              <a:rPr lang="en-US" sz="2800">
                <a:solidFill>
                  <a:srgbClr val="000000"/>
                </a:solidFill>
                <a:latin typeface="Segoe UI Semibold" panose="020B0702040204020203" pitchFamily="34" charset="0"/>
                <a:cs typeface="Segoe UI Semibold" panose="020B0702040204020203" pitchFamily="34" charset="0"/>
              </a:rPr>
              <a:t>Shared responsibility model</a:t>
            </a:r>
          </a:p>
        </p:txBody>
      </p:sp>
      <p:grpSp>
        <p:nvGrpSpPr>
          <p:cNvPr id="9" name="Group 8" descr="Customer Management of risk"/>
          <p:cNvGrpSpPr/>
          <p:nvPr/>
        </p:nvGrpSpPr>
        <p:grpSpPr>
          <a:xfrm>
            <a:off x="449668" y="1191721"/>
            <a:ext cx="6230887" cy="1504722"/>
            <a:chOff x="447261" y="1190767"/>
            <a:chExt cx="6233539" cy="1505362"/>
          </a:xfrm>
        </p:grpSpPr>
        <p:sp>
          <p:nvSpPr>
            <p:cNvPr id="78" name="Rectangle 76" title="Cloud Customer color block"/>
            <p:cNvSpPr>
              <a:spLocks noChangeArrowheads="1"/>
            </p:cNvSpPr>
            <p:nvPr/>
          </p:nvSpPr>
          <p:spPr bwMode="auto">
            <a:xfrm>
              <a:off x="473699" y="1314905"/>
              <a:ext cx="1128006" cy="1128006"/>
            </a:xfrm>
            <a:prstGeom prst="rect">
              <a:avLst/>
            </a:prstGeom>
            <a:solidFill>
              <a:schemeClr val="accent1"/>
            </a:solidFill>
            <a:ln>
              <a:noFill/>
            </a:ln>
          </p:spPr>
          <p:txBody>
            <a:bodyPr vert="horz" wrap="square" lIns="91338" tIns="45668" rIns="91338" bIns="45668" numCol="1" anchor="t" anchorCtr="0" compatLnSpc="1">
              <a:prstTxWarp prst="textNoShape">
                <a:avLst/>
              </a:prstTxWarp>
            </a:bodyPr>
            <a:lstStyle/>
            <a:p>
              <a:pPr defTabSz="913145">
                <a:defRPr/>
              </a:pPr>
              <a:endParaRPr lang="en-US" sz="1899" kern="0">
                <a:solidFill>
                  <a:srgbClr val="505050"/>
                </a:solidFill>
                <a:latin typeface="Segoe UI"/>
              </a:endParaRPr>
            </a:p>
          </p:txBody>
        </p:sp>
        <p:grpSp>
          <p:nvGrpSpPr>
            <p:cNvPr id="2" name="Group 1"/>
            <p:cNvGrpSpPr/>
            <p:nvPr/>
          </p:nvGrpSpPr>
          <p:grpSpPr>
            <a:xfrm>
              <a:off x="447261" y="1190767"/>
              <a:ext cx="6233539" cy="1505362"/>
              <a:chOff x="447261" y="1190767"/>
              <a:chExt cx="6233539" cy="1505362"/>
            </a:xfrm>
          </p:grpSpPr>
          <p:sp>
            <p:nvSpPr>
              <p:cNvPr id="75" name="Rectangle 74" descr="Customer management of risk&#10;"/>
              <p:cNvSpPr/>
              <p:nvPr/>
            </p:nvSpPr>
            <p:spPr bwMode="auto">
              <a:xfrm>
                <a:off x="447261" y="1190767"/>
                <a:ext cx="6233539" cy="13762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17" tIns="146143" rIns="182677" bIns="146143" numCol="1" spcCol="0" rtlCol="0" fromWordArt="0" anchor="ctr" anchorCtr="0" forceAA="0" compatLnSpc="1">
                <a:prstTxWarp prst="textNoShape">
                  <a:avLst/>
                </a:prstTxWarp>
                <a:noAutofit/>
              </a:bodyPr>
              <a:lstStyle/>
              <a:p>
                <a:pPr defTabSz="931189">
                  <a:spcBef>
                    <a:spcPts val="600"/>
                  </a:spcBef>
                  <a:defRPr/>
                </a:pPr>
                <a:r>
                  <a:rPr lang="en-US" sz="2000" kern="0">
                    <a:solidFill>
                      <a:srgbClr val="505050"/>
                    </a:solidFill>
                    <a:latin typeface="Segoe UI Semibold" panose="020B0702040204020203" pitchFamily="34" charset="0"/>
                    <a:ea typeface="Segoe UI" pitchFamily="34" charset="0"/>
                    <a:cs typeface="Segoe UI Semibold" panose="020B0702040204020203" pitchFamily="34" charset="0"/>
                  </a:rPr>
                  <a:t>Customer management of risk</a:t>
                </a:r>
              </a:p>
              <a:p>
                <a:pPr defTabSz="931189">
                  <a:spcBef>
                    <a:spcPts val="600"/>
                  </a:spcBef>
                  <a:defRPr/>
                </a:pPr>
                <a:r>
                  <a:rPr lang="en-US" sz="1400" kern="0">
                    <a:solidFill>
                      <a:srgbClr val="505050"/>
                    </a:solidFill>
                    <a:latin typeface="Segoe UI"/>
                    <a:ea typeface="Segoe UI" pitchFamily="34" charset="0"/>
                    <a:cs typeface="Segoe UI" pitchFamily="34" charset="0"/>
                  </a:rPr>
                  <a:t>Data Classification and data accountability</a:t>
                </a:r>
              </a:p>
            </p:txBody>
          </p:sp>
          <p:cxnSp>
            <p:nvCxnSpPr>
              <p:cNvPr id="84" name="Straight Connector 83" title="&quot; &quot;"/>
              <p:cNvCxnSpPr>
                <a:cxnSpLocks/>
              </p:cNvCxnSpPr>
              <p:nvPr/>
            </p:nvCxnSpPr>
            <p:spPr>
              <a:xfrm>
                <a:off x="1737581" y="2696129"/>
                <a:ext cx="4785360" cy="0"/>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 name="Group 2" descr="Shared management of risk&#10;"/>
          <p:cNvGrpSpPr/>
          <p:nvPr/>
        </p:nvGrpSpPr>
        <p:grpSpPr>
          <a:xfrm>
            <a:off x="449668" y="2825468"/>
            <a:ext cx="6230887" cy="1492953"/>
            <a:chOff x="447261" y="2825210"/>
            <a:chExt cx="6233539" cy="1493589"/>
          </a:xfrm>
        </p:grpSpPr>
        <p:sp>
          <p:nvSpPr>
            <p:cNvPr id="76" name="Rectangle 75" descr="Shared management of risk&#10;"/>
            <p:cNvSpPr/>
            <p:nvPr/>
          </p:nvSpPr>
          <p:spPr bwMode="auto">
            <a:xfrm>
              <a:off x="447261" y="2825210"/>
              <a:ext cx="6233539" cy="1380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17" tIns="146143" rIns="182677" bIns="146143" numCol="1" spcCol="0" rtlCol="0" fromWordArt="0" anchor="ctr" anchorCtr="0" forceAA="0" compatLnSpc="1">
              <a:prstTxWarp prst="textNoShape">
                <a:avLst/>
              </a:prstTxWarp>
              <a:noAutofit/>
            </a:bodyPr>
            <a:lstStyle/>
            <a:p>
              <a:pPr defTabSz="931189">
                <a:spcBef>
                  <a:spcPts val="600"/>
                </a:spcBef>
                <a:defRPr/>
              </a:pPr>
              <a:r>
                <a:rPr lang="en-US" sz="2000" kern="0">
                  <a:solidFill>
                    <a:srgbClr val="505050"/>
                  </a:solidFill>
                  <a:latin typeface="Segoe UI Semibold" panose="020B0702040204020203" pitchFamily="34" charset="0"/>
                  <a:cs typeface="Segoe UI Semibold" panose="020B0702040204020203" pitchFamily="34" charset="0"/>
                </a:rPr>
                <a:t>Shared management of risk</a:t>
              </a:r>
            </a:p>
            <a:p>
              <a:pPr defTabSz="931189">
                <a:spcBef>
                  <a:spcPts val="600"/>
                </a:spcBef>
                <a:defRPr/>
              </a:pPr>
              <a:r>
                <a:rPr lang="en-US" sz="1400" kern="0">
                  <a:solidFill>
                    <a:srgbClr val="505050"/>
                  </a:solidFill>
                  <a:latin typeface="Segoe UI"/>
                  <a:cs typeface="Segoe UI" pitchFamily="34" charset="0"/>
                </a:rPr>
                <a:t>Identity &amp; access management | End Point Devices</a:t>
              </a:r>
            </a:p>
          </p:txBody>
        </p:sp>
        <p:grpSp>
          <p:nvGrpSpPr>
            <p:cNvPr id="80" name="Group 79"/>
            <p:cNvGrpSpPr/>
            <p:nvPr/>
          </p:nvGrpSpPr>
          <p:grpSpPr>
            <a:xfrm>
              <a:off x="473699" y="2951579"/>
              <a:ext cx="1128007" cy="1128006"/>
              <a:chOff x="601402" y="3566635"/>
              <a:chExt cx="1128007" cy="1128006"/>
            </a:xfrm>
          </p:grpSpPr>
          <p:sp>
            <p:nvSpPr>
              <p:cNvPr id="81" name="Rectangle 76" title="Shared responsibility color bock"/>
              <p:cNvSpPr>
                <a:spLocks noChangeArrowheads="1"/>
              </p:cNvSpPr>
              <p:nvPr/>
            </p:nvSpPr>
            <p:spPr bwMode="auto">
              <a:xfrm>
                <a:off x="601402" y="3566635"/>
                <a:ext cx="1128006" cy="1128006"/>
              </a:xfrm>
              <a:prstGeom prst="rect">
                <a:avLst/>
              </a:prstGeom>
              <a:solidFill>
                <a:schemeClr val="accent1"/>
              </a:solidFill>
              <a:ln>
                <a:noFill/>
              </a:ln>
            </p:spPr>
            <p:txBody>
              <a:bodyPr vert="horz" wrap="square" lIns="91338" tIns="45668" rIns="91338" bIns="45668" numCol="1" anchor="t" anchorCtr="0" compatLnSpc="1">
                <a:prstTxWarp prst="textNoShape">
                  <a:avLst/>
                </a:prstTxWarp>
              </a:bodyPr>
              <a:lstStyle/>
              <a:p>
                <a:pPr defTabSz="913145">
                  <a:defRPr/>
                </a:pPr>
                <a:endParaRPr lang="en-US" sz="1899" kern="0">
                  <a:solidFill>
                    <a:srgbClr val="505050"/>
                  </a:solidFill>
                  <a:latin typeface="Segoe UI"/>
                </a:endParaRPr>
              </a:p>
            </p:txBody>
          </p:sp>
          <p:sp>
            <p:nvSpPr>
              <p:cNvPr id="82" name="Freeform 69" title="&quot; &quot;"/>
              <p:cNvSpPr>
                <a:spLocks/>
              </p:cNvSpPr>
              <p:nvPr/>
            </p:nvSpPr>
            <p:spPr bwMode="auto">
              <a:xfrm>
                <a:off x="601403" y="3566635"/>
                <a:ext cx="1128006" cy="1128006"/>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sz="1899" kern="0">
                  <a:solidFill>
                    <a:srgbClr val="505050"/>
                  </a:solidFill>
                  <a:latin typeface="Segoe UI"/>
                </a:endParaRPr>
              </a:p>
            </p:txBody>
          </p:sp>
        </p:grpSp>
        <p:cxnSp>
          <p:nvCxnSpPr>
            <p:cNvPr id="85" name="Straight Connector 84" title="&quot; &quot;"/>
            <p:cNvCxnSpPr>
              <a:cxnSpLocks/>
            </p:cNvCxnSpPr>
            <p:nvPr/>
          </p:nvCxnSpPr>
          <p:spPr>
            <a:xfrm>
              <a:off x="1737581" y="4318799"/>
              <a:ext cx="4785360" cy="0"/>
            </a:xfrm>
            <a:prstGeom prst="line">
              <a:avLst/>
            </a:prstGeom>
            <a:ln w="6350">
              <a:gradFill flip="none" rotWithShape="1">
                <a:gsLst>
                  <a:gs pos="1000">
                    <a:schemeClr val="bg1">
                      <a:lumMod val="65000"/>
                    </a:schemeClr>
                  </a:gs>
                  <a:gs pos="100000">
                    <a:schemeClr val="bg1">
                      <a:lumMod val="65000"/>
                      <a:alpha val="0"/>
                    </a:scheme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 name="Group 5" descr="Provider management of risk&#10;"/>
          <p:cNvGrpSpPr/>
          <p:nvPr/>
        </p:nvGrpSpPr>
        <p:grpSpPr>
          <a:xfrm>
            <a:off x="449668" y="4431220"/>
            <a:ext cx="6230887" cy="1380156"/>
            <a:chOff x="447261" y="4431645"/>
            <a:chExt cx="6233539" cy="1380744"/>
          </a:xfrm>
        </p:grpSpPr>
        <p:sp>
          <p:nvSpPr>
            <p:cNvPr id="77" name="Rectangle 76" descr="Provider management of risk"/>
            <p:cNvSpPr/>
            <p:nvPr/>
          </p:nvSpPr>
          <p:spPr bwMode="auto">
            <a:xfrm>
              <a:off x="447261" y="4431645"/>
              <a:ext cx="6233539" cy="13807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17" tIns="146143" rIns="182677" bIns="146143" numCol="1" spcCol="0" rtlCol="0" fromWordArt="0" anchor="ctr" anchorCtr="0" forceAA="0" compatLnSpc="1">
              <a:prstTxWarp prst="textNoShape">
                <a:avLst/>
              </a:prstTxWarp>
              <a:noAutofit/>
            </a:bodyPr>
            <a:lstStyle/>
            <a:p>
              <a:pPr defTabSz="931189">
                <a:spcBef>
                  <a:spcPts val="600"/>
                </a:spcBef>
                <a:defRPr/>
              </a:pPr>
              <a:r>
                <a:rPr lang="en-US" sz="2000" kern="0">
                  <a:solidFill>
                    <a:srgbClr val="505050"/>
                  </a:solidFill>
                  <a:latin typeface="Segoe UI Semibold" panose="020B0702040204020203" pitchFamily="34" charset="0"/>
                  <a:cs typeface="Segoe UI Semibold" panose="020B0702040204020203" pitchFamily="34" charset="0"/>
                </a:rPr>
                <a:t>Provider management of risk</a:t>
              </a:r>
            </a:p>
            <a:p>
              <a:pPr defTabSz="931189">
                <a:spcBef>
                  <a:spcPts val="600"/>
                </a:spcBef>
                <a:defRPr/>
              </a:pPr>
              <a:r>
                <a:rPr lang="en-US" sz="1400" kern="0">
                  <a:solidFill>
                    <a:srgbClr val="505050"/>
                  </a:solidFill>
                  <a:latin typeface="Segoe UI"/>
                  <a:cs typeface="Segoe UI" pitchFamily="34" charset="0"/>
                </a:rPr>
                <a:t>Physical | Networking</a:t>
              </a:r>
            </a:p>
          </p:txBody>
        </p:sp>
        <p:sp>
          <p:nvSpPr>
            <p:cNvPr id="79" name="Rectangle 76" title="Cloud Provider Color block"/>
            <p:cNvSpPr>
              <a:spLocks noChangeArrowheads="1"/>
            </p:cNvSpPr>
            <p:nvPr/>
          </p:nvSpPr>
          <p:spPr bwMode="auto">
            <a:xfrm>
              <a:off x="473699" y="4558014"/>
              <a:ext cx="1128006" cy="1128006"/>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sz="1899" kern="0">
                <a:solidFill>
                  <a:srgbClr val="505050"/>
                </a:solidFill>
                <a:latin typeface="Segoe UI"/>
              </a:endParaRPr>
            </a:p>
          </p:txBody>
        </p:sp>
      </p:grpSp>
      <p:grpSp>
        <p:nvGrpSpPr>
          <p:cNvPr id="8" name="Group 7" title="&quot; &quot;"/>
          <p:cNvGrpSpPr/>
          <p:nvPr/>
        </p:nvGrpSpPr>
        <p:grpSpPr>
          <a:xfrm>
            <a:off x="3480962" y="6297791"/>
            <a:ext cx="1684803" cy="209700"/>
            <a:chOff x="3479847" y="6299012"/>
            <a:chExt cx="1685520" cy="209790"/>
          </a:xfrm>
        </p:grpSpPr>
        <p:sp>
          <p:nvSpPr>
            <p:cNvPr id="96" name="Rectangle 76" title="CLoud Customer Color Block"/>
            <p:cNvSpPr>
              <a:spLocks noChangeArrowheads="1"/>
            </p:cNvSpPr>
            <p:nvPr/>
          </p:nvSpPr>
          <p:spPr bwMode="auto">
            <a:xfrm>
              <a:off x="3479847" y="6299012"/>
              <a:ext cx="209790" cy="209790"/>
            </a:xfrm>
            <a:prstGeom prst="rect">
              <a:avLst/>
            </a:prstGeom>
            <a:solidFill>
              <a:srgbClr val="0070C0"/>
            </a:solidFill>
            <a:ln>
              <a:noFill/>
            </a:ln>
          </p:spPr>
          <p:txBody>
            <a:bodyPr vert="horz" wrap="none" lIns="365604" tIns="0" rIns="0" bIns="0" numCol="1" anchor="t" anchorCtr="0" compatLnSpc="1">
              <a:prstTxWarp prst="textNoShape">
                <a:avLst/>
              </a:prstTxWarp>
            </a:bodyPr>
            <a:lstStyle/>
            <a:p>
              <a:pPr defTabSz="913145">
                <a:defRPr/>
              </a:pPr>
              <a:r>
                <a:rPr lang="en-US" sz="1100" b="1" kern="0">
                  <a:solidFill>
                    <a:srgbClr val="505050"/>
                  </a:solidFill>
                  <a:latin typeface="Segoe UI"/>
                  <a:ea typeface="Segoe UI" pitchFamily="34" charset="0"/>
                  <a:cs typeface="Segoe UI" pitchFamily="34" charset="0"/>
                </a:rPr>
                <a:t>Customer</a:t>
              </a:r>
            </a:p>
          </p:txBody>
        </p:sp>
        <p:sp>
          <p:nvSpPr>
            <p:cNvPr id="97" name="Rectangle 77" title="Cloud Provider Color Block"/>
            <p:cNvSpPr>
              <a:spLocks noChangeArrowheads="1"/>
            </p:cNvSpPr>
            <p:nvPr/>
          </p:nvSpPr>
          <p:spPr bwMode="auto">
            <a:xfrm>
              <a:off x="4955577" y="6299012"/>
              <a:ext cx="209790" cy="209790"/>
            </a:xfrm>
            <a:prstGeom prst="rect">
              <a:avLst/>
            </a:prstGeom>
            <a:solidFill>
              <a:schemeClr val="accent1">
                <a:lumMod val="20000"/>
                <a:lumOff val="80000"/>
              </a:schemeClr>
            </a:solidFill>
            <a:ln>
              <a:noFill/>
            </a:ln>
          </p:spPr>
          <p:txBody>
            <a:bodyPr vert="horz" wrap="none" lIns="365604" tIns="0" rIns="0" bIns="0" numCol="1" anchor="t" anchorCtr="0" compatLnSpc="1">
              <a:prstTxWarp prst="textNoShape">
                <a:avLst/>
              </a:prstTxWarp>
            </a:bodyPr>
            <a:lstStyle/>
            <a:p>
              <a:pPr defTabSz="913145">
                <a:defRPr/>
              </a:pPr>
              <a:r>
                <a:rPr lang="en-US" sz="1100" b="1" kern="0">
                  <a:solidFill>
                    <a:srgbClr val="505050"/>
                  </a:solidFill>
                  <a:latin typeface="Segoe UI"/>
                  <a:ea typeface="Segoe UI" pitchFamily="34" charset="0"/>
                  <a:cs typeface="Segoe UI" pitchFamily="34" charset="0"/>
                </a:rPr>
                <a:t>Cloud Provider</a:t>
              </a:r>
            </a:p>
          </p:txBody>
        </p:sp>
      </p:grpSp>
      <p:grpSp>
        <p:nvGrpSpPr>
          <p:cNvPr id="7" name="Group 6" descr="Diagram showing an on-prem model is fully the resposibility of a customer. And a SaaS model is a shared responsibility model" title="Shared Responsibility Model"/>
          <p:cNvGrpSpPr/>
          <p:nvPr/>
        </p:nvGrpSpPr>
        <p:grpSpPr>
          <a:xfrm>
            <a:off x="6572327" y="1204418"/>
            <a:ext cx="5160074" cy="5236202"/>
            <a:chOff x="6572528" y="1203467"/>
            <a:chExt cx="5162271" cy="5238431"/>
          </a:xfrm>
        </p:grpSpPr>
        <p:sp>
          <p:nvSpPr>
            <p:cNvPr id="83" name="Rectangle 82"/>
            <p:cNvSpPr/>
            <p:nvPr/>
          </p:nvSpPr>
          <p:spPr bwMode="auto">
            <a:xfrm>
              <a:off x="6572528" y="1203467"/>
              <a:ext cx="5162271" cy="5238431"/>
            </a:xfrm>
            <a:prstGeom prst="rect">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17" tIns="146143" rIns="182677" bIns="146143" numCol="1" spcCol="0" rtlCol="0" fromWordArt="0" anchor="ctr" anchorCtr="0" forceAA="0" compatLnSpc="1">
              <a:prstTxWarp prst="textNoShape">
                <a:avLst/>
              </a:prstTxWarp>
              <a:noAutofit/>
            </a:bodyPr>
            <a:lstStyle/>
            <a:p>
              <a:pPr defTabSz="931189">
                <a:spcBef>
                  <a:spcPts val="600"/>
                </a:spcBef>
                <a:defRPr/>
              </a:pPr>
              <a:endParaRPr lang="en-US" sz="1600" kern="0">
                <a:solidFill>
                  <a:srgbClr val="505050"/>
                </a:solidFill>
                <a:latin typeface="Segoe UI"/>
                <a:ea typeface="Segoe UI" pitchFamily="34" charset="0"/>
                <a:cs typeface="Segoe UI" pitchFamily="34" charset="0"/>
              </a:endParaRPr>
            </a:p>
          </p:txBody>
        </p:sp>
        <p:grpSp>
          <p:nvGrpSpPr>
            <p:cNvPr id="5" name="Group 4"/>
            <p:cNvGrpSpPr/>
            <p:nvPr/>
          </p:nvGrpSpPr>
          <p:grpSpPr>
            <a:xfrm>
              <a:off x="6748653" y="1377220"/>
              <a:ext cx="4810020" cy="4890924"/>
              <a:chOff x="6715982" y="1380142"/>
              <a:chExt cx="4810020" cy="4890924"/>
            </a:xfrm>
          </p:grpSpPr>
          <p:sp>
            <p:nvSpPr>
              <p:cNvPr id="108" name="Rectangle 44"/>
              <p:cNvSpPr>
                <a:spLocks noChangeArrowheads="1"/>
              </p:cNvSpPr>
              <p:nvPr/>
            </p:nvSpPr>
            <p:spPr bwMode="auto">
              <a:xfrm>
                <a:off x="8810216" y="167454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1" name="Rectangle 44"/>
              <p:cNvSpPr>
                <a:spLocks noChangeArrowheads="1"/>
              </p:cNvSpPr>
              <p:nvPr/>
            </p:nvSpPr>
            <p:spPr bwMode="auto">
              <a:xfrm>
                <a:off x="8810216" y="2337807"/>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6" name="Rectangle 44"/>
              <p:cNvSpPr>
                <a:spLocks noChangeArrowheads="1"/>
              </p:cNvSpPr>
              <p:nvPr/>
            </p:nvSpPr>
            <p:spPr bwMode="auto">
              <a:xfrm>
                <a:off x="8810216" y="3001071"/>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1" name="Rectangle 44"/>
              <p:cNvSpPr>
                <a:spLocks noChangeArrowheads="1"/>
              </p:cNvSpPr>
              <p:nvPr/>
            </p:nvSpPr>
            <p:spPr bwMode="auto">
              <a:xfrm>
                <a:off x="8810216" y="3664335"/>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6" name="Rectangle 44"/>
              <p:cNvSpPr>
                <a:spLocks noChangeArrowheads="1"/>
              </p:cNvSpPr>
              <p:nvPr/>
            </p:nvSpPr>
            <p:spPr bwMode="auto">
              <a:xfrm>
                <a:off x="8810216" y="4327599"/>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1" name="Rectangle 44"/>
              <p:cNvSpPr>
                <a:spLocks noChangeArrowheads="1"/>
              </p:cNvSpPr>
              <p:nvPr/>
            </p:nvSpPr>
            <p:spPr bwMode="auto">
              <a:xfrm>
                <a:off x="8810216" y="499086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31" name="Rectangle 45"/>
              <p:cNvSpPr>
                <a:spLocks noChangeArrowheads="1"/>
              </p:cNvSpPr>
              <p:nvPr/>
            </p:nvSpPr>
            <p:spPr bwMode="auto">
              <a:xfrm>
                <a:off x="9502118" y="167454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2" name="Rectangle 45"/>
              <p:cNvSpPr>
                <a:spLocks noChangeArrowheads="1"/>
              </p:cNvSpPr>
              <p:nvPr/>
            </p:nvSpPr>
            <p:spPr bwMode="auto">
              <a:xfrm>
                <a:off x="9502118" y="2337807"/>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7" name="Rectangle 45"/>
              <p:cNvSpPr>
                <a:spLocks noChangeArrowheads="1"/>
              </p:cNvSpPr>
              <p:nvPr/>
            </p:nvSpPr>
            <p:spPr bwMode="auto">
              <a:xfrm>
                <a:off x="9502118" y="3001071"/>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2" name="Rectangle 45"/>
              <p:cNvSpPr>
                <a:spLocks noChangeArrowheads="1"/>
              </p:cNvSpPr>
              <p:nvPr/>
            </p:nvSpPr>
            <p:spPr bwMode="auto">
              <a:xfrm>
                <a:off x="9502118" y="3664335"/>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nvGrpSpPr>
              <p:cNvPr id="13" name="Group 12"/>
              <p:cNvGrpSpPr/>
              <p:nvPr/>
            </p:nvGrpSpPr>
            <p:grpSpPr>
              <a:xfrm>
                <a:off x="9502118" y="4990863"/>
                <a:ext cx="640080" cy="616940"/>
                <a:chOff x="9693761" y="5186880"/>
                <a:chExt cx="640080" cy="640080"/>
              </a:xfrm>
            </p:grpSpPr>
            <p:sp>
              <p:nvSpPr>
                <p:cNvPr id="192" name="Rectangle 45"/>
                <p:cNvSpPr>
                  <a:spLocks noChangeArrowheads="1"/>
                </p:cNvSpPr>
                <p:nvPr/>
              </p:nvSpPr>
              <p:spPr bwMode="auto">
                <a:xfrm>
                  <a:off x="9693761" y="5186880"/>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0" name="Freeform 69"/>
                <p:cNvSpPr>
                  <a:spLocks/>
                </p:cNvSpPr>
                <p:nvPr/>
              </p:nvSpPr>
              <p:spPr bwMode="auto">
                <a:xfrm>
                  <a:off x="9693761" y="5186880"/>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grpSp>
            <p:nvGrpSpPr>
              <p:cNvPr id="14" name="Group 13"/>
              <p:cNvGrpSpPr/>
              <p:nvPr/>
            </p:nvGrpSpPr>
            <p:grpSpPr>
              <a:xfrm>
                <a:off x="9502118" y="4327599"/>
                <a:ext cx="640080" cy="616940"/>
                <a:chOff x="9693761" y="4498739"/>
                <a:chExt cx="640080" cy="640080"/>
              </a:xfrm>
            </p:grpSpPr>
            <p:sp>
              <p:nvSpPr>
                <p:cNvPr id="187" name="Rectangle 45"/>
                <p:cNvSpPr>
                  <a:spLocks noChangeArrowheads="1"/>
                </p:cNvSpPr>
                <p:nvPr/>
              </p:nvSpPr>
              <p:spPr bwMode="auto">
                <a:xfrm>
                  <a:off x="9693761" y="4498739"/>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1" name="Freeform 69"/>
                <p:cNvSpPr>
                  <a:spLocks/>
                </p:cNvSpPr>
                <p:nvPr/>
              </p:nvSpPr>
              <p:spPr bwMode="auto">
                <a:xfrm>
                  <a:off x="9693761" y="4498739"/>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sp>
            <p:nvSpPr>
              <p:cNvPr id="138" name="Rectangle 46"/>
              <p:cNvSpPr>
                <a:spLocks noChangeArrowheads="1"/>
              </p:cNvSpPr>
              <p:nvPr/>
            </p:nvSpPr>
            <p:spPr bwMode="auto">
              <a:xfrm>
                <a:off x="10194020" y="167454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73" name="Rectangle 46"/>
              <p:cNvSpPr>
                <a:spLocks noChangeArrowheads="1"/>
              </p:cNvSpPr>
              <p:nvPr/>
            </p:nvSpPr>
            <p:spPr bwMode="auto">
              <a:xfrm>
                <a:off x="10194020" y="2337807"/>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8" name="Rectangle 46"/>
              <p:cNvSpPr>
                <a:spLocks noChangeArrowheads="1"/>
              </p:cNvSpPr>
              <p:nvPr/>
            </p:nvSpPr>
            <p:spPr bwMode="auto">
              <a:xfrm>
                <a:off x="10194020" y="4327599"/>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3" name="Rectangle 46"/>
              <p:cNvSpPr>
                <a:spLocks noChangeArrowheads="1"/>
              </p:cNvSpPr>
              <p:nvPr/>
            </p:nvSpPr>
            <p:spPr bwMode="auto">
              <a:xfrm>
                <a:off x="10194020" y="4990863"/>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nvGrpSpPr>
              <p:cNvPr id="15" name="Group 14"/>
              <p:cNvGrpSpPr/>
              <p:nvPr/>
            </p:nvGrpSpPr>
            <p:grpSpPr>
              <a:xfrm>
                <a:off x="10194020" y="3664335"/>
                <a:ext cx="640080" cy="616940"/>
                <a:chOff x="10399210" y="3810598"/>
                <a:chExt cx="640080" cy="640080"/>
              </a:xfrm>
            </p:grpSpPr>
            <p:sp>
              <p:nvSpPr>
                <p:cNvPr id="183" name="Rectangle 46"/>
                <p:cNvSpPr>
                  <a:spLocks noChangeArrowheads="1"/>
                </p:cNvSpPr>
                <p:nvPr/>
              </p:nvSpPr>
              <p:spPr bwMode="auto">
                <a:xfrm>
                  <a:off x="10399210" y="3810598"/>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2" name="Freeform 69"/>
                <p:cNvSpPr>
                  <a:spLocks/>
                </p:cNvSpPr>
                <p:nvPr/>
              </p:nvSpPr>
              <p:spPr bwMode="auto">
                <a:xfrm>
                  <a:off x="10399210" y="3810598"/>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grpSp>
            <p:nvGrpSpPr>
              <p:cNvPr id="16" name="Group 15"/>
              <p:cNvGrpSpPr/>
              <p:nvPr/>
            </p:nvGrpSpPr>
            <p:grpSpPr>
              <a:xfrm>
                <a:off x="10194020" y="3001071"/>
                <a:ext cx="640080" cy="616940"/>
                <a:chOff x="10399210" y="3122457"/>
                <a:chExt cx="640080" cy="640080"/>
              </a:xfrm>
            </p:grpSpPr>
            <p:sp>
              <p:nvSpPr>
                <p:cNvPr id="178" name="Rectangle 46"/>
                <p:cNvSpPr>
                  <a:spLocks noChangeArrowheads="1"/>
                </p:cNvSpPr>
                <p:nvPr/>
              </p:nvSpPr>
              <p:spPr bwMode="auto">
                <a:xfrm>
                  <a:off x="10399210" y="3122457"/>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3" name="Freeform 69"/>
                <p:cNvSpPr>
                  <a:spLocks/>
                </p:cNvSpPr>
                <p:nvPr/>
              </p:nvSpPr>
              <p:spPr bwMode="auto">
                <a:xfrm>
                  <a:off x="10399210" y="3122457"/>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sp>
            <p:nvSpPr>
              <p:cNvPr id="148" name="Rectangle 47"/>
              <p:cNvSpPr>
                <a:spLocks noChangeArrowheads="1"/>
              </p:cNvSpPr>
              <p:nvPr/>
            </p:nvSpPr>
            <p:spPr bwMode="auto">
              <a:xfrm>
                <a:off x="10885922" y="1674543"/>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4" name="Rectangle 47"/>
              <p:cNvSpPr>
                <a:spLocks noChangeArrowheads="1"/>
              </p:cNvSpPr>
              <p:nvPr/>
            </p:nvSpPr>
            <p:spPr bwMode="auto">
              <a:xfrm>
                <a:off x="10885922" y="3664335"/>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89" name="Rectangle 47"/>
              <p:cNvSpPr>
                <a:spLocks noChangeArrowheads="1"/>
              </p:cNvSpPr>
              <p:nvPr/>
            </p:nvSpPr>
            <p:spPr bwMode="auto">
              <a:xfrm>
                <a:off x="10885922" y="4327599"/>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4" name="Rectangle 47"/>
              <p:cNvSpPr>
                <a:spLocks noChangeArrowheads="1"/>
              </p:cNvSpPr>
              <p:nvPr/>
            </p:nvSpPr>
            <p:spPr bwMode="auto">
              <a:xfrm>
                <a:off x="10885922" y="4990863"/>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nvGrpSpPr>
              <p:cNvPr id="17" name="Group 16"/>
              <p:cNvGrpSpPr/>
              <p:nvPr/>
            </p:nvGrpSpPr>
            <p:grpSpPr>
              <a:xfrm>
                <a:off x="10885922" y="3001071"/>
                <a:ext cx="640080" cy="616940"/>
                <a:chOff x="11104659" y="3122457"/>
                <a:chExt cx="640080" cy="640080"/>
              </a:xfrm>
            </p:grpSpPr>
            <p:sp>
              <p:nvSpPr>
                <p:cNvPr id="179" name="Rectangle 47"/>
                <p:cNvSpPr>
                  <a:spLocks noChangeArrowheads="1"/>
                </p:cNvSpPr>
                <p:nvPr/>
              </p:nvSpPr>
              <p:spPr bwMode="auto">
                <a:xfrm>
                  <a:off x="11104659" y="3122457"/>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4" name="Freeform 69"/>
                <p:cNvSpPr>
                  <a:spLocks/>
                </p:cNvSpPr>
                <p:nvPr/>
              </p:nvSpPr>
              <p:spPr bwMode="auto">
                <a:xfrm>
                  <a:off x="11104659" y="3122457"/>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grpSp>
            <p:nvGrpSpPr>
              <p:cNvPr id="18" name="Group 17"/>
              <p:cNvGrpSpPr/>
              <p:nvPr/>
            </p:nvGrpSpPr>
            <p:grpSpPr>
              <a:xfrm>
                <a:off x="10885922" y="2337807"/>
                <a:ext cx="640080" cy="616940"/>
                <a:chOff x="11104659" y="2434316"/>
                <a:chExt cx="640080" cy="640080"/>
              </a:xfrm>
            </p:grpSpPr>
            <p:sp>
              <p:nvSpPr>
                <p:cNvPr id="174" name="Rectangle 47"/>
                <p:cNvSpPr>
                  <a:spLocks noChangeArrowheads="1"/>
                </p:cNvSpPr>
                <p:nvPr/>
              </p:nvSpPr>
              <p:spPr bwMode="auto">
                <a:xfrm>
                  <a:off x="11104659" y="2434316"/>
                  <a:ext cx="640080" cy="64008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05" name="Freeform 69"/>
                <p:cNvSpPr>
                  <a:spLocks/>
                </p:cNvSpPr>
                <p:nvPr/>
              </p:nvSpPr>
              <p:spPr bwMode="auto">
                <a:xfrm>
                  <a:off x="11104659" y="2434316"/>
                  <a:ext cx="640080" cy="640080"/>
                </a:xfrm>
                <a:custGeom>
                  <a:avLst/>
                  <a:gdLst>
                    <a:gd name="T0" fmla="*/ 344 w 344"/>
                    <a:gd name="T1" fmla="*/ 0 h 343"/>
                    <a:gd name="T2" fmla="*/ 344 w 344"/>
                    <a:gd name="T3" fmla="*/ 343 h 343"/>
                    <a:gd name="T4" fmla="*/ 0 w 344"/>
                    <a:gd name="T5" fmla="*/ 343 h 343"/>
                    <a:gd name="T6" fmla="*/ 344 w 344"/>
                    <a:gd name="T7" fmla="*/ 0 h 343"/>
                  </a:gdLst>
                  <a:ahLst/>
                  <a:cxnLst>
                    <a:cxn ang="0">
                      <a:pos x="T0" y="T1"/>
                    </a:cxn>
                    <a:cxn ang="0">
                      <a:pos x="T2" y="T3"/>
                    </a:cxn>
                    <a:cxn ang="0">
                      <a:pos x="T4" y="T5"/>
                    </a:cxn>
                    <a:cxn ang="0">
                      <a:pos x="T6" y="T7"/>
                    </a:cxn>
                  </a:cxnLst>
                  <a:rect l="0" t="0" r="r" b="b"/>
                  <a:pathLst>
                    <a:path w="344" h="343">
                      <a:moveTo>
                        <a:pt x="344" y="0"/>
                      </a:moveTo>
                      <a:lnTo>
                        <a:pt x="344" y="343"/>
                      </a:lnTo>
                      <a:lnTo>
                        <a:pt x="0" y="343"/>
                      </a:lnTo>
                      <a:lnTo>
                        <a:pt x="344" y="0"/>
                      </a:lnTo>
                      <a:close/>
                    </a:path>
                  </a:pathLst>
                </a:cu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grpSp>
          <p:sp>
            <p:nvSpPr>
              <p:cNvPr id="196" name="Rectangle 44"/>
              <p:cNvSpPr>
                <a:spLocks noChangeArrowheads="1"/>
              </p:cNvSpPr>
              <p:nvPr/>
            </p:nvSpPr>
            <p:spPr bwMode="auto">
              <a:xfrm>
                <a:off x="8810216" y="5654126"/>
                <a:ext cx="640080" cy="616940"/>
              </a:xfrm>
              <a:prstGeom prst="rect">
                <a:avLst/>
              </a:prstGeom>
              <a:solidFill>
                <a:srgbClr val="0070C0"/>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7" name="Rectangle 45"/>
              <p:cNvSpPr>
                <a:spLocks noChangeArrowheads="1"/>
              </p:cNvSpPr>
              <p:nvPr/>
            </p:nvSpPr>
            <p:spPr bwMode="auto">
              <a:xfrm>
                <a:off x="9502118" y="5654126"/>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8" name="Rectangle 46"/>
              <p:cNvSpPr>
                <a:spLocks noChangeArrowheads="1"/>
              </p:cNvSpPr>
              <p:nvPr/>
            </p:nvSpPr>
            <p:spPr bwMode="auto">
              <a:xfrm>
                <a:off x="10194020" y="5654126"/>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199" name="Rectangle 47"/>
              <p:cNvSpPr>
                <a:spLocks noChangeArrowheads="1"/>
              </p:cNvSpPr>
              <p:nvPr/>
            </p:nvSpPr>
            <p:spPr bwMode="auto">
              <a:xfrm>
                <a:off x="10885922" y="5654126"/>
                <a:ext cx="640080" cy="616940"/>
              </a:xfrm>
              <a:prstGeom prst="rect">
                <a:avLst/>
              </a:prstGeom>
              <a:solidFill>
                <a:schemeClr val="accent1">
                  <a:lumMod val="20000"/>
                  <a:lumOff val="80000"/>
                </a:schemeClr>
              </a:solidFill>
              <a:ln>
                <a:noFill/>
              </a:ln>
            </p:spPr>
            <p:txBody>
              <a:bodyPr vert="horz" wrap="square" lIns="91338" tIns="45668" rIns="91338" bIns="45668" numCol="1" anchor="t" anchorCtr="0" compatLnSpc="1">
                <a:prstTxWarp prst="textNoShape">
                  <a:avLst/>
                </a:prstTxWarp>
              </a:bodyPr>
              <a:lstStyle/>
              <a:p>
                <a:pPr defTabSz="913145">
                  <a:defRPr/>
                </a:pPr>
                <a:endParaRPr lang="en-US" kern="0">
                  <a:solidFill>
                    <a:srgbClr val="505050"/>
                  </a:solidFill>
                  <a:latin typeface="Segoe UI"/>
                </a:endParaRPr>
              </a:p>
            </p:txBody>
          </p:sp>
          <p:sp>
            <p:nvSpPr>
              <p:cNvPr id="213" name="Rectangle 44"/>
              <p:cNvSpPr>
                <a:spLocks noChangeArrowheads="1"/>
              </p:cNvSpPr>
              <p:nvPr/>
            </p:nvSpPr>
            <p:spPr bwMode="auto">
              <a:xfrm>
                <a:off x="6715982" y="1380142"/>
                <a:ext cx="1988224" cy="236514"/>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600" kern="0">
                    <a:solidFill>
                      <a:srgbClr val="505050"/>
                    </a:solidFill>
                    <a:latin typeface="Segoe UI Light"/>
                    <a:cs typeface="Segoe UI" panose="020B0502040204020203" pitchFamily="34" charset="0"/>
                  </a:rPr>
                  <a:t>Responsibility</a:t>
                </a:r>
              </a:p>
            </p:txBody>
          </p:sp>
          <p:sp>
            <p:nvSpPr>
              <p:cNvPr id="214" name="Rectangle 44"/>
              <p:cNvSpPr>
                <a:spLocks noChangeArrowheads="1"/>
              </p:cNvSpPr>
              <p:nvPr/>
            </p:nvSpPr>
            <p:spPr bwMode="auto">
              <a:xfrm>
                <a:off x="8769575" y="1380142"/>
                <a:ext cx="640080" cy="236514"/>
              </a:xfrm>
              <a:prstGeom prst="rect">
                <a:avLst/>
              </a:prstGeom>
              <a:noFill/>
              <a:ln>
                <a:noFill/>
              </a:ln>
            </p:spPr>
            <p:txBody>
              <a:bodyPr vert="horz" wrap="none" lIns="91338" tIns="45668" rIns="91338" bIns="45668" numCol="1" anchor="ctr" anchorCtr="0" compatLnSpc="1">
                <a:prstTxWarp prst="textNoShape">
                  <a:avLst/>
                </a:prstTxWarp>
              </a:bodyPr>
              <a:lstStyle/>
              <a:p>
                <a:pPr algn="ctr" defTabSz="913145">
                  <a:defRPr/>
                </a:pPr>
                <a:r>
                  <a:rPr lang="en-US" sz="1600" kern="0">
                    <a:solidFill>
                      <a:srgbClr val="505050"/>
                    </a:solidFill>
                    <a:latin typeface="Segoe UI Light"/>
                    <a:cs typeface="Segoe UI" panose="020B0502040204020203" pitchFamily="34" charset="0"/>
                  </a:rPr>
                  <a:t>On-Prem</a:t>
                </a:r>
              </a:p>
            </p:txBody>
          </p:sp>
          <p:sp>
            <p:nvSpPr>
              <p:cNvPr id="215" name="Rectangle 45"/>
              <p:cNvSpPr>
                <a:spLocks noChangeArrowheads="1"/>
              </p:cNvSpPr>
              <p:nvPr/>
            </p:nvSpPr>
            <p:spPr bwMode="auto">
              <a:xfrm>
                <a:off x="9488571" y="1380142"/>
                <a:ext cx="640080" cy="236514"/>
              </a:xfrm>
              <a:prstGeom prst="rect">
                <a:avLst/>
              </a:prstGeom>
              <a:noFill/>
              <a:ln>
                <a:noFill/>
              </a:ln>
            </p:spPr>
            <p:txBody>
              <a:bodyPr vert="horz" wrap="square" lIns="91338" tIns="45668" rIns="91338" bIns="45668" numCol="1" anchor="ctr" anchorCtr="0" compatLnSpc="1">
                <a:prstTxWarp prst="textNoShape">
                  <a:avLst/>
                </a:prstTxWarp>
              </a:bodyPr>
              <a:lstStyle/>
              <a:p>
                <a:pPr algn="ctr" defTabSz="913145">
                  <a:defRPr/>
                </a:pPr>
                <a:r>
                  <a:rPr lang="en-US" sz="1600" kern="0">
                    <a:solidFill>
                      <a:srgbClr val="505050"/>
                    </a:solidFill>
                    <a:latin typeface="Segoe UI Light"/>
                    <a:cs typeface="Segoe UI" panose="020B0502040204020203" pitchFamily="34" charset="0"/>
                  </a:rPr>
                  <a:t>IaaS</a:t>
                </a:r>
              </a:p>
            </p:txBody>
          </p:sp>
          <p:sp>
            <p:nvSpPr>
              <p:cNvPr id="216" name="Rectangle 46"/>
              <p:cNvSpPr>
                <a:spLocks noChangeArrowheads="1"/>
              </p:cNvSpPr>
              <p:nvPr/>
            </p:nvSpPr>
            <p:spPr bwMode="auto">
              <a:xfrm>
                <a:off x="10180473" y="1380142"/>
                <a:ext cx="640080" cy="236514"/>
              </a:xfrm>
              <a:prstGeom prst="rect">
                <a:avLst/>
              </a:prstGeom>
              <a:noFill/>
              <a:ln>
                <a:noFill/>
              </a:ln>
            </p:spPr>
            <p:txBody>
              <a:bodyPr vert="horz" wrap="square" lIns="91338" tIns="45668" rIns="91338" bIns="45668" numCol="1" anchor="ctr" anchorCtr="0" compatLnSpc="1">
                <a:prstTxWarp prst="textNoShape">
                  <a:avLst/>
                </a:prstTxWarp>
              </a:bodyPr>
              <a:lstStyle/>
              <a:p>
                <a:pPr algn="ctr" defTabSz="913145">
                  <a:defRPr/>
                </a:pPr>
                <a:r>
                  <a:rPr lang="en-US" sz="1600" kern="0">
                    <a:solidFill>
                      <a:srgbClr val="505050"/>
                    </a:solidFill>
                    <a:latin typeface="Segoe UI Light"/>
                    <a:cs typeface="Segoe UI" panose="020B0502040204020203" pitchFamily="34" charset="0"/>
                  </a:rPr>
                  <a:t>PaaS</a:t>
                </a:r>
              </a:p>
            </p:txBody>
          </p:sp>
          <p:sp>
            <p:nvSpPr>
              <p:cNvPr id="217" name="Rectangle 47"/>
              <p:cNvSpPr>
                <a:spLocks noChangeArrowheads="1"/>
              </p:cNvSpPr>
              <p:nvPr/>
            </p:nvSpPr>
            <p:spPr bwMode="auto">
              <a:xfrm>
                <a:off x="10885922" y="1380142"/>
                <a:ext cx="640080" cy="236514"/>
              </a:xfrm>
              <a:prstGeom prst="rect">
                <a:avLst/>
              </a:prstGeom>
              <a:noFill/>
              <a:ln>
                <a:noFill/>
              </a:ln>
            </p:spPr>
            <p:txBody>
              <a:bodyPr vert="horz" wrap="square" lIns="91338" tIns="45668" rIns="91338" bIns="45668" numCol="1" anchor="ctr" anchorCtr="0" compatLnSpc="1">
                <a:prstTxWarp prst="textNoShape">
                  <a:avLst/>
                </a:prstTxWarp>
              </a:bodyPr>
              <a:lstStyle/>
              <a:p>
                <a:pPr algn="ctr" defTabSz="913145">
                  <a:defRPr/>
                </a:pPr>
                <a:r>
                  <a:rPr lang="en-US" sz="1600" kern="0">
                    <a:solidFill>
                      <a:srgbClr val="505050"/>
                    </a:solidFill>
                    <a:latin typeface="Segoe UI Light"/>
                    <a:cs typeface="Segoe UI" panose="020B0502040204020203" pitchFamily="34" charset="0"/>
                  </a:rPr>
                  <a:t>SaaS</a:t>
                </a:r>
              </a:p>
            </p:txBody>
          </p:sp>
          <p:sp>
            <p:nvSpPr>
              <p:cNvPr id="70" name="Rectangle 44"/>
              <p:cNvSpPr>
                <a:spLocks noChangeArrowheads="1"/>
              </p:cNvSpPr>
              <p:nvPr/>
            </p:nvSpPr>
            <p:spPr bwMode="auto">
              <a:xfrm>
                <a:off x="6715982" y="1674543"/>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Data classification</a:t>
                </a:r>
              </a:p>
              <a:p>
                <a:pPr defTabSz="913145">
                  <a:defRPr/>
                </a:pPr>
                <a:r>
                  <a:rPr lang="en-US" sz="1400" kern="0">
                    <a:solidFill>
                      <a:srgbClr val="505050"/>
                    </a:solidFill>
                    <a:latin typeface="Segoe UI"/>
                    <a:cs typeface="Segoe UI" panose="020B0502040204020203" pitchFamily="34" charset="0"/>
                  </a:rPr>
                  <a:t>and accountability</a:t>
                </a:r>
              </a:p>
            </p:txBody>
          </p:sp>
          <p:sp>
            <p:nvSpPr>
              <p:cNvPr id="73" name="Rectangle 44"/>
              <p:cNvSpPr>
                <a:spLocks noChangeArrowheads="1"/>
              </p:cNvSpPr>
              <p:nvPr/>
            </p:nvSpPr>
            <p:spPr bwMode="auto">
              <a:xfrm>
                <a:off x="6715982" y="3664335"/>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Application</a:t>
                </a:r>
                <a:br>
                  <a:rPr lang="en-US" sz="1400" kern="0">
                    <a:solidFill>
                      <a:srgbClr val="505050"/>
                    </a:solidFill>
                    <a:latin typeface="Segoe UI"/>
                    <a:cs typeface="Segoe UI" panose="020B0502040204020203" pitchFamily="34" charset="0"/>
                  </a:rPr>
                </a:br>
                <a:r>
                  <a:rPr lang="en-US" sz="1400" kern="0">
                    <a:solidFill>
                      <a:srgbClr val="505050"/>
                    </a:solidFill>
                    <a:latin typeface="Segoe UI"/>
                    <a:cs typeface="Segoe UI" panose="020B0502040204020203" pitchFamily="34" charset="0"/>
                  </a:rPr>
                  <a:t>level controls</a:t>
                </a:r>
              </a:p>
            </p:txBody>
          </p:sp>
          <p:sp>
            <p:nvSpPr>
              <p:cNvPr id="74" name="Rectangle 44"/>
              <p:cNvSpPr>
                <a:spLocks noChangeArrowheads="1"/>
              </p:cNvSpPr>
              <p:nvPr/>
            </p:nvSpPr>
            <p:spPr bwMode="auto">
              <a:xfrm>
                <a:off x="6715982" y="4327599"/>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Network controls</a:t>
                </a:r>
              </a:p>
            </p:txBody>
          </p:sp>
          <p:sp>
            <p:nvSpPr>
              <p:cNvPr id="86" name="Rectangle 44"/>
              <p:cNvSpPr>
                <a:spLocks noChangeArrowheads="1"/>
              </p:cNvSpPr>
              <p:nvPr/>
            </p:nvSpPr>
            <p:spPr bwMode="auto">
              <a:xfrm>
                <a:off x="6715982" y="4990863"/>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Host Infrastructure</a:t>
                </a:r>
              </a:p>
            </p:txBody>
          </p:sp>
          <p:sp>
            <p:nvSpPr>
              <p:cNvPr id="87" name="Rectangle 44"/>
              <p:cNvSpPr>
                <a:spLocks noChangeArrowheads="1"/>
              </p:cNvSpPr>
              <p:nvPr/>
            </p:nvSpPr>
            <p:spPr bwMode="auto">
              <a:xfrm>
                <a:off x="6715982" y="5654126"/>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Physical Security</a:t>
                </a:r>
              </a:p>
            </p:txBody>
          </p:sp>
          <p:cxnSp>
            <p:nvCxnSpPr>
              <p:cNvPr id="88" name="Straight Connector 87" title="&quot; &quot;"/>
              <p:cNvCxnSpPr>
                <a:cxnSpLocks/>
              </p:cNvCxnSpPr>
              <p:nvPr/>
            </p:nvCxnSpPr>
            <p:spPr>
              <a:xfrm rot="5400000">
                <a:off x="7630382" y="1400245"/>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90" name="Straight Connector 89" title="&quot; &quot;"/>
              <p:cNvCxnSpPr>
                <a:cxnSpLocks/>
              </p:cNvCxnSpPr>
              <p:nvPr/>
            </p:nvCxnSpPr>
            <p:spPr>
              <a:xfrm rot="5400000">
                <a:off x="7630382" y="2726773"/>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91" name="Straight Connector 90" title="&quot; &quot;"/>
              <p:cNvCxnSpPr>
                <a:cxnSpLocks/>
              </p:cNvCxnSpPr>
              <p:nvPr/>
            </p:nvCxnSpPr>
            <p:spPr>
              <a:xfrm rot="5400000">
                <a:off x="7630382" y="3390037"/>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92" name="Straight Connector 91" title="&quot; &quot;"/>
              <p:cNvCxnSpPr>
                <a:cxnSpLocks/>
              </p:cNvCxnSpPr>
              <p:nvPr/>
            </p:nvCxnSpPr>
            <p:spPr>
              <a:xfrm rot="5400000">
                <a:off x="7630382" y="4053301"/>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93" name="Straight Connector 92" title="&quot; &quot;"/>
              <p:cNvCxnSpPr>
                <a:cxnSpLocks/>
              </p:cNvCxnSpPr>
              <p:nvPr/>
            </p:nvCxnSpPr>
            <p:spPr>
              <a:xfrm rot="5400000">
                <a:off x="7630382" y="4716564"/>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71" name="Rectangle 44"/>
              <p:cNvSpPr>
                <a:spLocks noChangeArrowheads="1"/>
              </p:cNvSpPr>
              <p:nvPr/>
            </p:nvSpPr>
            <p:spPr bwMode="auto">
              <a:xfrm>
                <a:off x="6715982" y="2337807"/>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Client &amp; end-point</a:t>
                </a:r>
              </a:p>
              <a:p>
                <a:pPr defTabSz="913145">
                  <a:defRPr/>
                </a:pPr>
                <a:r>
                  <a:rPr lang="en-US" sz="1400" kern="0">
                    <a:solidFill>
                      <a:srgbClr val="505050"/>
                    </a:solidFill>
                    <a:latin typeface="Segoe UI"/>
                    <a:cs typeface="Segoe UI" panose="020B0502040204020203" pitchFamily="34" charset="0"/>
                  </a:rPr>
                  <a:t>protection</a:t>
                </a:r>
              </a:p>
            </p:txBody>
          </p:sp>
          <p:sp>
            <p:nvSpPr>
              <p:cNvPr id="72" name="Rectangle 44"/>
              <p:cNvSpPr>
                <a:spLocks noChangeArrowheads="1"/>
              </p:cNvSpPr>
              <p:nvPr/>
            </p:nvSpPr>
            <p:spPr bwMode="auto">
              <a:xfrm>
                <a:off x="6715982" y="3001071"/>
                <a:ext cx="1988224" cy="616940"/>
              </a:xfrm>
              <a:prstGeom prst="rect">
                <a:avLst/>
              </a:prstGeom>
              <a:noFill/>
              <a:ln>
                <a:noFill/>
              </a:ln>
            </p:spPr>
            <p:txBody>
              <a:bodyPr vert="horz" wrap="square" lIns="91338" tIns="45668" rIns="91338" bIns="45668" numCol="1" anchor="ctr" anchorCtr="0" compatLnSpc="1">
                <a:prstTxWarp prst="textNoShape">
                  <a:avLst/>
                </a:prstTxWarp>
              </a:bodyPr>
              <a:lstStyle/>
              <a:p>
                <a:pPr defTabSz="913145">
                  <a:defRPr/>
                </a:pPr>
                <a:r>
                  <a:rPr lang="en-US" sz="1400" kern="0">
                    <a:solidFill>
                      <a:srgbClr val="505050"/>
                    </a:solidFill>
                    <a:latin typeface="Segoe UI"/>
                    <a:cs typeface="Segoe UI" panose="020B0502040204020203" pitchFamily="34" charset="0"/>
                  </a:rPr>
                  <a:t>Identity &amp; access</a:t>
                </a:r>
              </a:p>
              <a:p>
                <a:pPr defTabSz="913145">
                  <a:defRPr/>
                </a:pPr>
                <a:r>
                  <a:rPr lang="en-US" sz="1400" kern="0">
                    <a:solidFill>
                      <a:srgbClr val="505050"/>
                    </a:solidFill>
                    <a:latin typeface="Segoe UI"/>
                    <a:cs typeface="Segoe UI" panose="020B0502040204020203" pitchFamily="34" charset="0"/>
                  </a:rPr>
                  <a:t>management</a:t>
                </a:r>
              </a:p>
            </p:txBody>
          </p:sp>
          <p:cxnSp>
            <p:nvCxnSpPr>
              <p:cNvPr id="89" name="Straight Connector 88" title="&quot; &quot;"/>
              <p:cNvCxnSpPr>
                <a:cxnSpLocks/>
              </p:cNvCxnSpPr>
              <p:nvPr/>
            </p:nvCxnSpPr>
            <p:spPr>
              <a:xfrm rot="5400000">
                <a:off x="7630382" y="2063509"/>
                <a:ext cx="0" cy="1828800"/>
              </a:xfrm>
              <a:prstGeom prst="line">
                <a:avLst/>
              </a:prstGeom>
              <a:ln>
                <a:gradFill flip="none" rotWithShape="1">
                  <a:gsLst>
                    <a:gs pos="0">
                      <a:schemeClr val="bg1">
                        <a:lumMod val="75000"/>
                        <a:alpha val="0"/>
                      </a:schemeClr>
                    </a:gs>
                    <a:gs pos="50000">
                      <a:schemeClr val="bg1">
                        <a:lumMod val="75000"/>
                      </a:schemeClr>
                    </a:gs>
                    <a:gs pos="100000">
                      <a:schemeClr val="bg1">
                        <a:lumMod val="75000"/>
                        <a:alpha val="0"/>
                      </a:schemeClr>
                    </a:gs>
                  </a:gsLst>
                  <a:lin ang="5400000" scaled="1"/>
                  <a:tileRect/>
                </a:gradFill>
              </a:ln>
            </p:spPr>
            <p:style>
              <a:lnRef idx="1">
                <a:schemeClr val="accent1"/>
              </a:lnRef>
              <a:fillRef idx="0">
                <a:schemeClr val="accent1"/>
              </a:fillRef>
              <a:effectRef idx="0">
                <a:schemeClr val="accent1"/>
              </a:effectRef>
              <a:fontRef idx="minor">
                <a:schemeClr val="tx1"/>
              </a:fontRef>
            </p:style>
          </p:cxnSp>
        </p:grpSp>
      </p:grpSp>
      <p:sp>
        <p:nvSpPr>
          <p:cNvPr id="94" name="Rectangle 93" title="&quot; &quot;"/>
          <p:cNvSpPr/>
          <p:nvPr/>
        </p:nvSpPr>
        <p:spPr bwMode="auto">
          <a:xfrm>
            <a:off x="865" y="1059568"/>
            <a:ext cx="438725" cy="55259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IN" sz="240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827443577"/>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0-#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0-#ppt_w/2"/>
                                          </p:val>
                                        </p:tav>
                                        <p:tav tm="100000">
                                          <p:val>
                                            <p:strVal val="#ppt_x"/>
                                          </p:val>
                                        </p:tav>
                                      </p:tavLst>
                                    </p:anim>
                                    <p:anim calcmode="lin" valueType="num">
                                      <p:cBhvr additive="base">
                                        <p:cTn id="16" dur="750" fill="hold"/>
                                        <p:tgtEl>
                                          <p:spTgt spid="6"/>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750"/>
                                        <p:tgtEl>
                                          <p:spTgt spid="7"/>
                                        </p:tgtEl>
                                      </p:cBhvr>
                                    </p:animEffec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EBEC6-8122-4EF9-8826-48782E1289B7}"/>
              </a:ext>
            </a:extLst>
          </p:cNvPr>
          <p:cNvSpPr>
            <a:spLocks noGrp="1"/>
          </p:cNvSpPr>
          <p:nvPr>
            <p:ph type="title"/>
          </p:nvPr>
        </p:nvSpPr>
        <p:spPr/>
        <p:txBody>
          <a:bodyPr/>
          <a:lstStyle/>
          <a:p>
            <a:r>
              <a:rPr lang="en-US" sz="2800"/>
              <a:t>Shared responsibility examples</a:t>
            </a:r>
          </a:p>
        </p:txBody>
      </p:sp>
      <p:sp>
        <p:nvSpPr>
          <p:cNvPr id="6" name="Rectangle 5">
            <a:extLst>
              <a:ext uri="{FF2B5EF4-FFF2-40B4-BE49-F238E27FC236}">
                <a16:creationId xmlns:a16="http://schemas.microsoft.com/office/drawing/2014/main" id="{C29947FF-874F-4139-ABEE-55ED6139E58B}"/>
              </a:ext>
            </a:extLst>
          </p:cNvPr>
          <p:cNvSpPr/>
          <p:nvPr/>
        </p:nvSpPr>
        <p:spPr>
          <a:xfrm>
            <a:off x="354014" y="980752"/>
            <a:ext cx="11254613" cy="406208"/>
          </a:xfrm>
          <a:prstGeom prst="rect">
            <a:avLst/>
          </a:prstGeom>
        </p:spPr>
        <p:txBody>
          <a:bodyPr wrap="square">
            <a:spAutoFit/>
          </a:bodyPr>
          <a:lstStyle/>
          <a:p>
            <a:pPr defTabSz="932086">
              <a:spcBef>
                <a:spcPct val="0"/>
              </a:spcBef>
              <a:defRPr/>
            </a:pPr>
            <a:r>
              <a:rPr lang="en-US" sz="2000">
                <a:ln w="3175">
                  <a:noFill/>
                </a:ln>
                <a:solidFill>
                  <a:srgbClr val="000000"/>
                </a:solidFill>
                <a:latin typeface="Segoe UI"/>
                <a:cs typeface="Segoe UI" pitchFamily="34" charset="0"/>
              </a:rPr>
              <a:t>Microsoft partners with you to meet your security, compliance, and privacy needs</a:t>
            </a:r>
          </a:p>
        </p:txBody>
      </p:sp>
      <p:graphicFrame>
        <p:nvGraphicFramePr>
          <p:cNvPr id="7" name="Chart 6" descr="Pie Chart: Estimated visual of 22% Organization's responsibility and 78% Microsoft's responsibility">
            <a:extLst>
              <a:ext uri="{FF2B5EF4-FFF2-40B4-BE49-F238E27FC236}">
                <a16:creationId xmlns:a16="http://schemas.microsoft.com/office/drawing/2014/main" id="{AAC65F6E-9CFC-4BC1-A8C8-8732A01FEEE2}"/>
              </a:ext>
            </a:extLst>
          </p:cNvPr>
          <p:cNvGraphicFramePr/>
          <p:nvPr/>
        </p:nvGraphicFramePr>
        <p:xfrm>
          <a:off x="2266973" y="1614565"/>
          <a:ext cx="7333415" cy="4888942"/>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0803BEB2-31B0-42DB-9293-0C593AA3BDAC}"/>
              </a:ext>
            </a:extLst>
          </p:cNvPr>
          <p:cNvSpPr txBox="1"/>
          <p:nvPr/>
        </p:nvSpPr>
        <p:spPr>
          <a:xfrm>
            <a:off x="3559775" y="3539463"/>
            <a:ext cx="2363189" cy="854520"/>
          </a:xfrm>
          <a:prstGeom prst="rect">
            <a:avLst/>
          </a:prstGeom>
          <a:noFill/>
        </p:spPr>
        <p:txBody>
          <a:bodyPr wrap="square" lIns="179234" tIns="143387" rIns="179234" bIns="143387" rtlCol="0">
            <a:spAutoFit/>
          </a:bodyPr>
          <a:lstStyle/>
          <a:p>
            <a:pPr algn="ctr" defTabSz="914016">
              <a:spcBef>
                <a:spcPts val="200"/>
              </a:spcBef>
              <a:defRPr/>
            </a:pPr>
            <a:r>
              <a:rPr lang="en-US">
                <a:solidFill>
                  <a:srgbClr val="FFFFFF"/>
                </a:solidFill>
                <a:latin typeface="Segoe UI"/>
                <a:cs typeface="Segoe UI Semilight" panose="020B0502040204020203" pitchFamily="34" charset="0"/>
              </a:rPr>
              <a:t>Microsoft’s responsibility </a:t>
            </a:r>
          </a:p>
        </p:txBody>
      </p:sp>
      <p:sp>
        <p:nvSpPr>
          <p:cNvPr id="11" name="Rectangle 10" descr="Group of text with heading: Access to production environment">
            <a:extLst>
              <a:ext uri="{FF2B5EF4-FFF2-40B4-BE49-F238E27FC236}">
                <a16:creationId xmlns:a16="http://schemas.microsoft.com/office/drawing/2014/main" id="{D5BD0157-60AC-43AF-9A60-9CF10498E644}"/>
              </a:ext>
            </a:extLst>
          </p:cNvPr>
          <p:cNvSpPr/>
          <p:nvPr/>
        </p:nvSpPr>
        <p:spPr>
          <a:xfrm>
            <a:off x="459605" y="1953061"/>
            <a:ext cx="1710405" cy="430887"/>
          </a:xfrm>
          <a:prstGeom prst="rect">
            <a:avLst/>
          </a:prstGeom>
        </p:spPr>
        <p:txBody>
          <a:bodyPr wrap="none" lIns="0" tIns="0" rIns="0" bIns="0">
            <a:spAutoFit/>
          </a:bodyPr>
          <a:lstStyle/>
          <a:p>
            <a:pPr defTabSz="913751" fontAlgn="base">
              <a:spcBef>
                <a:spcPts val="200"/>
              </a:spcBef>
              <a:defRPr/>
            </a:pPr>
            <a:r>
              <a:rPr lang="en-US" sz="1400" kern="0">
                <a:solidFill>
                  <a:srgbClr val="0078D4">
                    <a:lumMod val="50000"/>
                  </a:srgbClr>
                </a:solidFill>
                <a:latin typeface="Segoe UI Semibold"/>
                <a:ea typeface="Segoe UI Semibold" charset="0"/>
                <a:cs typeface="Segoe UI Semibold" charset="0"/>
              </a:rPr>
              <a:t>Access to production</a:t>
            </a:r>
            <a:br>
              <a:rPr lang="en-US" sz="1400" kern="0">
                <a:solidFill>
                  <a:srgbClr val="0078D4">
                    <a:lumMod val="50000"/>
                  </a:srgbClr>
                </a:solidFill>
                <a:latin typeface="Segoe UI Semibold"/>
                <a:ea typeface="Segoe UI Semibold" charset="0"/>
                <a:cs typeface="Segoe UI Semibold" charset="0"/>
              </a:rPr>
            </a:br>
            <a:r>
              <a:rPr lang="en-US" sz="1400" kern="0">
                <a:solidFill>
                  <a:srgbClr val="0078D4">
                    <a:lumMod val="50000"/>
                  </a:srgbClr>
                </a:solidFill>
                <a:latin typeface="Segoe UI Semibold"/>
                <a:ea typeface="Segoe UI Semibold" charset="0"/>
                <a:cs typeface="Segoe UI Semibold" charset="0"/>
              </a:rPr>
              <a:t>environment </a:t>
            </a:r>
          </a:p>
        </p:txBody>
      </p:sp>
      <p:sp>
        <p:nvSpPr>
          <p:cNvPr id="10" name="Rectangle 9">
            <a:extLst>
              <a:ext uri="{FF2B5EF4-FFF2-40B4-BE49-F238E27FC236}">
                <a16:creationId xmlns:a16="http://schemas.microsoft.com/office/drawing/2014/main" id="{D3CED616-12BD-4D5D-8D8A-B61178E05A7D}"/>
              </a:ext>
            </a:extLst>
          </p:cNvPr>
          <p:cNvSpPr/>
          <p:nvPr/>
        </p:nvSpPr>
        <p:spPr bwMode="auto">
          <a:xfrm>
            <a:off x="459604" y="2411377"/>
            <a:ext cx="2899699" cy="821490"/>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ts val="200"/>
              </a:spcBef>
              <a:defRPr/>
            </a:pPr>
            <a:r>
              <a:rPr lang="en-US" sz="1200" kern="0">
                <a:solidFill>
                  <a:srgbClr val="282828"/>
                </a:solidFill>
                <a:latin typeface="Segoe UI"/>
                <a:ea typeface="Segoe UI" charset="0"/>
                <a:cs typeface="Segoe UI" charset="0"/>
              </a:rPr>
              <a:t>Set up access controls that strictly restrict standing access to customer’s data or production environment</a:t>
            </a:r>
          </a:p>
        </p:txBody>
      </p:sp>
      <p:cxnSp>
        <p:nvCxnSpPr>
          <p:cNvPr id="12" name="Straight Connector 11" descr="A line connecting to the Microsoft responsibility section of the pie chart">
            <a:extLst>
              <a:ext uri="{FF2B5EF4-FFF2-40B4-BE49-F238E27FC236}">
                <a16:creationId xmlns:a16="http://schemas.microsoft.com/office/drawing/2014/main" id="{309F3B6B-A3F0-4614-8584-D9F7BF2C1B83}"/>
              </a:ext>
              <a:ext uri="{C183D7F6-B498-43B3-948B-1728B52AA6E4}">
                <adec:decorative xmlns:adec="http://schemas.microsoft.com/office/drawing/2017/decorative" val="1"/>
              </a:ext>
            </a:extLst>
          </p:cNvPr>
          <p:cNvCxnSpPr>
            <a:cxnSpLocks/>
          </p:cNvCxnSpPr>
          <p:nvPr/>
        </p:nvCxnSpPr>
        <p:spPr>
          <a:xfrm>
            <a:off x="2306858" y="2060767"/>
            <a:ext cx="2009995" cy="0"/>
          </a:xfrm>
          <a:prstGeom prst="line">
            <a:avLst/>
          </a:prstGeom>
          <a:noFill/>
          <a:ln w="9525" cap="flat" cmpd="sng" algn="ctr">
            <a:solidFill>
              <a:schemeClr val="accent1">
                <a:lumMod val="50000"/>
              </a:schemeClr>
            </a:solidFill>
            <a:prstDash val="solid"/>
            <a:headEnd type="none"/>
            <a:tailEnd type="oval"/>
          </a:ln>
          <a:effectLst/>
        </p:spPr>
      </p:cxnSp>
      <p:sp>
        <p:nvSpPr>
          <p:cNvPr id="16" name="Rectangle 15">
            <a:extLst>
              <a:ext uri="{FF2B5EF4-FFF2-40B4-BE49-F238E27FC236}">
                <a16:creationId xmlns:a16="http://schemas.microsoft.com/office/drawing/2014/main" id="{03907A91-B6E0-4CCF-BF7C-329FA76C5700}"/>
              </a:ext>
            </a:extLst>
          </p:cNvPr>
          <p:cNvSpPr/>
          <p:nvPr/>
        </p:nvSpPr>
        <p:spPr>
          <a:xfrm>
            <a:off x="459605" y="3414358"/>
            <a:ext cx="993862" cy="215444"/>
          </a:xfrm>
          <a:prstGeom prst="rect">
            <a:avLst/>
          </a:prstGeom>
        </p:spPr>
        <p:txBody>
          <a:bodyPr wrap="none" lIns="0" tIns="0" rIns="0" bIns="0">
            <a:spAutoFit/>
          </a:bodyPr>
          <a:lstStyle/>
          <a:p>
            <a:pPr defTabSz="913751" fontAlgn="base">
              <a:spcBef>
                <a:spcPts val="200"/>
              </a:spcBef>
              <a:defRPr/>
            </a:pPr>
            <a:r>
              <a:rPr lang="en-US" sz="1400" kern="0">
                <a:solidFill>
                  <a:srgbClr val="0078D4">
                    <a:lumMod val="50000"/>
                  </a:srgbClr>
                </a:solidFill>
                <a:latin typeface="Segoe UI Semibold"/>
                <a:ea typeface="Segoe UI Semibold" charset="0"/>
                <a:cs typeface="Segoe UI Semibold" charset="0"/>
              </a:rPr>
              <a:t>Protect data</a:t>
            </a:r>
          </a:p>
        </p:txBody>
      </p:sp>
      <p:sp>
        <p:nvSpPr>
          <p:cNvPr id="15" name="Rectangle 14">
            <a:extLst>
              <a:ext uri="{FF2B5EF4-FFF2-40B4-BE49-F238E27FC236}">
                <a16:creationId xmlns:a16="http://schemas.microsoft.com/office/drawing/2014/main" id="{DBF49B5B-7DB9-4CF5-A6FE-AA9F31149E88}"/>
              </a:ext>
            </a:extLst>
          </p:cNvPr>
          <p:cNvSpPr/>
          <p:nvPr/>
        </p:nvSpPr>
        <p:spPr bwMode="auto">
          <a:xfrm>
            <a:off x="459605" y="3688040"/>
            <a:ext cx="2528595" cy="821490"/>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ts val="200"/>
              </a:spcBef>
              <a:defRPr/>
            </a:pPr>
            <a:r>
              <a:rPr lang="en-US" sz="1200" kern="0">
                <a:solidFill>
                  <a:srgbClr val="282828"/>
                </a:solidFill>
                <a:latin typeface="Segoe UI"/>
                <a:cs typeface="Segoe UI" charset="0"/>
              </a:rPr>
              <a:t>Encrypt data at rest and in transit based on industrial standards (BitLocker, TLS, etc.)</a:t>
            </a:r>
          </a:p>
        </p:txBody>
      </p:sp>
      <p:cxnSp>
        <p:nvCxnSpPr>
          <p:cNvPr id="17" name="Straight Connector 16" descr="A line connecting to the Microsoft responsibility section of the pie chart">
            <a:extLst>
              <a:ext uri="{FF2B5EF4-FFF2-40B4-BE49-F238E27FC236}">
                <a16:creationId xmlns:a16="http://schemas.microsoft.com/office/drawing/2014/main" id="{54D4E468-8358-490A-BF21-DD58B29DA590}"/>
              </a:ext>
              <a:ext uri="{C183D7F6-B498-43B3-948B-1728B52AA6E4}">
                <adec:decorative xmlns:adec="http://schemas.microsoft.com/office/drawing/2017/decorative" val="1"/>
              </a:ext>
            </a:extLst>
          </p:cNvPr>
          <p:cNvCxnSpPr>
            <a:cxnSpLocks/>
          </p:cNvCxnSpPr>
          <p:nvPr/>
        </p:nvCxnSpPr>
        <p:spPr>
          <a:xfrm>
            <a:off x="1667383" y="3522064"/>
            <a:ext cx="1691920" cy="0"/>
          </a:xfrm>
          <a:prstGeom prst="line">
            <a:avLst/>
          </a:prstGeom>
          <a:noFill/>
          <a:ln w="9525" cap="flat" cmpd="sng" algn="ctr">
            <a:solidFill>
              <a:schemeClr val="accent1">
                <a:lumMod val="50000"/>
              </a:schemeClr>
            </a:solidFill>
            <a:prstDash val="solid"/>
            <a:headEnd type="none"/>
            <a:tailEnd type="oval"/>
          </a:ln>
          <a:effectLst/>
        </p:spPr>
      </p:cxnSp>
      <p:sp>
        <p:nvSpPr>
          <p:cNvPr id="21" name="Rectangle 20">
            <a:extLst>
              <a:ext uri="{FF2B5EF4-FFF2-40B4-BE49-F238E27FC236}">
                <a16:creationId xmlns:a16="http://schemas.microsoft.com/office/drawing/2014/main" id="{FD1DE5F2-8DCF-4106-BB60-2E06BA9A00DD}"/>
              </a:ext>
            </a:extLst>
          </p:cNvPr>
          <p:cNvSpPr/>
          <p:nvPr/>
        </p:nvSpPr>
        <p:spPr>
          <a:xfrm>
            <a:off x="459605" y="4964529"/>
            <a:ext cx="1431482" cy="215444"/>
          </a:xfrm>
          <a:prstGeom prst="rect">
            <a:avLst/>
          </a:prstGeom>
        </p:spPr>
        <p:txBody>
          <a:bodyPr wrap="none" lIns="0" tIns="0" rIns="0" bIns="0">
            <a:spAutoFit/>
          </a:bodyPr>
          <a:lstStyle/>
          <a:p>
            <a:pPr defTabSz="913751" fontAlgn="base">
              <a:spcBef>
                <a:spcPts val="200"/>
              </a:spcBef>
              <a:defRPr/>
            </a:pPr>
            <a:r>
              <a:rPr lang="en-US" sz="1400" kern="0">
                <a:solidFill>
                  <a:srgbClr val="0078D4">
                    <a:lumMod val="50000"/>
                  </a:srgbClr>
                </a:solidFill>
                <a:latin typeface="Segoe UI Semibold"/>
                <a:ea typeface="Segoe UI Semibold" charset="0"/>
                <a:cs typeface="Segoe UI Semibold" charset="0"/>
              </a:rPr>
              <a:t>Personnel control</a:t>
            </a:r>
          </a:p>
        </p:txBody>
      </p:sp>
      <p:sp>
        <p:nvSpPr>
          <p:cNvPr id="20" name="Rectangle 19">
            <a:extLst>
              <a:ext uri="{FF2B5EF4-FFF2-40B4-BE49-F238E27FC236}">
                <a16:creationId xmlns:a16="http://schemas.microsoft.com/office/drawing/2014/main" id="{ED7248AD-0F96-404E-B119-3BC0A2BD2CC0}"/>
              </a:ext>
            </a:extLst>
          </p:cNvPr>
          <p:cNvSpPr/>
          <p:nvPr/>
        </p:nvSpPr>
        <p:spPr bwMode="auto">
          <a:xfrm>
            <a:off x="459604" y="5216474"/>
            <a:ext cx="2634895" cy="821490"/>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ts val="200"/>
              </a:spcBef>
              <a:defRPr/>
            </a:pPr>
            <a:r>
              <a:rPr lang="en-US" sz="1200" kern="0">
                <a:solidFill>
                  <a:srgbClr val="282828"/>
                </a:solidFill>
                <a:latin typeface="Segoe UI"/>
                <a:cs typeface="Segoe UI" charset="0"/>
              </a:rPr>
              <a:t>Strict screening for employees, vendors, and contractors, and conduct trainings through onboarding process</a:t>
            </a:r>
          </a:p>
        </p:txBody>
      </p:sp>
      <p:cxnSp>
        <p:nvCxnSpPr>
          <p:cNvPr id="22" name="Straight Connector 21" descr="A line connecting to the Microsoft responsibility section of the pie chart">
            <a:extLst>
              <a:ext uri="{FF2B5EF4-FFF2-40B4-BE49-F238E27FC236}">
                <a16:creationId xmlns:a16="http://schemas.microsoft.com/office/drawing/2014/main" id="{E75B6FF1-6E80-49C2-AAE4-F6C4AE127AB2}"/>
              </a:ext>
              <a:ext uri="{C183D7F6-B498-43B3-948B-1728B52AA6E4}">
                <adec:decorative xmlns:adec="http://schemas.microsoft.com/office/drawing/2017/decorative" val="1"/>
              </a:ext>
            </a:extLst>
          </p:cNvPr>
          <p:cNvCxnSpPr>
            <a:cxnSpLocks/>
          </p:cNvCxnSpPr>
          <p:nvPr/>
        </p:nvCxnSpPr>
        <p:spPr>
          <a:xfrm>
            <a:off x="2049294" y="5072236"/>
            <a:ext cx="1643372" cy="0"/>
          </a:xfrm>
          <a:prstGeom prst="line">
            <a:avLst/>
          </a:prstGeom>
          <a:noFill/>
          <a:ln w="9525" cap="flat" cmpd="sng" algn="ctr">
            <a:solidFill>
              <a:schemeClr val="accent1">
                <a:lumMod val="50000"/>
              </a:schemeClr>
            </a:solidFill>
            <a:prstDash val="solid"/>
            <a:headEnd type="none"/>
            <a:tailEnd type="oval"/>
          </a:ln>
          <a:effectLst/>
        </p:spPr>
      </p:cxnSp>
      <p:sp>
        <p:nvSpPr>
          <p:cNvPr id="8" name="TextBox 7">
            <a:extLst>
              <a:ext uri="{FF2B5EF4-FFF2-40B4-BE49-F238E27FC236}">
                <a16:creationId xmlns:a16="http://schemas.microsoft.com/office/drawing/2014/main" id="{6900D00A-88EA-4D57-A537-3B54534E7F2C}"/>
              </a:ext>
            </a:extLst>
          </p:cNvPr>
          <p:cNvSpPr txBox="1"/>
          <p:nvPr/>
        </p:nvSpPr>
        <p:spPr>
          <a:xfrm>
            <a:off x="5935597" y="3539463"/>
            <a:ext cx="2286168" cy="854520"/>
          </a:xfrm>
          <a:prstGeom prst="rect">
            <a:avLst/>
          </a:prstGeom>
          <a:noFill/>
        </p:spPr>
        <p:txBody>
          <a:bodyPr wrap="square" lIns="179234" tIns="143387" rIns="179234" bIns="143387" rtlCol="0">
            <a:spAutoFit/>
          </a:bodyPr>
          <a:lstStyle/>
          <a:p>
            <a:pPr algn="ctr" defTabSz="914016">
              <a:spcBef>
                <a:spcPts val="200"/>
              </a:spcBef>
              <a:defRPr/>
            </a:pPr>
            <a:r>
              <a:rPr lang="en-US">
                <a:solidFill>
                  <a:srgbClr val="FFFFFF"/>
                </a:solidFill>
                <a:latin typeface="Segoe UI"/>
                <a:cs typeface="Segoe UI Semilight" panose="020B0502040204020203" pitchFamily="34" charset="0"/>
              </a:rPr>
              <a:t>Organization’s responsibility </a:t>
            </a:r>
          </a:p>
        </p:txBody>
      </p:sp>
      <p:sp>
        <p:nvSpPr>
          <p:cNvPr id="24" name="Rectangle 23">
            <a:extLst>
              <a:ext uri="{FF2B5EF4-FFF2-40B4-BE49-F238E27FC236}">
                <a16:creationId xmlns:a16="http://schemas.microsoft.com/office/drawing/2014/main" id="{800BA92C-155F-4E60-B6D3-4383A23E0137}"/>
              </a:ext>
            </a:extLst>
          </p:cNvPr>
          <p:cNvSpPr/>
          <p:nvPr/>
        </p:nvSpPr>
        <p:spPr>
          <a:xfrm>
            <a:off x="9258204" y="1953061"/>
            <a:ext cx="2503456" cy="430887"/>
          </a:xfrm>
          <a:prstGeom prst="rect">
            <a:avLst/>
          </a:prstGeom>
        </p:spPr>
        <p:txBody>
          <a:bodyPr wrap="square" lIns="0" tIns="0" rIns="0" bIns="0">
            <a:spAutoFit/>
          </a:bodyPr>
          <a:lstStyle/>
          <a:p>
            <a:pPr defTabSz="913751" fontAlgn="base">
              <a:spcBef>
                <a:spcPts val="200"/>
              </a:spcBef>
              <a:defRPr/>
            </a:pPr>
            <a:r>
              <a:rPr lang="en-US" sz="1400" kern="0">
                <a:solidFill>
                  <a:srgbClr val="0078D7"/>
                </a:solidFill>
                <a:latin typeface="Segoe UI Semibold"/>
                <a:ea typeface="Segoe UI Semibold" charset="0"/>
                <a:cs typeface="Segoe UI Semibold" charset="0"/>
              </a:rPr>
              <a:t>Access to production</a:t>
            </a:r>
            <a:br>
              <a:rPr lang="en-US" sz="1400" kern="0">
                <a:solidFill>
                  <a:srgbClr val="0078D7"/>
                </a:solidFill>
                <a:latin typeface="Segoe UI Semibold"/>
                <a:ea typeface="Segoe UI Semibold" charset="0"/>
                <a:cs typeface="Segoe UI Semibold" charset="0"/>
              </a:rPr>
            </a:br>
            <a:r>
              <a:rPr lang="en-US" sz="1400" kern="0">
                <a:solidFill>
                  <a:srgbClr val="0078D7"/>
                </a:solidFill>
                <a:latin typeface="Segoe UI Semibold"/>
                <a:ea typeface="Segoe UI Semibold" charset="0"/>
                <a:cs typeface="Segoe UI Semibold" charset="0"/>
              </a:rPr>
              <a:t>environment </a:t>
            </a:r>
          </a:p>
        </p:txBody>
      </p:sp>
      <p:sp>
        <p:nvSpPr>
          <p:cNvPr id="13" name="Rectangle 12">
            <a:extLst>
              <a:ext uri="{FF2B5EF4-FFF2-40B4-BE49-F238E27FC236}">
                <a16:creationId xmlns:a16="http://schemas.microsoft.com/office/drawing/2014/main" id="{57631477-FE12-45E1-A053-8730CC21194C}"/>
              </a:ext>
            </a:extLst>
          </p:cNvPr>
          <p:cNvSpPr/>
          <p:nvPr/>
        </p:nvSpPr>
        <p:spPr bwMode="auto">
          <a:xfrm>
            <a:off x="9258202" y="2411377"/>
            <a:ext cx="2528595" cy="821490"/>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ts val="200"/>
              </a:spcBef>
              <a:defRPr/>
            </a:pPr>
            <a:r>
              <a:rPr lang="en-US" sz="1200" kern="0">
                <a:solidFill>
                  <a:srgbClr val="282828"/>
                </a:solidFill>
                <a:latin typeface="Segoe UI"/>
                <a:cs typeface="Segoe UI" charset="0"/>
              </a:rPr>
              <a:t>Set up access control policy and SOP, leveraging Customer Lockbox*/</a:t>
            </a:r>
            <a:br>
              <a:rPr lang="en-US" sz="1200" kern="0">
                <a:solidFill>
                  <a:srgbClr val="282828"/>
                </a:solidFill>
                <a:latin typeface="Segoe UI"/>
                <a:cs typeface="Segoe UI" charset="0"/>
              </a:rPr>
            </a:br>
            <a:r>
              <a:rPr lang="en-US" sz="1200" kern="0">
                <a:solidFill>
                  <a:srgbClr val="282828"/>
                </a:solidFill>
                <a:latin typeface="Segoe UI"/>
                <a:cs typeface="Segoe UI" charset="0"/>
              </a:rPr>
              <a:t>identity management solutions</a:t>
            </a:r>
          </a:p>
        </p:txBody>
      </p:sp>
      <p:cxnSp>
        <p:nvCxnSpPr>
          <p:cNvPr id="14" name="Straight Connector 13" descr="A line connecting to the Organization's responsibiilty slice of the pie chart">
            <a:extLst>
              <a:ext uri="{FF2B5EF4-FFF2-40B4-BE49-F238E27FC236}">
                <a16:creationId xmlns:a16="http://schemas.microsoft.com/office/drawing/2014/main" id="{03E48E29-44D1-4048-AC48-C2DF40A8EABB}"/>
              </a:ext>
              <a:ext uri="{C183D7F6-B498-43B3-948B-1728B52AA6E4}">
                <adec:decorative xmlns:adec="http://schemas.microsoft.com/office/drawing/2017/decorative" val="1"/>
              </a:ext>
            </a:extLst>
          </p:cNvPr>
          <p:cNvCxnSpPr>
            <a:cxnSpLocks/>
          </p:cNvCxnSpPr>
          <p:nvPr/>
        </p:nvCxnSpPr>
        <p:spPr>
          <a:xfrm>
            <a:off x="7426773" y="2060767"/>
            <a:ext cx="1624212" cy="0"/>
          </a:xfrm>
          <a:prstGeom prst="line">
            <a:avLst/>
          </a:prstGeom>
          <a:noFill/>
          <a:ln w="9525" cap="flat" cmpd="sng" algn="ctr">
            <a:solidFill>
              <a:srgbClr val="0078D7"/>
            </a:solidFill>
            <a:prstDash val="solid"/>
            <a:headEnd type="oval"/>
            <a:tailEnd type="none"/>
          </a:ln>
          <a:effectLst/>
        </p:spPr>
      </p:cxnSp>
      <p:sp>
        <p:nvSpPr>
          <p:cNvPr id="25" name="Rectangle 24">
            <a:extLst>
              <a:ext uri="{FF2B5EF4-FFF2-40B4-BE49-F238E27FC236}">
                <a16:creationId xmlns:a16="http://schemas.microsoft.com/office/drawing/2014/main" id="{4BA00CEA-2DE0-4353-BAB0-E0898ED27120}"/>
              </a:ext>
            </a:extLst>
          </p:cNvPr>
          <p:cNvSpPr/>
          <p:nvPr/>
        </p:nvSpPr>
        <p:spPr>
          <a:xfrm>
            <a:off x="9258207" y="3414358"/>
            <a:ext cx="993862" cy="215444"/>
          </a:xfrm>
          <a:prstGeom prst="rect">
            <a:avLst/>
          </a:prstGeom>
        </p:spPr>
        <p:txBody>
          <a:bodyPr wrap="none" lIns="0" tIns="0" rIns="0" bIns="0">
            <a:spAutoFit/>
          </a:bodyPr>
          <a:lstStyle/>
          <a:p>
            <a:pPr defTabSz="913751" fontAlgn="base">
              <a:spcBef>
                <a:spcPts val="200"/>
              </a:spcBef>
              <a:defRPr/>
            </a:pPr>
            <a:r>
              <a:rPr lang="en-US" sz="1400" kern="0">
                <a:solidFill>
                  <a:srgbClr val="0078D7"/>
                </a:solidFill>
                <a:latin typeface="Segoe UI Semibold"/>
                <a:ea typeface="Segoe UI Semibold" charset="0"/>
                <a:cs typeface="Segoe UI Semibold" charset="0"/>
              </a:rPr>
              <a:t>Protect data</a:t>
            </a:r>
          </a:p>
        </p:txBody>
      </p:sp>
      <p:sp>
        <p:nvSpPr>
          <p:cNvPr id="18" name="Rectangle 17">
            <a:extLst>
              <a:ext uri="{FF2B5EF4-FFF2-40B4-BE49-F238E27FC236}">
                <a16:creationId xmlns:a16="http://schemas.microsoft.com/office/drawing/2014/main" id="{80FC72E9-A7F2-4AD3-AE4B-DC675309F09E}"/>
              </a:ext>
            </a:extLst>
          </p:cNvPr>
          <p:cNvSpPr/>
          <p:nvPr/>
        </p:nvSpPr>
        <p:spPr bwMode="auto">
          <a:xfrm>
            <a:off x="9258203" y="3688040"/>
            <a:ext cx="2528595" cy="821490"/>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ts val="200"/>
              </a:spcBef>
              <a:defRPr/>
            </a:pPr>
            <a:r>
              <a:rPr lang="en-US" sz="1200" kern="0">
                <a:solidFill>
                  <a:srgbClr val="282828"/>
                </a:solidFill>
                <a:latin typeface="Segoe UI"/>
                <a:cs typeface="Segoe UI" charset="0"/>
              </a:rPr>
              <a:t>Encrypt data based on org’s compliance obligations. E.g. encrypt PII in transit between users, using its own encryption key, etc.</a:t>
            </a:r>
          </a:p>
        </p:txBody>
      </p:sp>
      <p:cxnSp>
        <p:nvCxnSpPr>
          <p:cNvPr id="19" name="Straight Connector 18" descr="A line connecting to the Organization's responsibiilty slice of the pie chart">
            <a:extLst>
              <a:ext uri="{FF2B5EF4-FFF2-40B4-BE49-F238E27FC236}">
                <a16:creationId xmlns:a16="http://schemas.microsoft.com/office/drawing/2014/main" id="{9E9926B8-A735-4678-AAAD-FB4DA16776E0}"/>
              </a:ext>
              <a:ext uri="{C183D7F6-B498-43B3-948B-1728B52AA6E4}">
                <adec:decorative xmlns:adec="http://schemas.microsoft.com/office/drawing/2017/decorative" val="1"/>
              </a:ext>
            </a:extLst>
          </p:cNvPr>
          <p:cNvCxnSpPr>
            <a:cxnSpLocks/>
          </p:cNvCxnSpPr>
          <p:nvPr/>
        </p:nvCxnSpPr>
        <p:spPr>
          <a:xfrm>
            <a:off x="8415735" y="3522064"/>
            <a:ext cx="635248" cy="0"/>
          </a:xfrm>
          <a:prstGeom prst="line">
            <a:avLst/>
          </a:prstGeom>
          <a:noFill/>
          <a:ln w="9525" cap="flat" cmpd="sng" algn="ctr">
            <a:solidFill>
              <a:srgbClr val="0078D7"/>
            </a:solidFill>
            <a:prstDash val="solid"/>
            <a:headEnd type="oval"/>
            <a:tailEnd type="none"/>
          </a:ln>
          <a:effectLst/>
        </p:spPr>
      </p:cxnSp>
      <p:sp>
        <p:nvSpPr>
          <p:cNvPr id="26" name="Rectangle 25">
            <a:extLst>
              <a:ext uri="{FF2B5EF4-FFF2-40B4-BE49-F238E27FC236}">
                <a16:creationId xmlns:a16="http://schemas.microsoft.com/office/drawing/2014/main" id="{0B57AB05-42D4-4BBD-87FA-A03A68940AE3}"/>
              </a:ext>
            </a:extLst>
          </p:cNvPr>
          <p:cNvSpPr/>
          <p:nvPr/>
        </p:nvSpPr>
        <p:spPr>
          <a:xfrm>
            <a:off x="9258205" y="4964529"/>
            <a:ext cx="1431482" cy="215444"/>
          </a:xfrm>
          <a:prstGeom prst="rect">
            <a:avLst/>
          </a:prstGeom>
        </p:spPr>
        <p:txBody>
          <a:bodyPr wrap="none" lIns="0" tIns="0" rIns="0" bIns="0">
            <a:spAutoFit/>
          </a:bodyPr>
          <a:lstStyle/>
          <a:p>
            <a:pPr defTabSz="913751" fontAlgn="base">
              <a:spcBef>
                <a:spcPts val="200"/>
              </a:spcBef>
              <a:defRPr/>
            </a:pPr>
            <a:r>
              <a:rPr lang="en-US" sz="1400" kern="0">
                <a:solidFill>
                  <a:srgbClr val="0078D7"/>
                </a:solidFill>
                <a:latin typeface="Segoe UI Semibold"/>
                <a:ea typeface="Segoe UI Semibold" charset="0"/>
                <a:cs typeface="Segoe UI Semibold" charset="0"/>
              </a:rPr>
              <a:t>Personnel control</a:t>
            </a:r>
          </a:p>
        </p:txBody>
      </p:sp>
      <p:sp>
        <p:nvSpPr>
          <p:cNvPr id="23" name="Rectangle 22">
            <a:extLst>
              <a:ext uri="{FF2B5EF4-FFF2-40B4-BE49-F238E27FC236}">
                <a16:creationId xmlns:a16="http://schemas.microsoft.com/office/drawing/2014/main" id="{42EFA527-B0C4-409A-8977-9BD54DACB4BE}"/>
              </a:ext>
            </a:extLst>
          </p:cNvPr>
          <p:cNvSpPr/>
          <p:nvPr/>
        </p:nvSpPr>
        <p:spPr bwMode="auto">
          <a:xfrm>
            <a:off x="9258203" y="5216474"/>
            <a:ext cx="2745118" cy="821490"/>
          </a:xfrm>
          <a:prstGeom prst="rect">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3751" fontAlgn="base">
              <a:spcBef>
                <a:spcPts val="200"/>
              </a:spcBef>
              <a:defRPr/>
            </a:pPr>
            <a:r>
              <a:rPr lang="en-US" sz="1200" kern="0">
                <a:solidFill>
                  <a:srgbClr val="282828"/>
                </a:solidFill>
                <a:latin typeface="Segoe UI"/>
                <a:cs typeface="Segoe UI" charset="0"/>
              </a:rPr>
              <a:t>Allocate and staff sufficient resources to implement and operate an organization-wide privacy program, including awareness-raising and training</a:t>
            </a:r>
          </a:p>
        </p:txBody>
      </p:sp>
      <p:cxnSp>
        <p:nvCxnSpPr>
          <p:cNvPr id="27" name="Straight Connector 26" descr="A line connecting to the Organization's responsibiilty slice of the pie chart">
            <a:extLst>
              <a:ext uri="{FF2B5EF4-FFF2-40B4-BE49-F238E27FC236}">
                <a16:creationId xmlns:a16="http://schemas.microsoft.com/office/drawing/2014/main" id="{D4D46817-A9E8-4B66-9591-05F9131B6846}"/>
              </a:ext>
              <a:ext uri="{C183D7F6-B498-43B3-948B-1728B52AA6E4}">
                <adec:decorative xmlns:adec="http://schemas.microsoft.com/office/drawing/2017/decorative" val="1"/>
              </a:ext>
            </a:extLst>
          </p:cNvPr>
          <p:cNvCxnSpPr>
            <a:cxnSpLocks/>
          </p:cNvCxnSpPr>
          <p:nvPr/>
        </p:nvCxnSpPr>
        <p:spPr>
          <a:xfrm>
            <a:off x="8229299" y="5072236"/>
            <a:ext cx="821686" cy="0"/>
          </a:xfrm>
          <a:prstGeom prst="line">
            <a:avLst/>
          </a:prstGeom>
          <a:noFill/>
          <a:ln w="9525" cap="flat" cmpd="sng" algn="ctr">
            <a:solidFill>
              <a:srgbClr val="0078D7"/>
            </a:solidFill>
            <a:prstDash val="solid"/>
            <a:headEnd type="oval"/>
            <a:tailEnd type="none"/>
          </a:ln>
          <a:effectLst/>
        </p:spPr>
      </p:cxnSp>
      <p:sp>
        <p:nvSpPr>
          <p:cNvPr id="28" name="TextBox 27">
            <a:extLst>
              <a:ext uri="{FF2B5EF4-FFF2-40B4-BE49-F238E27FC236}">
                <a16:creationId xmlns:a16="http://schemas.microsoft.com/office/drawing/2014/main" id="{99F851E8-59C8-4704-BE8B-09468F421A44}"/>
              </a:ext>
            </a:extLst>
          </p:cNvPr>
          <p:cNvSpPr txBox="1"/>
          <p:nvPr/>
        </p:nvSpPr>
        <p:spPr>
          <a:xfrm>
            <a:off x="8777860" y="6453756"/>
            <a:ext cx="3409749" cy="447797"/>
          </a:xfrm>
          <a:prstGeom prst="rect">
            <a:avLst/>
          </a:prstGeom>
          <a:noFill/>
        </p:spPr>
        <p:txBody>
          <a:bodyPr wrap="square" lIns="182854" tIns="146284" rIns="182854" bIns="146284" rtlCol="0">
            <a:spAutoFit/>
          </a:bodyPr>
          <a:lstStyle/>
          <a:p>
            <a:pPr defTabSz="932563">
              <a:lnSpc>
                <a:spcPct val="90000"/>
              </a:lnSpc>
              <a:spcAft>
                <a:spcPts val="600"/>
              </a:spcAft>
            </a:pPr>
            <a:r>
              <a:rPr lang="en-US" sz="1100">
                <a:gradFill>
                  <a:gsLst>
                    <a:gs pos="2917">
                      <a:srgbClr val="282828"/>
                    </a:gs>
                    <a:gs pos="30000">
                      <a:srgbClr val="282828"/>
                    </a:gs>
                  </a:gsLst>
                  <a:lin ang="5400000" scaled="0"/>
                </a:gradFill>
                <a:latin typeface="Segoe UI"/>
              </a:rPr>
              <a:t> *Customer Lockbox is coming soon to GCC High</a:t>
            </a:r>
          </a:p>
        </p:txBody>
      </p:sp>
    </p:spTree>
    <p:extLst>
      <p:ext uri="{BB962C8B-B14F-4D97-AF65-F5344CB8AC3E}">
        <p14:creationId xmlns:p14="http://schemas.microsoft.com/office/powerpoint/2010/main" val="255046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424" y="240441"/>
            <a:ext cx="11336039" cy="744014"/>
          </a:xfrm>
        </p:spPr>
        <p:txBody>
          <a:bodyPr/>
          <a:lstStyle/>
          <a:p>
            <a:r>
              <a:rPr lang="en-US"/>
              <a:t>Service Offering Differentiation</a:t>
            </a:r>
          </a:p>
        </p:txBody>
      </p:sp>
      <p:sp>
        <p:nvSpPr>
          <p:cNvPr id="4" name="Slide Number Placeholder 3"/>
          <p:cNvSpPr>
            <a:spLocks noGrp="1"/>
          </p:cNvSpPr>
          <p:nvPr>
            <p:ph type="sldNum" sz="quarter" idx="4"/>
          </p:nvPr>
        </p:nvSpPr>
        <p:spPr>
          <a:xfrm>
            <a:off x="11286665" y="6593624"/>
            <a:ext cx="636097" cy="137160"/>
          </a:xfrm>
          <a:prstGeom prst="rect">
            <a:avLst/>
          </a:prstGeom>
        </p:spPr>
        <p:txBody>
          <a:bodyPr rIns="0" anchor="ctr"/>
          <a:lstStyle>
            <a:defPPr>
              <a:defRPr lang="en-US"/>
            </a:defPPr>
            <a:lvl1pPr marL="0" algn="r"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88">
              <a:defRPr/>
            </a:pPr>
            <a:fld id="{27258FFF-F925-446B-8502-81C933981705}" type="slidenum">
              <a:rPr lang="en-US" smtClean="0"/>
              <a:pPr defTabSz="914188">
                <a:defRPr/>
              </a:pPr>
              <a:t>52</a:t>
            </a:fld>
            <a:endParaRPr lang="en-US" kern="0">
              <a:gradFill>
                <a:gsLst>
                  <a:gs pos="100000">
                    <a:srgbClr val="797A7D"/>
                  </a:gs>
                  <a:gs pos="0">
                    <a:srgbClr val="797A7D"/>
                  </a:gs>
                </a:gsLst>
                <a:lin ang="5400000" scaled="0"/>
              </a:gradFill>
              <a:latin typeface="Segoe UI"/>
            </a:endParaRPr>
          </a:p>
        </p:txBody>
      </p:sp>
      <p:graphicFrame>
        <p:nvGraphicFramePr>
          <p:cNvPr id="5" name="Table 4"/>
          <p:cNvGraphicFramePr>
            <a:graphicFrameLocks noGrp="1"/>
          </p:cNvGraphicFramePr>
          <p:nvPr/>
        </p:nvGraphicFramePr>
        <p:xfrm>
          <a:off x="1343265" y="867677"/>
          <a:ext cx="9425268" cy="5669084"/>
        </p:xfrm>
        <a:graphic>
          <a:graphicData uri="http://schemas.openxmlformats.org/drawingml/2006/table">
            <a:tbl>
              <a:tblPr firstRow="1" bandRow="1">
                <a:tableStyleId>{5C22544A-7EE6-4342-B048-85BDC9FD1C3A}</a:tableStyleId>
              </a:tblPr>
              <a:tblGrid>
                <a:gridCol w="2337653">
                  <a:extLst>
                    <a:ext uri="{9D8B030D-6E8A-4147-A177-3AD203B41FA5}">
                      <a16:colId xmlns:a16="http://schemas.microsoft.com/office/drawing/2014/main" val="2198664969"/>
                    </a:ext>
                  </a:extLst>
                </a:gridCol>
                <a:gridCol w="1738260">
                  <a:extLst>
                    <a:ext uri="{9D8B030D-6E8A-4147-A177-3AD203B41FA5}">
                      <a16:colId xmlns:a16="http://schemas.microsoft.com/office/drawing/2014/main" val="1308947887"/>
                    </a:ext>
                  </a:extLst>
                </a:gridCol>
                <a:gridCol w="1794887">
                  <a:extLst>
                    <a:ext uri="{9D8B030D-6E8A-4147-A177-3AD203B41FA5}">
                      <a16:colId xmlns:a16="http://schemas.microsoft.com/office/drawing/2014/main" val="1788684972"/>
                    </a:ext>
                  </a:extLst>
                </a:gridCol>
                <a:gridCol w="1814646">
                  <a:extLst>
                    <a:ext uri="{9D8B030D-6E8A-4147-A177-3AD203B41FA5}">
                      <a16:colId xmlns:a16="http://schemas.microsoft.com/office/drawing/2014/main" val="2743145744"/>
                    </a:ext>
                  </a:extLst>
                </a:gridCol>
                <a:gridCol w="1739822">
                  <a:extLst>
                    <a:ext uri="{9D8B030D-6E8A-4147-A177-3AD203B41FA5}">
                      <a16:colId xmlns:a16="http://schemas.microsoft.com/office/drawing/2014/main" val="4149729905"/>
                    </a:ext>
                  </a:extLst>
                </a:gridCol>
              </a:tblGrid>
              <a:tr h="579038">
                <a:tc>
                  <a:txBody>
                    <a:bodyPr/>
                    <a:lstStyle/>
                    <a:p>
                      <a:pPr algn="ctr"/>
                      <a:endParaRPr lang="en-US" sz="1600" b="1"/>
                    </a:p>
                  </a:txBody>
                  <a:tcPr marL="91427" marR="91427" marT="45713" marB="45713" anchor="ctr"/>
                </a:tc>
                <a:tc>
                  <a:txBody>
                    <a:bodyPr/>
                    <a:lstStyle/>
                    <a:p>
                      <a:pPr algn="ctr"/>
                      <a:r>
                        <a:rPr lang="en-US" sz="1600"/>
                        <a:t>Commercial</a:t>
                      </a:r>
                    </a:p>
                  </a:txBody>
                  <a:tcPr marL="91427" marR="91427" marT="45713" marB="45713" anchor="ctr"/>
                </a:tc>
                <a:tc>
                  <a:txBody>
                    <a:bodyPr/>
                    <a:lstStyle/>
                    <a:p>
                      <a:pPr algn="ctr"/>
                      <a:r>
                        <a:rPr lang="en-US" sz="1600"/>
                        <a:t>M365</a:t>
                      </a:r>
                    </a:p>
                    <a:p>
                      <a:pPr algn="ctr"/>
                      <a:r>
                        <a:rPr lang="en-US" sz="1600"/>
                        <a:t>“GCC”</a:t>
                      </a:r>
                    </a:p>
                  </a:txBody>
                  <a:tcPr marL="91427" marR="91427" marT="45713" marB="45713" anchor="ctr"/>
                </a:tc>
                <a:tc>
                  <a:txBody>
                    <a:bodyPr/>
                    <a:lstStyle/>
                    <a:p>
                      <a:pPr algn="ctr"/>
                      <a:r>
                        <a:rPr lang="en-US" sz="1600"/>
                        <a:t>M365</a:t>
                      </a:r>
                    </a:p>
                    <a:p>
                      <a:pPr algn="ctr"/>
                      <a:r>
                        <a:rPr lang="en-US" sz="1600"/>
                        <a:t>“GCC High”</a:t>
                      </a:r>
                    </a:p>
                  </a:txBody>
                  <a:tcPr marL="91427" marR="91427" marT="45713" marB="45713" anchor="ctr"/>
                </a:tc>
                <a:tc>
                  <a:txBody>
                    <a:bodyPr/>
                    <a:lstStyle/>
                    <a:p>
                      <a:pPr algn="ctr"/>
                      <a:r>
                        <a:rPr lang="en-US" sz="1600"/>
                        <a:t>M365</a:t>
                      </a:r>
                      <a:br>
                        <a:rPr lang="en-US" sz="1600"/>
                      </a:br>
                      <a:r>
                        <a:rPr lang="en-US" sz="1600"/>
                        <a:t>“DoD”</a:t>
                      </a:r>
                    </a:p>
                  </a:txBody>
                  <a:tcPr marL="91427" marR="91427" marT="45713" marB="45713" anchor="ctr"/>
                </a:tc>
                <a:extLst>
                  <a:ext uri="{0D108BD9-81ED-4DB2-BD59-A6C34878D82A}">
                    <a16:rowId xmlns:a16="http://schemas.microsoft.com/office/drawing/2014/main" val="2013523403"/>
                  </a:ext>
                </a:extLst>
              </a:tr>
              <a:tr h="579038">
                <a:tc>
                  <a:txBody>
                    <a:bodyPr/>
                    <a:lstStyle/>
                    <a:p>
                      <a:r>
                        <a:rPr lang="en-US" sz="1600" b="1"/>
                        <a:t>Customer Eligibility</a:t>
                      </a:r>
                    </a:p>
                  </a:txBody>
                  <a:tcPr marL="91427" marR="91427" marT="45713" marB="45713" anchor="ctr"/>
                </a:tc>
                <a:tc>
                  <a:txBody>
                    <a:bodyPr/>
                    <a:lstStyle/>
                    <a:p>
                      <a:pPr algn="ctr"/>
                      <a:r>
                        <a:rPr lang="en-US" sz="1600"/>
                        <a:t>Any customer</a:t>
                      </a:r>
                    </a:p>
                  </a:txBody>
                  <a:tcPr marL="91427" marR="91427" marT="45713" marB="45713" anchor="ct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EN-US" sz="1600"/>
                        <a:t>Federal, SLG, Tribes, </a:t>
                      </a:r>
                      <a:r>
                        <a:rPr lang="en-US" sz="1600"/>
                        <a:t>DIB</a:t>
                      </a:r>
                      <a:endParaRPr lang="EN-US" sz="1600"/>
                    </a:p>
                  </a:txBody>
                  <a:tcPr marL="91427" marR="91427" marT="45713" marB="45713" anchor="ctr"/>
                </a:tc>
                <a:tc>
                  <a:txBody>
                    <a:bodyPr/>
                    <a:lstStyle/>
                    <a:p>
                      <a:pPr algn="ctr"/>
                      <a:r>
                        <a:rPr lang="EN-US" sz="1600"/>
                        <a:t>Federal, </a:t>
                      </a:r>
                      <a:endParaRPr lang="en-US" sz="1600"/>
                    </a:p>
                    <a:p>
                      <a:pPr algn="ctr"/>
                      <a:r>
                        <a:rPr lang="en-US" sz="1600"/>
                        <a:t>DIB</a:t>
                      </a:r>
                    </a:p>
                  </a:txBody>
                  <a:tcPr marL="91427" marR="91427" marT="45713" marB="45713" anchor="ctr"/>
                </a:tc>
                <a:tc>
                  <a:txBody>
                    <a:bodyPr/>
                    <a:lstStyle/>
                    <a:p>
                      <a:pPr algn="ctr"/>
                      <a:r>
                        <a:rPr lang="en-US" sz="1600"/>
                        <a:t>DoD only</a:t>
                      </a:r>
                    </a:p>
                  </a:txBody>
                  <a:tcPr marL="91427" marR="91427" marT="45713" marB="45713" anchor="ctr"/>
                </a:tc>
                <a:extLst>
                  <a:ext uri="{0D108BD9-81ED-4DB2-BD59-A6C34878D82A}">
                    <a16:rowId xmlns:a16="http://schemas.microsoft.com/office/drawing/2014/main" val="2471905455"/>
                  </a:ext>
                </a:extLst>
              </a:tr>
              <a:tr h="0">
                <a:tc>
                  <a:txBody>
                    <a:bodyPr/>
                    <a:lstStyle/>
                    <a:p>
                      <a:r>
                        <a:rPr lang="EN-US" sz="1600" b="1"/>
                        <a:t>D</a:t>
                      </a:r>
                      <a:r>
                        <a:rPr lang="en-US" sz="1600" b="1"/>
                        <a:t>atacenter</a:t>
                      </a:r>
                      <a:r>
                        <a:rPr lang="EN-US" sz="1600" b="1"/>
                        <a:t> Locations</a:t>
                      </a:r>
                    </a:p>
                  </a:txBody>
                  <a:tcPr marL="91427" marR="91427" marT="45713" marB="45713" anchor="ctr"/>
                </a:tc>
                <a:tc>
                  <a:txBody>
                    <a:bodyPr/>
                    <a:lstStyle/>
                    <a:p>
                      <a:pPr algn="ctr"/>
                      <a:r>
                        <a:rPr lang="en-US" sz="1600"/>
                        <a:t>US &amp; OCONUS</a:t>
                      </a:r>
                    </a:p>
                  </a:txBody>
                  <a:tcPr marL="91427" marR="91427" marT="45713" marB="45713" anchor="ct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EN-US" sz="1600"/>
                        <a:t>CONUS Only</a:t>
                      </a:r>
                    </a:p>
                  </a:txBody>
                  <a:tcPr marL="91427" marR="91427" marT="45713" marB="45713" anchor="ctr"/>
                </a:tc>
                <a:tc>
                  <a:txBody>
                    <a:bodyPr/>
                    <a:lstStyle/>
                    <a:p>
                      <a:pPr algn="ctr"/>
                      <a:r>
                        <a:rPr lang="EN-US" sz="1600"/>
                        <a:t>CONUS Only</a:t>
                      </a:r>
                      <a:endParaRPr lang="en-US" sz="1600"/>
                    </a:p>
                  </a:txBody>
                  <a:tcPr marL="91427" marR="91427" marT="45713" marB="45713" anchor="ctr"/>
                </a:tc>
                <a:tc>
                  <a:txBody>
                    <a:bodyPr/>
                    <a:lstStyle/>
                    <a:p>
                      <a:pPr algn="ctr"/>
                      <a:r>
                        <a:rPr lang="EN-US" sz="1600"/>
                        <a:t>CONUS Only</a:t>
                      </a:r>
                      <a:endParaRPr lang="en-US" sz="1600"/>
                    </a:p>
                  </a:txBody>
                  <a:tcPr marL="91427" marR="91427" marT="45713" marB="45713" anchor="ctr"/>
                </a:tc>
                <a:extLst>
                  <a:ext uri="{0D108BD9-81ED-4DB2-BD59-A6C34878D82A}">
                    <a16:rowId xmlns:a16="http://schemas.microsoft.com/office/drawing/2014/main" val="3386980058"/>
                  </a:ext>
                </a:extLst>
              </a:tr>
              <a:tr h="0">
                <a:tc>
                  <a:txBody>
                    <a:bodyPr/>
                    <a:lstStyle/>
                    <a:p>
                      <a:r>
                        <a:rPr lang="en-US" sz="1600" b="1"/>
                        <a:t>FedRAMP *</a:t>
                      </a:r>
                    </a:p>
                  </a:txBody>
                  <a:tcPr marL="91427" marR="91427" marT="45713" marB="45713" anchor="ctr"/>
                </a:tc>
                <a:tc>
                  <a:txBody>
                    <a:bodyPr/>
                    <a:lstStyle/>
                    <a:p>
                      <a:pPr algn="ctr"/>
                      <a:r>
                        <a:rPr lang="EN-US" sz="1600"/>
                        <a:t>High</a:t>
                      </a:r>
                      <a:endParaRPr lang="EN-US" sz="1600" strike="sngStrike"/>
                    </a:p>
                  </a:txBody>
                  <a:tcPr marL="91427" marR="91427" marT="45713" marB="45713" anchor="ctr"/>
                </a:tc>
                <a:tc>
                  <a:txBody>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lang="EN-US" sz="1600"/>
                        <a:t>High</a:t>
                      </a:r>
                    </a:p>
                  </a:txBody>
                  <a:tcPr marL="91427" marR="91427" marT="45713" marB="45713" anchor="ctr"/>
                </a:tc>
                <a:tc>
                  <a:txBody>
                    <a:bodyPr/>
                    <a:lstStyle/>
                    <a:p>
                      <a:pPr algn="ctr"/>
                      <a:r>
                        <a:rPr lang="en-US" sz="1600"/>
                        <a:t>High</a:t>
                      </a:r>
                    </a:p>
                  </a:txBody>
                  <a:tcPr marL="91427" marR="91427" marT="45713" marB="45713" anchor="ctr"/>
                </a:tc>
                <a:tc>
                  <a:txBody>
                    <a:bodyPr/>
                    <a:lstStyle/>
                    <a:p>
                      <a:pPr algn="ctr"/>
                      <a:r>
                        <a:rPr lang="en-US" sz="1600"/>
                        <a:t>High</a:t>
                      </a:r>
                    </a:p>
                  </a:txBody>
                  <a:tcPr marL="91427" marR="91427" marT="45713" marB="45713" anchor="ctr"/>
                </a:tc>
                <a:extLst>
                  <a:ext uri="{0D108BD9-81ED-4DB2-BD59-A6C34878D82A}">
                    <a16:rowId xmlns:a16="http://schemas.microsoft.com/office/drawing/2014/main" val="162460198"/>
                  </a:ext>
                </a:extLst>
              </a:tr>
              <a:tr h="0">
                <a:tc>
                  <a:txBody>
                    <a:bodyPr/>
                    <a:lstStyle/>
                    <a:p>
                      <a:r>
                        <a:rPr lang="en-US" sz="1600" b="1"/>
                        <a:t>DFARS </a:t>
                      </a:r>
                      <a:r>
                        <a:rPr lang="en-US" sz="1200" b="1"/>
                        <a:t>252.204-7012</a:t>
                      </a:r>
                    </a:p>
                  </a:txBody>
                  <a:tcPr marL="91427" marR="91427" marT="45713" marB="45713" anchor="ctr"/>
                </a:tc>
                <a:tc>
                  <a:txBody>
                    <a:bodyPr/>
                    <a:lstStyle/>
                    <a:p>
                      <a:pPr algn="ctr"/>
                      <a:r>
                        <a:rPr lang="EN-US" sz="1600"/>
                        <a:t>No</a:t>
                      </a:r>
                      <a:endParaRPr lang="en-US" sz="1600"/>
                    </a:p>
                  </a:txBody>
                  <a:tcPr marL="91427" marR="91427" marT="45713" marB="45713" anchor="ctr"/>
                </a:tc>
                <a:tc>
                  <a:txBody>
                    <a:bodyPr/>
                    <a:lstStyle/>
                    <a:p>
                      <a:pPr algn="ctr"/>
                      <a:r>
                        <a:rPr lang="en-US" sz="1600"/>
                        <a:t>Yes</a:t>
                      </a:r>
                      <a:endParaRPr lang="en-US" sz="1200"/>
                    </a:p>
                  </a:txBody>
                  <a:tcPr marL="91427" marR="91427" marT="45713" marB="45713" anchor="ctr"/>
                </a:tc>
                <a:tc>
                  <a:txBody>
                    <a:bodyPr/>
                    <a:lstStyle/>
                    <a:p>
                      <a:pPr algn="ctr"/>
                      <a:r>
                        <a:rPr lang="EN-US" sz="1600"/>
                        <a:t>Yes</a:t>
                      </a:r>
                      <a:endParaRPr lang="en-US" sz="1200"/>
                    </a:p>
                  </a:txBody>
                  <a:tcPr marL="91427" marR="91427" marT="45713" marB="45713" anchor="ctr"/>
                </a:tc>
                <a:tc>
                  <a:txBody>
                    <a:bodyPr/>
                    <a:lstStyle/>
                    <a:p>
                      <a:pPr algn="ctr"/>
                      <a:r>
                        <a:rPr lang="EN-US" sz="1600"/>
                        <a:t>Yes</a:t>
                      </a:r>
                      <a:endParaRPr lang="en-US" sz="1600"/>
                    </a:p>
                  </a:txBody>
                  <a:tcPr marL="91427" marR="91427" marT="45713" marB="45713" anchor="ctr"/>
                </a:tc>
                <a:extLst>
                  <a:ext uri="{0D108BD9-81ED-4DB2-BD59-A6C34878D82A}">
                    <a16:rowId xmlns:a16="http://schemas.microsoft.com/office/drawing/2014/main" val="4138515691"/>
                  </a:ext>
                </a:extLst>
              </a:tr>
              <a:tr h="0">
                <a:tc>
                  <a:txBody>
                    <a:bodyPr/>
                    <a:lstStyle/>
                    <a:p>
                      <a:pPr marL="0" algn="l" defTabSz="914400" rtl="0" eaLnBrk="1" latinLnBrk="0" hangingPunct="1"/>
                      <a:r>
                        <a:rPr lang="en-US" sz="1600" b="1" kern="1200">
                          <a:solidFill>
                            <a:schemeClr val="dk1"/>
                          </a:solidFill>
                          <a:latin typeface="+mn-lt"/>
                          <a:ea typeface="+mn-ea"/>
                          <a:cs typeface="+mn-cs"/>
                        </a:rPr>
                        <a:t>FCI + CMMC L1-2</a:t>
                      </a:r>
                    </a:p>
                  </a:txBody>
                  <a:tcPr marL="91427" marR="91427" marT="45713" marB="45713" anchor="ctr"/>
                </a:tc>
                <a:tc>
                  <a:txBody>
                    <a:bodyPr/>
                    <a:lstStyle/>
                    <a:p>
                      <a:pPr marL="0" algn="ctr" defTabSz="914400" rtl="0" eaLnBrk="1" latinLnBrk="0" hangingPunct="1"/>
                      <a:r>
                        <a:rPr lang="en-US" sz="1600" kern="1200">
                          <a:solidFill>
                            <a:schemeClr val="dk1"/>
                          </a:solidFill>
                          <a:latin typeface="+mn-lt"/>
                          <a:ea typeface="+mn-ea"/>
                          <a:cs typeface="+mn-cs"/>
                        </a:rPr>
                        <a:t>Yes</a:t>
                      </a:r>
                    </a:p>
                  </a:txBody>
                  <a:tcPr marL="91427" marR="91427" marT="45713" marB="45713" anchor="ctr"/>
                </a:tc>
                <a:tc>
                  <a:txBody>
                    <a:bodyPr/>
                    <a:lstStyle/>
                    <a:p>
                      <a:pPr marL="0" algn="ctr" defTabSz="914400" rtl="0" eaLnBrk="1" latinLnBrk="0" hangingPunct="1"/>
                      <a:r>
                        <a:rPr lang="en-US" sz="1600" kern="1200">
                          <a:solidFill>
                            <a:schemeClr val="dk1"/>
                          </a:solidFill>
                          <a:latin typeface="+mn-lt"/>
                          <a:ea typeface="+mn-ea"/>
                          <a:cs typeface="+mn-cs"/>
                        </a:rPr>
                        <a:t>Yes</a:t>
                      </a:r>
                    </a:p>
                  </a:txBody>
                  <a:tcPr marL="91427" marR="91427" marT="45713" marB="45713" anchor="ctr"/>
                </a:tc>
                <a:tc>
                  <a:txBody>
                    <a:bodyPr/>
                    <a:lstStyle/>
                    <a:p>
                      <a:pPr marL="0" algn="ctr" defTabSz="914400" rtl="0" eaLnBrk="1" latinLnBrk="0" hangingPunct="1"/>
                      <a:r>
                        <a:rPr lang="en-US" sz="1600" kern="1200">
                          <a:solidFill>
                            <a:schemeClr val="dk1"/>
                          </a:solidFill>
                          <a:latin typeface="+mn-lt"/>
                          <a:ea typeface="+mn-ea"/>
                          <a:cs typeface="+mn-cs"/>
                        </a:rPr>
                        <a:t>Yes</a:t>
                      </a:r>
                    </a:p>
                  </a:txBody>
                  <a:tcPr marL="91427" marR="91427" marT="45713" marB="45713" anchor="ctr"/>
                </a:tc>
                <a:tc>
                  <a:txBody>
                    <a:bodyPr/>
                    <a:lstStyle/>
                    <a:p>
                      <a:pPr marL="0" algn="ctr" defTabSz="914400" rtl="0" eaLnBrk="1" latinLnBrk="0" hangingPunct="1"/>
                      <a:r>
                        <a:rPr lang="en-US" sz="1600" kern="1200">
                          <a:solidFill>
                            <a:schemeClr val="dk1"/>
                          </a:solidFill>
                          <a:latin typeface="+mn-lt"/>
                          <a:ea typeface="+mn-ea"/>
                          <a:cs typeface="+mn-cs"/>
                        </a:rPr>
                        <a:t>Yes</a:t>
                      </a:r>
                    </a:p>
                  </a:txBody>
                  <a:tcPr marL="91427" marR="91427" marT="45713" marB="45713" anchor="ctr"/>
                </a:tc>
                <a:extLst>
                  <a:ext uri="{0D108BD9-81ED-4DB2-BD59-A6C34878D82A}">
                    <a16:rowId xmlns:a16="http://schemas.microsoft.com/office/drawing/2014/main" val="1824053586"/>
                  </a:ext>
                </a:extLst>
              </a:tr>
              <a:tr h="0">
                <a:tc>
                  <a:txBody>
                    <a:bodyPr/>
                    <a:lstStyle/>
                    <a:p>
                      <a:r>
                        <a:rPr lang="en-US" sz="1600" b="1"/>
                        <a:t>CUI / CDI + CMMC L3-5</a:t>
                      </a:r>
                    </a:p>
                  </a:txBody>
                  <a:tcPr marL="91427" marR="91427" marT="45713" marB="45713" anchor="ctr"/>
                </a:tc>
                <a:tc>
                  <a:txBody>
                    <a:bodyPr/>
                    <a:lstStyle/>
                    <a:p>
                      <a:pPr algn="ctr"/>
                      <a:r>
                        <a:rPr lang="en-US" sz="1600"/>
                        <a:t>No</a:t>
                      </a:r>
                    </a:p>
                  </a:txBody>
                  <a:tcPr marL="91427" marR="91427" marT="45713" marB="45713" anchor="ctr"/>
                </a:tc>
                <a:tc>
                  <a:txBody>
                    <a:bodyPr/>
                    <a:lstStyle/>
                    <a:p>
                      <a:pPr algn="ctr"/>
                      <a:r>
                        <a:rPr lang="en-US" sz="1600"/>
                        <a:t>Yes^</a:t>
                      </a:r>
                    </a:p>
                  </a:txBody>
                  <a:tcPr marL="91427" marR="91427" marT="45713" marB="45713" anchor="ctr"/>
                </a:tc>
                <a:tc>
                  <a:txBody>
                    <a:bodyPr/>
                    <a:lstStyle/>
                    <a:p>
                      <a:pPr algn="ctr"/>
                      <a:r>
                        <a:rPr lang="en-US" sz="1600"/>
                        <a:t>Yes</a:t>
                      </a:r>
                    </a:p>
                  </a:txBody>
                  <a:tcPr marL="91427" marR="91427" marT="45713" marB="45713" anchor="ctr"/>
                </a:tc>
                <a:tc>
                  <a:txBody>
                    <a:bodyPr/>
                    <a:lstStyle/>
                    <a:p>
                      <a:pPr algn="ctr"/>
                      <a:r>
                        <a:rPr lang="en-US" sz="1600"/>
                        <a:t>Yes</a:t>
                      </a:r>
                      <a:endParaRPr lang="EN-US" sz="1600"/>
                    </a:p>
                  </a:txBody>
                  <a:tcPr marL="91427" marR="91427" marT="45713" marB="45713" anchor="ctr"/>
                </a:tc>
                <a:extLst>
                  <a:ext uri="{0D108BD9-81ED-4DB2-BD59-A6C34878D82A}">
                    <a16:rowId xmlns:a16="http://schemas.microsoft.com/office/drawing/2014/main" val="3528952205"/>
                  </a:ext>
                </a:extLst>
              </a:tr>
              <a:tr h="0">
                <a:tc>
                  <a:txBody>
                    <a:bodyPr/>
                    <a:lstStyle/>
                    <a:p>
                      <a:r>
                        <a:rPr lang="en-US" sz="1600" b="1"/>
                        <a:t>ITAR / EAR</a:t>
                      </a:r>
                    </a:p>
                  </a:txBody>
                  <a:tcPr marL="91427" marR="91427" marT="45713" marB="45713" anchor="ctr"/>
                </a:tc>
                <a:tc>
                  <a:txBody>
                    <a:bodyPr/>
                    <a:lstStyle/>
                    <a:p>
                      <a:pPr algn="ctr"/>
                      <a:r>
                        <a:rPr lang="en-US" sz="1600"/>
                        <a:t>No</a:t>
                      </a:r>
                    </a:p>
                  </a:txBody>
                  <a:tcPr marL="91427" marR="91427" marT="45713" marB="45713" anchor="ctr"/>
                </a:tc>
                <a:tc>
                  <a:txBody>
                    <a:bodyPr/>
                    <a:lstStyle/>
                    <a:p>
                      <a:pPr algn="ctr"/>
                      <a:r>
                        <a:rPr lang="en-US" sz="1600"/>
                        <a:t>No</a:t>
                      </a:r>
                    </a:p>
                  </a:txBody>
                  <a:tcPr marL="91427" marR="91427" marT="45713" marB="45713" anchor="ctr"/>
                </a:tc>
                <a:tc>
                  <a:txBody>
                    <a:bodyPr/>
                    <a:lstStyle/>
                    <a:p>
                      <a:pPr algn="ctr"/>
                      <a:r>
                        <a:rPr lang="en-US" sz="1600"/>
                        <a:t>Yes</a:t>
                      </a:r>
                    </a:p>
                  </a:txBody>
                  <a:tcPr marL="91427" marR="91427" marT="45713" marB="45713" anchor="ctr"/>
                </a:tc>
                <a:tc>
                  <a:txBody>
                    <a:bodyPr/>
                    <a:lstStyle/>
                    <a:p>
                      <a:pPr algn="ctr"/>
                      <a:r>
                        <a:rPr lang="en-US" sz="1600"/>
                        <a:t>Yes</a:t>
                      </a:r>
                    </a:p>
                  </a:txBody>
                  <a:tcPr marL="91427" marR="91427" marT="45713" marB="45713" anchor="ctr"/>
                </a:tc>
                <a:extLst>
                  <a:ext uri="{0D108BD9-81ED-4DB2-BD59-A6C34878D82A}">
                    <a16:rowId xmlns:a16="http://schemas.microsoft.com/office/drawing/2014/main" val="3604026117"/>
                  </a:ext>
                </a:extLst>
              </a:tr>
              <a:tr h="0">
                <a:tc>
                  <a:txBody>
                    <a:bodyPr/>
                    <a:lstStyle/>
                    <a:p>
                      <a:r>
                        <a:rPr lang="en-US" sz="1600" b="1"/>
                        <a:t>DoD CC SRG Level **</a:t>
                      </a:r>
                    </a:p>
                  </a:txBody>
                  <a:tcPr marL="91427" marR="91427" marT="45713" marB="45713" anchor="ctr"/>
                </a:tc>
                <a:tc>
                  <a:txBody>
                    <a:bodyPr/>
                    <a:lstStyle/>
                    <a:p>
                      <a:pPr algn="ctr"/>
                      <a:r>
                        <a:rPr lang="en-US" sz="1600"/>
                        <a:t>N/A</a:t>
                      </a:r>
                    </a:p>
                  </a:txBody>
                  <a:tcPr marL="91427" marR="91427" marT="45713" marB="45713" anchor="ctr"/>
                </a:tc>
                <a:tc>
                  <a:txBody>
                    <a:bodyPr/>
                    <a:lstStyle/>
                    <a:p>
                      <a:pPr algn="ctr"/>
                      <a:r>
                        <a:rPr lang="en-US" sz="1600"/>
                        <a:t>IL2</a:t>
                      </a:r>
                    </a:p>
                  </a:txBody>
                  <a:tcPr marL="91427" marR="91427" marT="45713" marB="45713" anchor="ctr"/>
                </a:tc>
                <a:tc>
                  <a:txBody>
                    <a:bodyPr/>
                    <a:lstStyle/>
                    <a:p>
                      <a:pPr algn="ctr"/>
                      <a:r>
                        <a:rPr lang="en-US" sz="1600"/>
                        <a:t>IL4</a:t>
                      </a:r>
                    </a:p>
                  </a:txBody>
                  <a:tcPr marL="91427" marR="91427" marT="45713" marB="45713" anchor="ctr"/>
                </a:tc>
                <a:tc>
                  <a:txBody>
                    <a:bodyPr/>
                    <a:lstStyle/>
                    <a:p>
                      <a:pPr algn="ctr"/>
                      <a:r>
                        <a:rPr lang="en-US" sz="1600"/>
                        <a:t>IL5</a:t>
                      </a:r>
                      <a:endParaRPr lang="EN-US" sz="1600"/>
                    </a:p>
                  </a:txBody>
                  <a:tcPr marL="91427" marR="91427" marT="45713" marB="45713" anchor="ctr"/>
                </a:tc>
                <a:extLst>
                  <a:ext uri="{0D108BD9-81ED-4DB2-BD59-A6C34878D82A}">
                    <a16:rowId xmlns:a16="http://schemas.microsoft.com/office/drawing/2014/main" val="3743859467"/>
                  </a:ext>
                </a:extLst>
              </a:tr>
              <a:tr h="0">
                <a:tc>
                  <a:txBody>
                    <a:bodyPr/>
                    <a:lstStyle/>
                    <a:p>
                      <a:r>
                        <a:rPr lang="en-US" sz="1600" b="1"/>
                        <a:t>NIST SP 800-53 / 171 ***</a:t>
                      </a:r>
                    </a:p>
                  </a:txBody>
                  <a:tcPr marL="91427" marR="91427" marT="45713" marB="45713" anchor="ctr"/>
                </a:tc>
                <a:tc>
                  <a:txBody>
                    <a:bodyPr/>
                    <a:lstStyle/>
                    <a:p>
                      <a:pPr algn="ctr"/>
                      <a:r>
                        <a:rPr lang="en-US" sz="1600"/>
                        <a:t>Yes</a:t>
                      </a:r>
                    </a:p>
                  </a:txBody>
                  <a:tcPr marL="91427" marR="91427" marT="45713" marB="45713" anchor="ctr"/>
                </a:tc>
                <a:tc>
                  <a:txBody>
                    <a:bodyPr/>
                    <a:lstStyle/>
                    <a:p>
                      <a:pPr algn="ctr"/>
                      <a:r>
                        <a:rPr lang="en-US" sz="1600"/>
                        <a:t>Yes</a:t>
                      </a:r>
                    </a:p>
                  </a:txBody>
                  <a:tcPr marL="91427" marR="91427" marT="45713" marB="45713" anchor="ctr"/>
                </a:tc>
                <a:tc>
                  <a:txBody>
                    <a:bodyPr/>
                    <a:lstStyle/>
                    <a:p>
                      <a:pPr algn="ctr"/>
                      <a:r>
                        <a:rPr lang="en-US" sz="1600"/>
                        <a:t>Yes</a:t>
                      </a:r>
                    </a:p>
                  </a:txBody>
                  <a:tcPr marL="91427" marR="91427" marT="45713" marB="45713" anchor="ctr"/>
                </a:tc>
                <a:tc>
                  <a:txBody>
                    <a:bodyPr/>
                    <a:lstStyle/>
                    <a:p>
                      <a:pPr algn="ctr"/>
                      <a:r>
                        <a:rPr lang="en-US" sz="1600"/>
                        <a:t>Yes</a:t>
                      </a:r>
                      <a:endParaRPr lang="EN-US" sz="1600"/>
                    </a:p>
                  </a:txBody>
                  <a:tcPr marL="91427" marR="91427" marT="45713" marB="45713" anchor="ctr"/>
                </a:tc>
                <a:extLst>
                  <a:ext uri="{0D108BD9-81ED-4DB2-BD59-A6C34878D82A}">
                    <a16:rowId xmlns:a16="http://schemas.microsoft.com/office/drawing/2014/main" val="1386635267"/>
                  </a:ext>
                </a:extLst>
              </a:tr>
              <a:tr h="0">
                <a:tc>
                  <a:txBody>
                    <a:bodyPr/>
                    <a:lstStyle/>
                    <a:p>
                      <a:pPr marL="0" algn="l" defTabSz="914400" rtl="0" eaLnBrk="1" latinLnBrk="0" hangingPunct="1"/>
                      <a:r>
                        <a:rPr lang="en-US" sz="1600" b="1" kern="1200">
                          <a:solidFill>
                            <a:schemeClr val="dk1"/>
                          </a:solidFill>
                          <a:latin typeface="+mn-lt"/>
                          <a:ea typeface="+mn-ea"/>
                          <a:cs typeface="+mn-cs"/>
                        </a:rPr>
                        <a:t>CJIS Agreement</a:t>
                      </a:r>
                    </a:p>
                  </a:txBody>
                  <a:tcPr marL="91427" marR="91427" marT="45713" marB="45713" anchor="ctr"/>
                </a:tc>
                <a:tc>
                  <a:txBody>
                    <a:bodyPr/>
                    <a:lstStyle/>
                    <a:p>
                      <a:pPr marL="0" algn="ctr" defTabSz="914400" rtl="0" eaLnBrk="1" latinLnBrk="0" hangingPunct="1"/>
                      <a:r>
                        <a:rPr lang="en-US" sz="1600" kern="1200">
                          <a:solidFill>
                            <a:schemeClr val="dk1"/>
                          </a:solidFill>
                          <a:latin typeface="+mn-lt"/>
                          <a:ea typeface="+mn-ea"/>
                          <a:cs typeface="+mn-cs"/>
                        </a:rPr>
                        <a:t>No</a:t>
                      </a:r>
                    </a:p>
                  </a:txBody>
                  <a:tcPr marL="91427" marR="91427" marT="45713" marB="45713" anchor="ctr"/>
                </a:tc>
                <a:tc>
                  <a:txBody>
                    <a:bodyPr/>
                    <a:lstStyle/>
                    <a:p>
                      <a:pPr marL="0" algn="ctr" defTabSz="914400" rtl="0" eaLnBrk="1" latinLnBrk="0" hangingPunct="1"/>
                      <a:r>
                        <a:rPr lang="en-US" sz="1600" kern="1200">
                          <a:solidFill>
                            <a:schemeClr val="dk1"/>
                          </a:solidFill>
                          <a:latin typeface="+mn-lt"/>
                          <a:ea typeface="+mn-ea"/>
                          <a:cs typeface="+mn-cs"/>
                        </a:rPr>
                        <a:t>State</a:t>
                      </a:r>
                    </a:p>
                  </a:txBody>
                  <a:tcPr marL="91427" marR="91427" marT="45713" marB="45713" anchor="ctr"/>
                </a:tc>
                <a:tc>
                  <a:txBody>
                    <a:bodyPr/>
                    <a:lstStyle/>
                    <a:p>
                      <a:pPr marL="0" algn="ctr" defTabSz="914400" rtl="0" eaLnBrk="1" latinLnBrk="0" hangingPunct="1"/>
                      <a:r>
                        <a:rPr lang="en-US" sz="1600" kern="1200">
                          <a:solidFill>
                            <a:schemeClr val="dk1"/>
                          </a:solidFill>
                          <a:latin typeface="+mn-lt"/>
                          <a:ea typeface="+mn-ea"/>
                          <a:cs typeface="+mn-cs"/>
                        </a:rPr>
                        <a:t>Federal</a:t>
                      </a:r>
                    </a:p>
                  </a:txBody>
                  <a:tcPr marL="91427" marR="91427" marT="45713" marB="45713" anchor="ctr"/>
                </a:tc>
                <a:tc>
                  <a:txBody>
                    <a:bodyPr/>
                    <a:lstStyle/>
                    <a:p>
                      <a:pPr marL="0" algn="ctr" defTabSz="914400" rtl="0" eaLnBrk="1" latinLnBrk="0" hangingPunct="1"/>
                      <a:r>
                        <a:rPr lang="en-US" sz="1600" kern="1200">
                          <a:solidFill>
                            <a:schemeClr val="dk1"/>
                          </a:solidFill>
                          <a:latin typeface="+mn-lt"/>
                          <a:ea typeface="+mn-ea"/>
                          <a:cs typeface="+mn-cs"/>
                        </a:rPr>
                        <a:t>No</a:t>
                      </a:r>
                    </a:p>
                  </a:txBody>
                  <a:tcPr marL="91427" marR="91427" marT="45713" marB="45713" anchor="ctr"/>
                </a:tc>
                <a:extLst>
                  <a:ext uri="{0D108BD9-81ED-4DB2-BD59-A6C34878D82A}">
                    <a16:rowId xmlns:a16="http://schemas.microsoft.com/office/drawing/2014/main" val="82211811"/>
                  </a:ext>
                </a:extLst>
              </a:tr>
              <a:tr h="0">
                <a:tc>
                  <a:txBody>
                    <a:bodyPr/>
                    <a:lstStyle/>
                    <a:p>
                      <a:r>
                        <a:rPr lang="en-US" sz="1600" b="1"/>
                        <a:t>NERC / FERC</a:t>
                      </a:r>
                    </a:p>
                  </a:txBody>
                  <a:tcPr marL="91427" marR="91427" marT="45713" marB="45713" anchor="ctr"/>
                </a:tc>
                <a:tc>
                  <a:txBody>
                    <a:bodyPr/>
                    <a:lstStyle/>
                    <a:p>
                      <a:pPr algn="ctr"/>
                      <a:r>
                        <a:rPr lang="en-US" sz="1600"/>
                        <a:t>No</a:t>
                      </a:r>
                    </a:p>
                  </a:txBody>
                  <a:tcPr marL="91427" marR="91427" marT="45713" marB="4571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Yes^</a:t>
                      </a:r>
                    </a:p>
                  </a:txBody>
                  <a:tcPr marL="91427" marR="91427" marT="45713" marB="45713" anchor="ctr"/>
                </a:tc>
                <a:tc>
                  <a:txBody>
                    <a:bodyPr/>
                    <a:lstStyle/>
                    <a:p>
                      <a:pPr algn="ctr"/>
                      <a:r>
                        <a:rPr lang="en-US" sz="1600"/>
                        <a:t>Yes</a:t>
                      </a:r>
                    </a:p>
                  </a:txBody>
                  <a:tcPr marL="91427" marR="91427" marT="45713" marB="45713" anchor="ctr"/>
                </a:tc>
                <a:tc>
                  <a:txBody>
                    <a:bodyPr/>
                    <a:lstStyle/>
                    <a:p>
                      <a:pPr algn="ctr"/>
                      <a:r>
                        <a:rPr lang="en-US" sz="1600"/>
                        <a:t>Yes</a:t>
                      </a:r>
                      <a:endParaRPr lang="EN-US" sz="1600"/>
                    </a:p>
                  </a:txBody>
                  <a:tcPr marL="91427" marR="91427" marT="45713" marB="45713" anchor="ctr"/>
                </a:tc>
                <a:extLst>
                  <a:ext uri="{0D108BD9-81ED-4DB2-BD59-A6C34878D82A}">
                    <a16:rowId xmlns:a16="http://schemas.microsoft.com/office/drawing/2014/main" val="3486853732"/>
                  </a:ext>
                </a:extLst>
              </a:tr>
              <a:tr h="0">
                <a:tc>
                  <a:txBody>
                    <a:bodyPr/>
                    <a:lstStyle/>
                    <a:p>
                      <a:r>
                        <a:rPr lang="en-US" sz="1600" b="1"/>
                        <a:t>Customer Support</a:t>
                      </a:r>
                    </a:p>
                  </a:txBody>
                  <a:tcPr marL="91427" marR="91427" marT="45713" marB="45713" anchor="ctr"/>
                </a:tc>
                <a:tc gridSpan="2">
                  <a:txBody>
                    <a:bodyPr/>
                    <a:lstStyle/>
                    <a:p>
                      <a:pPr algn="ctr"/>
                      <a:r>
                        <a:rPr lang="en-US" sz="1600"/>
                        <a:t>Worldwide / Commercial Personnel</a:t>
                      </a:r>
                    </a:p>
                  </a:txBody>
                  <a:tcPr marL="91427" marR="91427" marT="45713" marB="45713" anchor="ctr"/>
                </a:tc>
                <a:tc hMerge="1">
                  <a:txBody>
                    <a:bodyPr/>
                    <a:lstStyle/>
                    <a:p>
                      <a:pPr algn="ctr"/>
                      <a:endParaRPr lang="en-US" sz="1400"/>
                    </a:p>
                  </a:txBody>
                  <a:tcPr anchor="ctr"/>
                </a:tc>
                <a:tc gridSpan="2">
                  <a:txBody>
                    <a:bodyPr/>
                    <a:lstStyle/>
                    <a:p>
                      <a:pPr algn="ctr"/>
                      <a:r>
                        <a:rPr lang="en-US" sz="1600"/>
                        <a:t>US-Based / Restricted Personnel</a:t>
                      </a:r>
                    </a:p>
                  </a:txBody>
                  <a:tcPr marL="91427" marR="91427" marT="45713" marB="45713" anchor="ct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a:p>
                  </a:txBody>
                  <a:tcPr anchor="ctr"/>
                </a:tc>
                <a:extLst>
                  <a:ext uri="{0D108BD9-81ED-4DB2-BD59-A6C34878D82A}">
                    <a16:rowId xmlns:a16="http://schemas.microsoft.com/office/drawing/2014/main" val="3279656208"/>
                  </a:ext>
                </a:extLst>
              </a:tr>
              <a:tr h="33523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a:t>Directory / Network</a:t>
                      </a:r>
                    </a:p>
                  </a:txBody>
                  <a:tcPr marL="91427" marR="91427" marT="45713" marB="45713" anchor="ctr"/>
                </a:tc>
                <a:tc gridSpan="2">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t>Azure Commercial</a:t>
                      </a:r>
                    </a:p>
                  </a:txBody>
                  <a:tcPr marL="91427" marR="91427" marT="45713" marB="45713" anchor="ct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a:p>
                  </a:txBody>
                  <a:tcPr anchor="ctr"/>
                </a:tc>
                <a:tc gridSpan="2">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t>Azure Government</a:t>
                      </a:r>
                    </a:p>
                  </a:txBody>
                  <a:tcPr marL="91427" marR="91427" marT="45713" marB="45713" anchor="ctr"/>
                </a:tc>
                <a:tc hMerge="1">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lang="en-US" sz="1400"/>
                    </a:p>
                  </a:txBody>
                  <a:tcPr anchor="ctr"/>
                </a:tc>
                <a:extLst>
                  <a:ext uri="{0D108BD9-81ED-4DB2-BD59-A6C34878D82A}">
                    <a16:rowId xmlns:a16="http://schemas.microsoft.com/office/drawing/2014/main" val="19727701"/>
                  </a:ext>
                </a:extLst>
              </a:tr>
            </a:tbl>
          </a:graphicData>
        </a:graphic>
      </p:graphicFrame>
      <p:sp>
        <p:nvSpPr>
          <p:cNvPr id="3" name="Rectangle 2"/>
          <p:cNvSpPr/>
          <p:nvPr/>
        </p:nvSpPr>
        <p:spPr>
          <a:xfrm>
            <a:off x="-2123" y="4171393"/>
            <a:ext cx="1342399" cy="2062103"/>
          </a:xfrm>
          <a:prstGeom prst="rect">
            <a:avLst/>
          </a:prstGeom>
        </p:spPr>
        <p:txBody>
          <a:bodyPr wrap="square" anchor="t">
            <a:spAutoFit/>
          </a:bodyPr>
          <a:lstStyle/>
          <a:p>
            <a:pPr defTabSz="932563">
              <a:defRPr/>
            </a:pPr>
            <a:r>
              <a:rPr lang="en-US" sz="800" b="1" kern="0">
                <a:solidFill>
                  <a:srgbClr val="282828"/>
                </a:solidFill>
                <a:latin typeface="Segoe UI"/>
              </a:rPr>
              <a:t>* </a:t>
            </a:r>
            <a:r>
              <a:rPr lang="en-US" sz="800" i="1" kern="0">
                <a:solidFill>
                  <a:srgbClr val="282828"/>
                </a:solidFill>
                <a:latin typeface="Segoe UI"/>
              </a:rPr>
              <a:t>Equivalency</a:t>
            </a:r>
            <a:r>
              <a:rPr lang="en-US" sz="800" kern="0">
                <a:solidFill>
                  <a:srgbClr val="282828"/>
                </a:solidFill>
                <a:latin typeface="Segoe UI"/>
              </a:rPr>
              <a:t>, </a:t>
            </a:r>
            <a:br>
              <a:rPr lang="en-US" sz="800" kern="0">
                <a:solidFill>
                  <a:srgbClr val="282828"/>
                </a:solidFill>
                <a:latin typeface="Segoe UI"/>
              </a:rPr>
            </a:br>
            <a:r>
              <a:rPr lang="en-US" sz="800" kern="0">
                <a:solidFill>
                  <a:srgbClr val="282828"/>
                </a:solidFill>
                <a:latin typeface="Segoe UI"/>
              </a:rPr>
              <a:t>   Supports accreditation</a:t>
            </a:r>
            <a:br>
              <a:rPr lang="en-US" sz="800" kern="0">
                <a:solidFill>
                  <a:srgbClr val="282828"/>
                </a:solidFill>
                <a:latin typeface="Segoe UI"/>
              </a:rPr>
            </a:br>
            <a:r>
              <a:rPr lang="en-US" sz="800" kern="0">
                <a:solidFill>
                  <a:srgbClr val="282828"/>
                </a:solidFill>
                <a:latin typeface="Segoe UI"/>
              </a:rPr>
              <a:t>   at noted impact level</a:t>
            </a:r>
            <a:br>
              <a:rPr lang="en-US" sz="800" kern="0">
                <a:solidFill>
                  <a:srgbClr val="282828"/>
                </a:solidFill>
                <a:latin typeface="Segoe UI"/>
              </a:rPr>
            </a:br>
            <a:br>
              <a:rPr lang="en-US" sz="800" kern="0">
                <a:solidFill>
                  <a:srgbClr val="282828"/>
                </a:solidFill>
                <a:latin typeface="Segoe UI"/>
              </a:rPr>
            </a:br>
            <a:r>
              <a:rPr lang="en-US" sz="800" b="1" kern="0">
                <a:solidFill>
                  <a:srgbClr val="282828"/>
                </a:solidFill>
                <a:latin typeface="Segoe UI"/>
              </a:rPr>
              <a:t>**</a:t>
            </a:r>
            <a:r>
              <a:rPr lang="en-US" sz="800" kern="0">
                <a:solidFill>
                  <a:srgbClr val="282828">
                    <a:lumMod val="50000"/>
                    <a:lumOff val="50000"/>
                  </a:srgbClr>
                </a:solidFill>
                <a:latin typeface="Segoe UI"/>
              </a:rPr>
              <a:t> </a:t>
            </a:r>
            <a:r>
              <a:rPr lang="en-US" sz="800" i="1" kern="0">
                <a:latin typeface="Segoe UI"/>
              </a:rPr>
              <a:t>Equivalency</a:t>
            </a:r>
            <a:r>
              <a:rPr lang="en-US" sz="800" kern="0">
                <a:latin typeface="Segoe UI"/>
              </a:rPr>
              <a:t>, </a:t>
            </a:r>
            <a:br>
              <a:rPr lang="en-US" sz="800" kern="0">
                <a:latin typeface="Segoe UI"/>
              </a:rPr>
            </a:br>
            <a:r>
              <a:rPr lang="en-US" sz="800" kern="0">
                <a:latin typeface="Segoe UI"/>
              </a:rPr>
              <a:t>    PA issued for DoD only</a:t>
            </a:r>
            <a:br>
              <a:rPr lang="en-US" sz="800" kern="0">
                <a:latin typeface="Segoe UI"/>
              </a:rPr>
            </a:br>
            <a:br>
              <a:rPr lang="en-US" sz="800" kern="0">
                <a:latin typeface="Segoe UI"/>
              </a:rPr>
            </a:br>
            <a:r>
              <a:rPr lang="en-US" sz="800" b="1" kern="0">
                <a:latin typeface="Segoe UI"/>
              </a:rPr>
              <a:t>***</a:t>
            </a:r>
            <a:r>
              <a:rPr lang="en-US" sz="800" kern="0">
                <a:latin typeface="Segoe UI"/>
              </a:rPr>
              <a:t> Organizational</a:t>
            </a:r>
            <a:br>
              <a:rPr lang="en-US" sz="800" kern="0">
                <a:latin typeface="Segoe UI"/>
              </a:rPr>
            </a:br>
            <a:r>
              <a:rPr lang="en-US" sz="800" kern="0">
                <a:latin typeface="Segoe UI"/>
              </a:rPr>
              <a:t>      Defined Values</a:t>
            </a:r>
            <a:br>
              <a:rPr lang="en-US" sz="800" kern="0">
                <a:latin typeface="Segoe UI"/>
              </a:rPr>
            </a:br>
            <a:r>
              <a:rPr lang="en-US" sz="800" kern="0">
                <a:latin typeface="Segoe UI"/>
              </a:rPr>
              <a:t>      (ODV’s) will vary</a:t>
            </a:r>
            <a:br>
              <a:rPr lang="en-US" sz="800" kern="0">
                <a:latin typeface="Segoe UI"/>
              </a:rPr>
            </a:br>
            <a:br>
              <a:rPr lang="en-US" sz="800" kern="0">
                <a:latin typeface="Segoe UI"/>
              </a:rPr>
            </a:br>
            <a:r>
              <a:rPr lang="en-US" sz="800" b="1" kern="0">
                <a:solidFill>
                  <a:srgbClr val="282828"/>
                </a:solidFill>
                <a:latin typeface="Segoe UI"/>
              </a:rPr>
              <a:t>^</a:t>
            </a:r>
            <a:r>
              <a:rPr lang="en-US" sz="800" kern="0">
                <a:solidFill>
                  <a:srgbClr val="282828"/>
                </a:solidFill>
                <a:latin typeface="Segoe UI"/>
              </a:rPr>
              <a:t> CUI Specified </a:t>
            </a:r>
            <a:br>
              <a:rPr lang="en-US" sz="800" kern="0">
                <a:solidFill>
                  <a:srgbClr val="282828"/>
                </a:solidFill>
                <a:latin typeface="Segoe UI"/>
              </a:rPr>
            </a:br>
            <a:r>
              <a:rPr lang="en-US" sz="800" kern="0">
                <a:solidFill>
                  <a:srgbClr val="282828"/>
                </a:solidFill>
                <a:latin typeface="Segoe UI"/>
              </a:rPr>
              <a:t>    (</a:t>
            </a:r>
            <a:r>
              <a:rPr lang="en-US" sz="800" i="1" kern="0">
                <a:solidFill>
                  <a:srgbClr val="282828"/>
                </a:solidFill>
                <a:latin typeface="Segoe UI"/>
              </a:rPr>
              <a:t>e.g. ITAR, Nuclear, etc.</a:t>
            </a:r>
            <a:r>
              <a:rPr lang="en-US" sz="800" kern="0">
                <a:solidFill>
                  <a:srgbClr val="282828"/>
                </a:solidFill>
                <a:latin typeface="Segoe UI"/>
              </a:rPr>
              <a:t>) </a:t>
            </a:r>
            <a:br>
              <a:rPr lang="en-US" sz="800" kern="0">
                <a:solidFill>
                  <a:srgbClr val="282828"/>
                </a:solidFill>
                <a:latin typeface="Segoe UI"/>
              </a:rPr>
            </a:br>
            <a:r>
              <a:rPr lang="en-US" sz="800" kern="0">
                <a:solidFill>
                  <a:srgbClr val="282828"/>
                </a:solidFill>
                <a:latin typeface="Segoe UI"/>
              </a:rPr>
              <a:t>    not suitable </a:t>
            </a:r>
            <a:br>
              <a:rPr lang="en-US" sz="800" kern="0">
                <a:solidFill>
                  <a:srgbClr val="282828"/>
                </a:solidFill>
                <a:latin typeface="Segoe UI"/>
              </a:rPr>
            </a:br>
            <a:r>
              <a:rPr lang="en-US" sz="800" kern="0">
                <a:solidFill>
                  <a:srgbClr val="282828"/>
                </a:solidFill>
                <a:latin typeface="Segoe UI"/>
              </a:rPr>
              <a:t>    REQS US Sovereignty</a:t>
            </a:r>
          </a:p>
          <a:p>
            <a:pPr defTabSz="914225">
              <a:defRPr/>
            </a:pPr>
            <a:endParaRPr lang="en-US" sz="800" kern="0">
              <a:latin typeface="Segoe UI"/>
            </a:endParaRPr>
          </a:p>
        </p:txBody>
      </p:sp>
      <p:sp>
        <p:nvSpPr>
          <p:cNvPr id="6" name="TextBox 5">
            <a:extLst>
              <a:ext uri="{FF2B5EF4-FFF2-40B4-BE49-F238E27FC236}">
                <a16:creationId xmlns:a16="http://schemas.microsoft.com/office/drawing/2014/main" id="{7B9701C8-2449-4825-A6D8-0A683A92D35A}"/>
              </a:ext>
            </a:extLst>
          </p:cNvPr>
          <p:cNvSpPr txBox="1"/>
          <p:nvPr/>
        </p:nvSpPr>
        <p:spPr>
          <a:xfrm>
            <a:off x="10274662" y="2905854"/>
            <a:ext cx="184705" cy="531737"/>
          </a:xfrm>
          <a:prstGeom prst="rect">
            <a:avLst/>
          </a:prstGeom>
          <a:noFill/>
        </p:spPr>
        <p:txBody>
          <a:bodyPr wrap="none" rtlCol="0">
            <a:spAutoFit/>
          </a:bodyPr>
          <a:lstStyle/>
          <a:p>
            <a:pPr defTabSz="932563"/>
            <a:endParaRPr lang="en-US" sz="2800">
              <a:solidFill>
                <a:srgbClr val="FFFFFF">
                  <a:lumMod val="65000"/>
                </a:srgbClr>
              </a:solidFill>
              <a:latin typeface="Segoe UI"/>
            </a:endParaRPr>
          </a:p>
        </p:txBody>
      </p:sp>
      <p:sp>
        <p:nvSpPr>
          <p:cNvPr id="12" name="TextBox 11">
            <a:extLst>
              <a:ext uri="{FF2B5EF4-FFF2-40B4-BE49-F238E27FC236}">
                <a16:creationId xmlns:a16="http://schemas.microsoft.com/office/drawing/2014/main" id="{2C77F797-3A61-4815-921B-4123F15A6AA0}"/>
              </a:ext>
            </a:extLst>
          </p:cNvPr>
          <p:cNvSpPr txBox="1"/>
          <p:nvPr/>
        </p:nvSpPr>
        <p:spPr>
          <a:xfrm>
            <a:off x="7204182" y="5984042"/>
            <a:ext cx="3647542" cy="572424"/>
          </a:xfrm>
          <a:prstGeom prst="rect">
            <a:avLst/>
          </a:prstGeom>
          <a:noFill/>
        </p:spPr>
        <p:txBody>
          <a:bodyPr wrap="square" lIns="182854" tIns="146284" rIns="182854" bIns="146284" rtlCol="0">
            <a:spAutoFit/>
          </a:bodyPr>
          <a:lstStyle/>
          <a:p>
            <a:pPr algn="ctr" defTabSz="932563">
              <a:lnSpc>
                <a:spcPct val="90000"/>
              </a:lnSpc>
              <a:spcAft>
                <a:spcPts val="600"/>
              </a:spcAft>
            </a:pPr>
            <a:r>
              <a:rPr lang="en-US" sz="2000" b="1" spc="400">
                <a:solidFill>
                  <a:srgbClr val="002050">
                    <a:lumMod val="75000"/>
                    <a:lumOff val="25000"/>
                  </a:srgbClr>
                </a:solidFill>
                <a:latin typeface="Segoe UI"/>
              </a:rPr>
              <a:t>US Sovereign Cloud</a:t>
            </a:r>
          </a:p>
        </p:txBody>
      </p:sp>
      <p:sp>
        <p:nvSpPr>
          <p:cNvPr id="11" name="Rectangle 10">
            <a:extLst>
              <a:ext uri="{FF2B5EF4-FFF2-40B4-BE49-F238E27FC236}">
                <a16:creationId xmlns:a16="http://schemas.microsoft.com/office/drawing/2014/main" id="{77054D83-116C-4ED9-A4D6-38C94B623F15}"/>
              </a:ext>
            </a:extLst>
          </p:cNvPr>
          <p:cNvSpPr/>
          <p:nvPr/>
        </p:nvSpPr>
        <p:spPr bwMode="auto">
          <a:xfrm>
            <a:off x="7209109" y="1278138"/>
            <a:ext cx="3559423" cy="5211673"/>
          </a:xfrm>
          <a:prstGeom prst="rect">
            <a:avLst/>
          </a:pr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42FD3C02-19DA-4ABD-B88D-F9FCA1E50E4B}"/>
              </a:ext>
            </a:extLst>
          </p:cNvPr>
          <p:cNvSpPr/>
          <p:nvPr/>
        </p:nvSpPr>
        <p:spPr>
          <a:xfrm>
            <a:off x="7209109" y="2375012"/>
            <a:ext cx="1826782" cy="233050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endParaRPr lang="en-US">
              <a:solidFill>
                <a:srgbClr val="FFFFFF"/>
              </a:solidFill>
              <a:latin typeface="Segoe UI"/>
            </a:endParaRPr>
          </a:p>
        </p:txBody>
      </p:sp>
      <p:sp>
        <p:nvSpPr>
          <p:cNvPr id="13" name="Rectangle 12">
            <a:extLst>
              <a:ext uri="{FF2B5EF4-FFF2-40B4-BE49-F238E27FC236}">
                <a16:creationId xmlns:a16="http://schemas.microsoft.com/office/drawing/2014/main" id="{E94E820D-549C-44A9-A5CB-B5A8B1670C8B}"/>
              </a:ext>
            </a:extLst>
          </p:cNvPr>
          <p:cNvSpPr/>
          <p:nvPr/>
        </p:nvSpPr>
        <p:spPr>
          <a:xfrm>
            <a:off x="866" y="6540063"/>
            <a:ext cx="2027403" cy="280678"/>
          </a:xfrm>
          <a:prstGeom prst="rect">
            <a:avLst/>
          </a:prstGeom>
        </p:spPr>
        <p:txBody>
          <a:bodyPr wrap="square">
            <a:spAutoFit/>
          </a:bodyPr>
          <a:lstStyle/>
          <a:p>
            <a:pPr defTabSz="932563"/>
            <a:r>
              <a:rPr lang="en-US" sz="1200">
                <a:solidFill>
                  <a:srgbClr val="282828"/>
                </a:solidFill>
                <a:latin typeface="Segoe UI"/>
                <a:hlinkClick r:id="rId3"/>
              </a:rPr>
              <a:t>Public Sector Blog</a:t>
            </a:r>
            <a:endParaRPr lang="en-US" sz="1200">
              <a:solidFill>
                <a:srgbClr val="282828"/>
              </a:solidFill>
              <a:latin typeface="Segoe UI"/>
            </a:endParaRPr>
          </a:p>
        </p:txBody>
      </p:sp>
    </p:spTree>
    <p:extLst>
      <p:ext uri="{BB962C8B-B14F-4D97-AF65-F5344CB8AC3E}">
        <p14:creationId xmlns:p14="http://schemas.microsoft.com/office/powerpoint/2010/main" val="389737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569160" cy="498598"/>
          </a:xfrm>
        </p:spPr>
        <p:txBody>
          <a:bodyPr/>
          <a:lstStyle/>
          <a:p>
            <a:r>
              <a:rPr lang="en-US"/>
              <a:t>Data Enclave vs Going All-In</a:t>
            </a:r>
          </a:p>
        </p:txBody>
      </p:sp>
    </p:spTree>
    <p:extLst>
      <p:ext uri="{BB962C8B-B14F-4D97-AF65-F5344CB8AC3E}">
        <p14:creationId xmlns:p14="http://schemas.microsoft.com/office/powerpoint/2010/main" val="95630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C3DCA-1063-498E-BE61-14446D506AF8}"/>
              </a:ext>
            </a:extLst>
          </p:cNvPr>
          <p:cNvSpPr>
            <a:spLocks noGrp="1"/>
          </p:cNvSpPr>
          <p:nvPr>
            <p:ph type="title"/>
          </p:nvPr>
        </p:nvSpPr>
        <p:spPr/>
        <p:txBody>
          <a:bodyPr/>
          <a:lstStyle/>
          <a:p>
            <a:r>
              <a:rPr lang="en-US"/>
              <a:t>Shared Data vs Personal Data</a:t>
            </a:r>
          </a:p>
        </p:txBody>
      </p:sp>
      <p:sp>
        <p:nvSpPr>
          <p:cNvPr id="3" name="Content Placeholder 2">
            <a:extLst>
              <a:ext uri="{FF2B5EF4-FFF2-40B4-BE49-F238E27FC236}">
                <a16:creationId xmlns:a16="http://schemas.microsoft.com/office/drawing/2014/main" id="{84488C9D-9141-448B-B1A6-5372F5CE0F5F}"/>
              </a:ext>
            </a:extLst>
          </p:cNvPr>
          <p:cNvSpPr>
            <a:spLocks noGrp="1"/>
          </p:cNvSpPr>
          <p:nvPr>
            <p:ph sz="quarter" idx="10"/>
          </p:nvPr>
        </p:nvSpPr>
        <p:spPr>
          <a:xfrm>
            <a:off x="584200" y="1435100"/>
            <a:ext cx="11018838" cy="4949047"/>
          </a:xfrm>
        </p:spPr>
        <p:txBody>
          <a:bodyPr/>
          <a:lstStyle/>
          <a:p>
            <a:r>
              <a:rPr lang="en-US" b="1"/>
              <a:t>Shared</a:t>
            </a:r>
            <a:r>
              <a:rPr lang="en-US"/>
              <a:t> Data Examples</a:t>
            </a:r>
          </a:p>
          <a:p>
            <a:pPr lvl="1"/>
            <a:r>
              <a:rPr lang="en-US"/>
              <a:t>Unstructured File Storage on a File Share</a:t>
            </a:r>
          </a:p>
          <a:p>
            <a:pPr lvl="1"/>
            <a:r>
              <a:rPr lang="en-US"/>
              <a:t>SharePoint Team Site Document Library</a:t>
            </a:r>
          </a:p>
          <a:p>
            <a:pPr lvl="1"/>
            <a:r>
              <a:rPr lang="en-US"/>
              <a:t>Teams Group Files or Shared Calendar</a:t>
            </a:r>
          </a:p>
          <a:p>
            <a:pPr lvl="1"/>
            <a:r>
              <a:rPr lang="en-US"/>
              <a:t>Exchange Shared Mailbox or Public Folder</a:t>
            </a:r>
          </a:p>
          <a:p>
            <a:pPr lvl="1"/>
            <a:r>
              <a:rPr lang="en-US"/>
              <a:t>Published application (e.g. ERP, DevOps)</a:t>
            </a:r>
            <a:br>
              <a:rPr lang="en-US"/>
            </a:br>
            <a:endParaRPr lang="en-US"/>
          </a:p>
          <a:p>
            <a:r>
              <a:rPr lang="en-US" b="1"/>
              <a:t>Personal</a:t>
            </a:r>
            <a:r>
              <a:rPr lang="en-US"/>
              <a:t> Data Examples</a:t>
            </a:r>
          </a:p>
          <a:p>
            <a:pPr lvl="1"/>
            <a:r>
              <a:rPr lang="en-US" i="1"/>
              <a:t>Personal in the Enterprise Context…</a:t>
            </a:r>
          </a:p>
          <a:p>
            <a:pPr lvl="1"/>
            <a:r>
              <a:rPr lang="en-US"/>
              <a:t>My Documents</a:t>
            </a:r>
          </a:p>
          <a:p>
            <a:pPr lvl="1"/>
            <a:r>
              <a:rPr lang="en-US"/>
              <a:t>OneDrive for Business</a:t>
            </a:r>
          </a:p>
          <a:p>
            <a:pPr lvl="1"/>
            <a:r>
              <a:rPr lang="en-US"/>
              <a:t>Exchange Personal Mailbox</a:t>
            </a:r>
          </a:p>
          <a:p>
            <a:pPr lvl="1"/>
            <a:r>
              <a:rPr lang="en-US"/>
              <a:t>Teams or Skype for Business SIP Account</a:t>
            </a:r>
          </a:p>
        </p:txBody>
      </p:sp>
      <p:pic>
        <p:nvPicPr>
          <p:cNvPr id="5" name="Graphic 4" descr="User">
            <a:extLst>
              <a:ext uri="{FF2B5EF4-FFF2-40B4-BE49-F238E27FC236}">
                <a16:creationId xmlns:a16="http://schemas.microsoft.com/office/drawing/2014/main" id="{CD95F5BA-8C6E-4923-83D9-AB23551A42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64151" y="4477034"/>
            <a:ext cx="1431387" cy="1431387"/>
          </a:xfrm>
          <a:prstGeom prst="rect">
            <a:avLst/>
          </a:prstGeom>
        </p:spPr>
      </p:pic>
      <p:pic>
        <p:nvPicPr>
          <p:cNvPr id="7" name="Graphic 6" descr="Users">
            <a:extLst>
              <a:ext uri="{FF2B5EF4-FFF2-40B4-BE49-F238E27FC236}">
                <a16:creationId xmlns:a16="http://schemas.microsoft.com/office/drawing/2014/main" id="{5AA9A0E6-1D9F-40D5-968B-B263927841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8454" y="1358004"/>
            <a:ext cx="2464247" cy="2464247"/>
          </a:xfrm>
          <a:prstGeom prst="rect">
            <a:avLst/>
          </a:prstGeom>
        </p:spPr>
      </p:pic>
    </p:spTree>
    <p:extLst>
      <p:ext uri="{BB962C8B-B14F-4D97-AF65-F5344CB8AC3E}">
        <p14:creationId xmlns:p14="http://schemas.microsoft.com/office/powerpoint/2010/main" val="28576268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D2EED-251B-42B9-96CD-0569FD147672}"/>
              </a:ext>
            </a:extLst>
          </p:cNvPr>
          <p:cNvSpPr>
            <a:spLocks noGrp="1"/>
          </p:cNvSpPr>
          <p:nvPr>
            <p:ph type="title"/>
          </p:nvPr>
        </p:nvSpPr>
        <p:spPr>
          <a:xfrm>
            <a:off x="588263" y="457200"/>
            <a:ext cx="11018520" cy="553998"/>
          </a:xfrm>
        </p:spPr>
        <p:txBody>
          <a:bodyPr/>
          <a:lstStyle/>
          <a:p>
            <a:r>
              <a:rPr lang="en-US">
                <a:hlinkClick r:id="rId2"/>
              </a:rPr>
              <a:t>Public Sector Community Blog</a:t>
            </a:r>
            <a:endParaRPr lang="en-US"/>
          </a:p>
        </p:txBody>
      </p:sp>
      <p:sp>
        <p:nvSpPr>
          <p:cNvPr id="8" name="Content Placeholder 7">
            <a:extLst>
              <a:ext uri="{FF2B5EF4-FFF2-40B4-BE49-F238E27FC236}">
                <a16:creationId xmlns:a16="http://schemas.microsoft.com/office/drawing/2014/main" id="{E0ADA7F0-D320-416C-97D6-ECD6ABBD0AC8}"/>
              </a:ext>
            </a:extLst>
          </p:cNvPr>
          <p:cNvSpPr>
            <a:spLocks noGrp="1"/>
          </p:cNvSpPr>
          <p:nvPr>
            <p:ph sz="quarter" idx="10"/>
          </p:nvPr>
        </p:nvSpPr>
        <p:spPr>
          <a:xfrm>
            <a:off x="588264" y="1084120"/>
            <a:ext cx="7970946" cy="738664"/>
          </a:xfrm>
        </p:spPr>
        <p:txBody>
          <a:bodyPr/>
          <a:lstStyle/>
          <a:p>
            <a:pPr marL="0" indent="0">
              <a:buNone/>
            </a:pPr>
            <a:r>
              <a:rPr lang="en-US" sz="2400">
                <a:hlinkClick r:id="rId3"/>
              </a:rPr>
              <a:t>The Microsoft 365 US Government (GCC High) Conundrum DIB Data Enclave vs Going All In</a:t>
            </a:r>
            <a:endParaRPr lang="en-US" sz="2400"/>
          </a:p>
        </p:txBody>
      </p:sp>
      <p:sp>
        <p:nvSpPr>
          <p:cNvPr id="9" name="Callout: Left-Right Arrow 8">
            <a:extLst>
              <a:ext uri="{FF2B5EF4-FFF2-40B4-BE49-F238E27FC236}">
                <a16:creationId xmlns:a16="http://schemas.microsoft.com/office/drawing/2014/main" id="{7A6F2BDC-070D-46C8-9F62-8E43D7554974}"/>
              </a:ext>
            </a:extLst>
          </p:cNvPr>
          <p:cNvSpPr/>
          <p:nvPr/>
        </p:nvSpPr>
        <p:spPr bwMode="auto">
          <a:xfrm>
            <a:off x="1936651" y="2939700"/>
            <a:ext cx="7854463" cy="880403"/>
          </a:xfrm>
          <a:prstGeom prst="leftRightArrowCallo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MIGRATE</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A0A51B40-36AC-4612-97C0-3E75448DC3ED}"/>
              </a:ext>
            </a:extLst>
          </p:cNvPr>
          <p:cNvSpPr/>
          <p:nvPr/>
        </p:nvSpPr>
        <p:spPr>
          <a:xfrm rot="16200000">
            <a:off x="-192013" y="2502739"/>
            <a:ext cx="2616101" cy="1754326"/>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w="12700">
                  <a:solidFill>
                    <a:srgbClr val="0078D4"/>
                  </a:solidFill>
                  <a:prstDash val="solid"/>
                </a:ln>
                <a:pattFill prst="pct50">
                  <a:fgClr>
                    <a:srgbClr val="0078D4"/>
                  </a:fgClr>
                  <a:bgClr>
                    <a:srgbClr val="0078D4">
                      <a:lumMod val="20000"/>
                      <a:lumOff val="80000"/>
                    </a:srgbClr>
                  </a:bgClr>
                </a:pattFill>
                <a:effectLst>
                  <a:outerShdw dist="38100" dir="2640000" algn="bl" rotWithShape="0">
                    <a:srgbClr val="0078D4"/>
                  </a:outerShdw>
                </a:effectLst>
                <a:uLnTx/>
                <a:uFillTx/>
                <a:latin typeface="Segoe UI"/>
                <a:ea typeface="+mn-ea"/>
                <a:cs typeface="+mn-cs"/>
              </a:rPr>
              <a:t>Data</a:t>
            </a:r>
            <a:br>
              <a:rPr kumimoji="0" lang="en-US" sz="5400" b="1" i="0" u="none" strike="noStrike" kern="1200" cap="none" spc="0" normalizeH="0" baseline="0" noProof="0">
                <a:ln w="12700">
                  <a:solidFill>
                    <a:srgbClr val="0078D4"/>
                  </a:solidFill>
                  <a:prstDash val="solid"/>
                </a:ln>
                <a:pattFill prst="pct50">
                  <a:fgClr>
                    <a:srgbClr val="0078D4"/>
                  </a:fgClr>
                  <a:bgClr>
                    <a:srgbClr val="0078D4">
                      <a:lumMod val="20000"/>
                      <a:lumOff val="80000"/>
                    </a:srgbClr>
                  </a:bgClr>
                </a:pattFill>
                <a:effectLst>
                  <a:outerShdw dist="38100" dir="2640000" algn="bl" rotWithShape="0">
                    <a:srgbClr val="0078D4"/>
                  </a:outerShdw>
                </a:effectLst>
                <a:uLnTx/>
                <a:uFillTx/>
                <a:latin typeface="Segoe UI"/>
                <a:ea typeface="+mn-ea"/>
                <a:cs typeface="+mn-cs"/>
              </a:rPr>
            </a:br>
            <a:r>
              <a:rPr kumimoji="0" lang="en-US" sz="5400" b="1" i="0" u="none" strike="noStrike" kern="1200" cap="none" spc="0" normalizeH="0" baseline="0" noProof="0">
                <a:ln w="12700">
                  <a:solidFill>
                    <a:srgbClr val="0078D4"/>
                  </a:solidFill>
                  <a:prstDash val="solid"/>
                </a:ln>
                <a:pattFill prst="pct50">
                  <a:fgClr>
                    <a:srgbClr val="0078D4"/>
                  </a:fgClr>
                  <a:bgClr>
                    <a:srgbClr val="0078D4">
                      <a:lumMod val="20000"/>
                      <a:lumOff val="80000"/>
                    </a:srgbClr>
                  </a:bgClr>
                </a:pattFill>
                <a:effectLst>
                  <a:outerShdw dist="38100" dir="2640000" algn="bl" rotWithShape="0">
                    <a:srgbClr val="0078D4"/>
                  </a:outerShdw>
                </a:effectLst>
                <a:uLnTx/>
                <a:uFillTx/>
                <a:latin typeface="Segoe UI"/>
                <a:ea typeface="+mn-ea"/>
                <a:cs typeface="+mn-cs"/>
              </a:rPr>
              <a:t>Enclave</a:t>
            </a:r>
          </a:p>
        </p:txBody>
      </p:sp>
      <p:sp>
        <p:nvSpPr>
          <p:cNvPr id="11" name="Rectangle 10">
            <a:extLst>
              <a:ext uri="{FF2B5EF4-FFF2-40B4-BE49-F238E27FC236}">
                <a16:creationId xmlns:a16="http://schemas.microsoft.com/office/drawing/2014/main" id="{46F4CF65-F5BC-4365-BB82-B97ED2867DC8}"/>
              </a:ext>
            </a:extLst>
          </p:cNvPr>
          <p:cNvSpPr/>
          <p:nvPr/>
        </p:nvSpPr>
        <p:spPr>
          <a:xfrm rot="5400000">
            <a:off x="10137189" y="2496507"/>
            <a:ext cx="1066318" cy="1754326"/>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w="12700">
                  <a:solidFill>
                    <a:srgbClr val="0078D4"/>
                  </a:solidFill>
                  <a:prstDash val="solid"/>
                </a:ln>
                <a:pattFill prst="pct50">
                  <a:fgClr>
                    <a:srgbClr val="0078D4"/>
                  </a:fgClr>
                  <a:bgClr>
                    <a:srgbClr val="0078D4">
                      <a:lumMod val="20000"/>
                      <a:lumOff val="80000"/>
                    </a:srgbClr>
                  </a:bgClr>
                </a:pattFill>
                <a:effectLst>
                  <a:outerShdw dist="38100" dir="2640000" algn="bl" rotWithShape="0">
                    <a:srgbClr val="0078D4"/>
                  </a:outerShdw>
                </a:effectLst>
                <a:uLnTx/>
                <a:uFillTx/>
                <a:latin typeface="Segoe UI"/>
                <a:ea typeface="+mn-ea"/>
                <a:cs typeface="+mn-cs"/>
              </a:rPr>
              <a:t>All</a:t>
            </a:r>
            <a:br>
              <a:rPr kumimoji="0" lang="en-US" sz="5400" b="1" i="0" u="none" strike="noStrike" kern="1200" cap="none" spc="0" normalizeH="0" baseline="0" noProof="0">
                <a:ln w="12700">
                  <a:solidFill>
                    <a:srgbClr val="0078D4"/>
                  </a:solidFill>
                  <a:prstDash val="solid"/>
                </a:ln>
                <a:pattFill prst="pct50">
                  <a:fgClr>
                    <a:srgbClr val="0078D4"/>
                  </a:fgClr>
                  <a:bgClr>
                    <a:srgbClr val="0078D4">
                      <a:lumMod val="20000"/>
                      <a:lumOff val="80000"/>
                    </a:srgbClr>
                  </a:bgClr>
                </a:pattFill>
                <a:effectLst>
                  <a:outerShdw dist="38100" dir="2640000" algn="bl" rotWithShape="0">
                    <a:srgbClr val="0078D4"/>
                  </a:outerShdw>
                </a:effectLst>
                <a:uLnTx/>
                <a:uFillTx/>
                <a:latin typeface="Segoe UI"/>
                <a:ea typeface="+mn-ea"/>
                <a:cs typeface="+mn-cs"/>
              </a:rPr>
            </a:br>
            <a:r>
              <a:rPr kumimoji="0" lang="en-US" sz="5400" b="1" i="0" u="none" strike="noStrike" kern="1200" cap="none" spc="0" normalizeH="0" baseline="0" noProof="0">
                <a:ln w="12700">
                  <a:solidFill>
                    <a:srgbClr val="0078D4"/>
                  </a:solidFill>
                  <a:prstDash val="solid"/>
                </a:ln>
                <a:pattFill prst="pct50">
                  <a:fgClr>
                    <a:srgbClr val="0078D4"/>
                  </a:fgClr>
                  <a:bgClr>
                    <a:srgbClr val="0078D4">
                      <a:lumMod val="20000"/>
                      <a:lumOff val="80000"/>
                    </a:srgbClr>
                  </a:bgClr>
                </a:pattFill>
                <a:effectLst>
                  <a:outerShdw dist="38100" dir="2640000" algn="bl" rotWithShape="0">
                    <a:srgbClr val="0078D4"/>
                  </a:outerShdw>
                </a:effectLst>
                <a:uLnTx/>
                <a:uFillTx/>
                <a:latin typeface="Segoe UI"/>
                <a:ea typeface="+mn-ea"/>
                <a:cs typeface="+mn-cs"/>
              </a:rPr>
              <a:t>In</a:t>
            </a:r>
          </a:p>
        </p:txBody>
      </p:sp>
      <p:graphicFrame>
        <p:nvGraphicFramePr>
          <p:cNvPr id="14" name="Chart 13">
            <a:extLst>
              <a:ext uri="{FF2B5EF4-FFF2-40B4-BE49-F238E27FC236}">
                <a16:creationId xmlns:a16="http://schemas.microsoft.com/office/drawing/2014/main" id="{9A815F30-A3D7-423E-BB99-2335AC928B15}"/>
              </a:ext>
            </a:extLst>
          </p:cNvPr>
          <p:cNvGraphicFramePr/>
          <p:nvPr/>
        </p:nvGraphicFramePr>
        <p:xfrm>
          <a:off x="-1214510" y="4607847"/>
          <a:ext cx="5363696" cy="19576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 name="Chart 14">
            <a:extLst>
              <a:ext uri="{FF2B5EF4-FFF2-40B4-BE49-F238E27FC236}">
                <a16:creationId xmlns:a16="http://schemas.microsoft.com/office/drawing/2014/main" id="{83480791-AF75-4247-AB60-6575B2255EA3}"/>
              </a:ext>
            </a:extLst>
          </p:cNvPr>
          <p:cNvGraphicFramePr/>
          <p:nvPr/>
        </p:nvGraphicFramePr>
        <p:xfrm>
          <a:off x="3157490" y="4704611"/>
          <a:ext cx="5363696" cy="195762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6" name="Chart 15">
            <a:extLst>
              <a:ext uri="{FF2B5EF4-FFF2-40B4-BE49-F238E27FC236}">
                <a16:creationId xmlns:a16="http://schemas.microsoft.com/office/drawing/2014/main" id="{5058C7F6-CB45-4AA9-9B85-823C7C926305}"/>
              </a:ext>
            </a:extLst>
          </p:cNvPr>
          <p:cNvGraphicFramePr/>
          <p:nvPr/>
        </p:nvGraphicFramePr>
        <p:xfrm>
          <a:off x="7956603" y="4613301"/>
          <a:ext cx="5363696" cy="19576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7" name="Chart 16">
            <a:extLst>
              <a:ext uri="{FF2B5EF4-FFF2-40B4-BE49-F238E27FC236}">
                <a16:creationId xmlns:a16="http://schemas.microsoft.com/office/drawing/2014/main" id="{8B49EB08-280E-4366-B69F-4C5DF03B6DA6}"/>
              </a:ext>
            </a:extLst>
          </p:cNvPr>
          <p:cNvGraphicFramePr/>
          <p:nvPr/>
        </p:nvGraphicFramePr>
        <p:xfrm>
          <a:off x="1451279" y="4656181"/>
          <a:ext cx="1630420" cy="945421"/>
        </p:xfrm>
        <a:graphic>
          <a:graphicData uri="http://schemas.openxmlformats.org/drawingml/2006/chart">
            <c:chart xmlns:c="http://schemas.openxmlformats.org/drawingml/2006/chart" xmlns:r="http://schemas.openxmlformats.org/officeDocument/2006/relationships" r:id="rId7"/>
          </a:graphicData>
        </a:graphic>
      </p:graphicFrame>
      <p:pic>
        <p:nvPicPr>
          <p:cNvPr id="19" name="Picture 18">
            <a:extLst>
              <a:ext uri="{FF2B5EF4-FFF2-40B4-BE49-F238E27FC236}">
                <a16:creationId xmlns:a16="http://schemas.microsoft.com/office/drawing/2014/main" id="{DB5E542E-3063-42D8-AD50-8040AF339AA7}"/>
              </a:ext>
            </a:extLst>
          </p:cNvPr>
          <p:cNvPicPr>
            <a:picLocks noChangeAspect="1"/>
          </p:cNvPicPr>
          <p:nvPr/>
        </p:nvPicPr>
        <p:blipFill>
          <a:blip r:embed="rId8"/>
          <a:stretch>
            <a:fillRect/>
          </a:stretch>
        </p:blipFill>
        <p:spPr>
          <a:xfrm>
            <a:off x="9622465" y="18942"/>
            <a:ext cx="2551719" cy="2551719"/>
          </a:xfrm>
          <a:prstGeom prst="rect">
            <a:avLst/>
          </a:prstGeom>
        </p:spPr>
      </p:pic>
      <p:graphicFrame>
        <p:nvGraphicFramePr>
          <p:cNvPr id="12" name="Chart 11">
            <a:extLst>
              <a:ext uri="{FF2B5EF4-FFF2-40B4-BE49-F238E27FC236}">
                <a16:creationId xmlns:a16="http://schemas.microsoft.com/office/drawing/2014/main" id="{5F2CADDB-671A-466D-8B81-1EB4A1D65936}"/>
              </a:ext>
            </a:extLst>
          </p:cNvPr>
          <p:cNvGraphicFramePr/>
          <p:nvPr/>
        </p:nvGraphicFramePr>
        <p:xfrm>
          <a:off x="-226947" y="5275895"/>
          <a:ext cx="1630420" cy="945421"/>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13" name="Chart 12">
            <a:extLst>
              <a:ext uri="{FF2B5EF4-FFF2-40B4-BE49-F238E27FC236}">
                <a16:creationId xmlns:a16="http://schemas.microsoft.com/office/drawing/2014/main" id="{1EA2C0B1-998E-475C-ADFA-A3C72B1A9478}"/>
              </a:ext>
            </a:extLst>
          </p:cNvPr>
          <p:cNvGraphicFramePr/>
          <p:nvPr/>
        </p:nvGraphicFramePr>
        <p:xfrm>
          <a:off x="91820" y="4607847"/>
          <a:ext cx="1630420" cy="945421"/>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20023141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Going All-In</a:t>
            </a:r>
          </a:p>
        </p:txBody>
      </p:sp>
      <p:sp>
        <p:nvSpPr>
          <p:cNvPr id="6" name="Text Placeholder 5"/>
          <p:cNvSpPr>
            <a:spLocks noGrp="1"/>
          </p:cNvSpPr>
          <p:nvPr>
            <p:ph sz="quarter" idx="10"/>
          </p:nvPr>
        </p:nvSpPr>
        <p:spPr>
          <a:xfrm>
            <a:off x="584200" y="1435100"/>
            <a:ext cx="11018838" cy="3533275"/>
          </a:xfrm>
        </p:spPr>
        <p:txBody>
          <a:bodyPr/>
          <a:lstStyle/>
          <a:p>
            <a:r>
              <a:rPr lang="en-US"/>
              <a:t>Everyone is within the same (highest) compliance boundary</a:t>
            </a:r>
          </a:p>
          <a:p>
            <a:r>
              <a:rPr lang="en-US"/>
              <a:t>Reduced risk for spillage</a:t>
            </a:r>
          </a:p>
          <a:p>
            <a:r>
              <a:rPr lang="en-US"/>
              <a:t>Single tenant always better user experience than bifurcated tenant</a:t>
            </a:r>
          </a:p>
          <a:p>
            <a:r>
              <a:rPr lang="en-US"/>
              <a:t>Microsoft engineers for a single customer in 1 tenant</a:t>
            </a:r>
          </a:p>
          <a:p>
            <a:r>
              <a:rPr lang="en-US"/>
              <a:t>Consolidated device registrations</a:t>
            </a:r>
          </a:p>
          <a:p>
            <a:r>
              <a:rPr lang="en-US"/>
              <a:t>Consistent conditional access policies</a:t>
            </a:r>
          </a:p>
          <a:p>
            <a:r>
              <a:rPr lang="en-US"/>
              <a:t>Simplified CMMC Certification</a:t>
            </a:r>
          </a:p>
        </p:txBody>
      </p:sp>
    </p:spTree>
    <p:extLst>
      <p:ext uri="{BB962C8B-B14F-4D97-AF65-F5344CB8AC3E}">
        <p14:creationId xmlns:p14="http://schemas.microsoft.com/office/powerpoint/2010/main" val="1827662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BB039-34CC-455E-ADCA-66203F0D5FCB}"/>
              </a:ext>
            </a:extLst>
          </p:cNvPr>
          <p:cNvSpPr>
            <a:spLocks noGrp="1"/>
          </p:cNvSpPr>
          <p:nvPr>
            <p:ph type="title"/>
          </p:nvPr>
        </p:nvSpPr>
        <p:spPr>
          <a:xfrm>
            <a:off x="838200" y="365125"/>
            <a:ext cx="10515600" cy="1325563"/>
          </a:xfrm>
        </p:spPr>
        <p:txBody>
          <a:bodyPr>
            <a:normAutofit/>
          </a:bodyPr>
          <a:lstStyle/>
          <a:p>
            <a:r>
              <a:rPr lang="en-US"/>
              <a:t>Microsoft CMMC Strategy for Products</a:t>
            </a:r>
          </a:p>
        </p:txBody>
      </p:sp>
      <p:graphicFrame>
        <p:nvGraphicFramePr>
          <p:cNvPr id="6" name="Content Placeholder 3">
            <a:extLst>
              <a:ext uri="{FF2B5EF4-FFF2-40B4-BE49-F238E27FC236}">
                <a16:creationId xmlns:a16="http://schemas.microsoft.com/office/drawing/2014/main" id="{8232C0D4-0D9A-43CC-932B-8936C78384F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4496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7064-5DC4-4DC1-A881-A68A2F9F10E4}"/>
              </a:ext>
            </a:extLst>
          </p:cNvPr>
          <p:cNvSpPr>
            <a:spLocks noGrp="1"/>
          </p:cNvSpPr>
          <p:nvPr>
            <p:ph type="title"/>
          </p:nvPr>
        </p:nvSpPr>
        <p:spPr>
          <a:xfrm>
            <a:off x="838200" y="365125"/>
            <a:ext cx="10515600" cy="1325563"/>
          </a:xfrm>
        </p:spPr>
        <p:txBody>
          <a:bodyPr>
            <a:normAutofit/>
          </a:bodyPr>
          <a:lstStyle/>
          <a:p>
            <a:pPr algn="ctr"/>
            <a:r>
              <a:rPr lang="en-US"/>
              <a:t>CMMC Acceleration Program</a:t>
            </a:r>
          </a:p>
        </p:txBody>
      </p:sp>
      <p:graphicFrame>
        <p:nvGraphicFramePr>
          <p:cNvPr id="5" name="Content Placeholder 2">
            <a:extLst>
              <a:ext uri="{FF2B5EF4-FFF2-40B4-BE49-F238E27FC236}">
                <a16:creationId xmlns:a16="http://schemas.microsoft.com/office/drawing/2014/main" id="{6C079FF3-BC93-4FCD-8A89-B62E2512E57D}"/>
              </a:ext>
            </a:extLst>
          </p:cNvPr>
          <p:cNvGraphicFramePr>
            <a:graphicFrameLocks noGrp="1"/>
          </p:cNvGraphicFramePr>
          <p:nvPr>
            <p:ph idx="1"/>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8939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B9777B6-24ED-4FE6-A3DA-72F3DD6383E4}"/>
              </a:ext>
            </a:extLst>
          </p:cNvPr>
          <p:cNvSpPr>
            <a:spLocks noGrp="1"/>
          </p:cNvSpPr>
          <p:nvPr>
            <p:ph type="title"/>
          </p:nvPr>
        </p:nvSpPr>
        <p:spPr>
          <a:xfrm>
            <a:off x="841248" y="334644"/>
            <a:ext cx="10509504" cy="1076914"/>
          </a:xfrm>
        </p:spPr>
        <p:txBody>
          <a:bodyPr anchor="ctr">
            <a:normAutofit fontScale="90000"/>
          </a:bodyPr>
          <a:lstStyle/>
          <a:p>
            <a:r>
              <a:rPr lang="en-US" sz="4000">
                <a:solidFill>
                  <a:schemeClr val="tx1">
                    <a:lumMod val="65000"/>
                    <a:lumOff val="35000"/>
                  </a:schemeClr>
                </a:solidFill>
              </a:rPr>
              <a:t>CMMC Acceleration Program Update - </a:t>
            </a:r>
            <a:r>
              <a:rPr lang="en-US" sz="4000">
                <a:hlinkClick r:id="rId2"/>
              </a:rPr>
              <a:t>January 2021</a:t>
            </a:r>
            <a:endParaRPr lang="en-US" sz="4000">
              <a:solidFill>
                <a:schemeClr val="tx1">
                  <a:lumMod val="65000"/>
                  <a:lumOff val="35000"/>
                </a:schemeClr>
              </a:solidFill>
            </a:endParaRP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4">
            <a:extLst>
              <a:ext uri="{FF2B5EF4-FFF2-40B4-BE49-F238E27FC236}">
                <a16:creationId xmlns:a16="http://schemas.microsoft.com/office/drawing/2014/main" id="{F3CEE477-A0F0-43E2-9409-6946DC8EBE9F}"/>
              </a:ext>
            </a:extLst>
          </p:cNvPr>
          <p:cNvGraphicFramePr>
            <a:graphicFrameLocks noGrp="1"/>
          </p:cNvGraphicFramePr>
          <p:nvPr>
            <p:ph idx="1"/>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A7C8452D-A45B-4EDB-A798-FDCBCBBF6970}"/>
              </a:ext>
            </a:extLst>
          </p:cNvPr>
          <p:cNvSpPr/>
          <p:nvPr/>
        </p:nvSpPr>
        <p:spPr>
          <a:xfrm rot="19934367">
            <a:off x="7962052" y="5019413"/>
            <a:ext cx="3570004" cy="646331"/>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w="0"/>
                <a:solidFill>
                  <a:srgbClr val="44546A"/>
                </a:solidFill>
                <a:effectLst>
                  <a:outerShdw blurRad="50800" dist="38100" dir="2700000" algn="tl" rotWithShape="0">
                    <a:prstClr val="black">
                      <a:alpha val="40000"/>
                    </a:prstClr>
                  </a:outerShdw>
                </a:effectLst>
                <a:uLnTx/>
                <a:uFillTx/>
                <a:latin typeface="Calibri" panose="020F0502020204030204"/>
                <a:ea typeface="+mn-ea"/>
                <a:cs typeface="+mn-cs"/>
              </a:rPr>
              <a:t>More to come!</a:t>
            </a:r>
          </a:p>
        </p:txBody>
      </p:sp>
    </p:spTree>
    <p:extLst>
      <p:ext uri="{BB962C8B-B14F-4D97-AF65-F5344CB8AC3E}">
        <p14:creationId xmlns:p14="http://schemas.microsoft.com/office/powerpoint/2010/main" val="289221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065903-C828-4129-BBF9-C5F20FA517A8}"/>
              </a:ext>
            </a:extLst>
          </p:cNvPr>
          <p:cNvPicPr>
            <a:picLocks noChangeAspect="1"/>
          </p:cNvPicPr>
          <p:nvPr/>
        </p:nvPicPr>
        <p:blipFill>
          <a:blip r:embed="rId3"/>
          <a:stretch>
            <a:fillRect/>
          </a:stretch>
        </p:blipFill>
        <p:spPr>
          <a:xfrm>
            <a:off x="799572" y="4134649"/>
            <a:ext cx="4441295" cy="2659481"/>
          </a:xfrm>
          <a:prstGeom prst="rect">
            <a:avLst/>
          </a:prstGeom>
        </p:spPr>
      </p:pic>
      <p:pic>
        <p:nvPicPr>
          <p:cNvPr id="2068" name="Picture 20">
            <a:extLst>
              <a:ext uri="{FF2B5EF4-FFF2-40B4-BE49-F238E27FC236}">
                <a16:creationId xmlns:a16="http://schemas.microsoft.com/office/drawing/2014/main" id="{9785DD9C-DCBE-4F24-B195-B4D8F6021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572" y="3931461"/>
            <a:ext cx="4441295" cy="2926540"/>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rPr>
              <a:t>What is the Defense Industrial Base?</a:t>
            </a:r>
          </a:p>
        </p:txBody>
      </p:sp>
      <p:sp>
        <p:nvSpPr>
          <p:cNvPr id="25" name="Content Placeholder 4">
            <a:extLst>
              <a:ext uri="{FF2B5EF4-FFF2-40B4-BE49-F238E27FC236}">
                <a16:creationId xmlns:a16="http://schemas.microsoft.com/office/drawing/2014/main" id="{CAA7B3E1-1BA7-40E7-BBF3-53712385F1AB}"/>
              </a:ext>
            </a:extLst>
          </p:cNvPr>
          <p:cNvSpPr txBox="1">
            <a:spLocks/>
          </p:cNvSpPr>
          <p:nvPr/>
        </p:nvSpPr>
        <p:spPr>
          <a:xfrm>
            <a:off x="7221452" y="2560254"/>
            <a:ext cx="4103243" cy="3767185"/>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t>Defense Industrial Base</a:t>
            </a:r>
          </a:p>
          <a:p>
            <a:endParaRPr lang="en-US" sz="1600" b="1" dirty="0"/>
          </a:p>
          <a:p>
            <a:pPr marL="285750" indent="-285750">
              <a:buFont typeface="Arial" panose="020B0604020202020204" pitchFamily="34" charset="0"/>
              <a:buChar char="•"/>
            </a:pPr>
            <a:r>
              <a:rPr lang="en-US" sz="1600" b="1" dirty="0"/>
              <a:t>Commercial</a:t>
            </a:r>
            <a:r>
              <a:rPr lang="en-US" sz="1600" dirty="0"/>
              <a:t> organizations that are of direct or indirect importance to the production of equipment or providing services for our armed forces</a:t>
            </a:r>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dirty="0"/>
              <a:t>Heavily represented by the Defense and Aerospace industry segments but also extends to academic institutions and beyond (</a:t>
            </a:r>
            <a:r>
              <a:rPr lang="en-US" sz="1600" i="1" dirty="0"/>
              <a:t>Microsoft is part of the DIB</a:t>
            </a:r>
            <a:r>
              <a:rPr lang="en-US" sz="1600" dirty="0"/>
              <a: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From the largest of global manufacturers…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…to the smallest (e.g. &lt;20 people)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AKA: </a:t>
            </a:r>
            <a:r>
              <a:rPr lang="en-US" sz="1600" dirty="0"/>
              <a:t>Defense supply chain</a:t>
            </a:r>
            <a:endParaRPr lang="en-US" sz="1600" b="1" dirty="0"/>
          </a:p>
        </p:txBody>
      </p:sp>
      <p:pic>
        <p:nvPicPr>
          <p:cNvPr id="27" name="Picture 2" descr="See the source image">
            <a:extLst>
              <a:ext uri="{FF2B5EF4-FFF2-40B4-BE49-F238E27FC236}">
                <a16:creationId xmlns:a16="http://schemas.microsoft.com/office/drawing/2014/main" id="{71007B70-8221-4D6D-B0E6-31FD438A5A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0877" y="1277378"/>
            <a:ext cx="991517" cy="990600"/>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4">
            <a:extLst>
              <a:ext uri="{FF2B5EF4-FFF2-40B4-BE49-F238E27FC236}">
                <a16:creationId xmlns:a16="http://schemas.microsoft.com/office/drawing/2014/main" id="{798E0598-BB2C-482F-8ED1-A7DCDCAB3B32}"/>
              </a:ext>
            </a:extLst>
          </p:cNvPr>
          <p:cNvSpPr txBox="1">
            <a:spLocks/>
          </p:cNvSpPr>
          <p:nvPr/>
        </p:nvSpPr>
        <p:spPr>
          <a:xfrm>
            <a:off x="626535" y="2560254"/>
            <a:ext cx="4103243" cy="1274195"/>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t>US Department of Defense</a:t>
            </a:r>
            <a:endParaRPr lang="en-US" sz="1600" dirty="0"/>
          </a:p>
          <a:p>
            <a:pPr marL="285750" indent="-285750">
              <a:buFont typeface="Arial" panose="020B0604020202020204" pitchFamily="34" charset="0"/>
              <a:buChar char="•"/>
            </a:pPr>
            <a:endParaRPr lang="en-US" sz="1600" b="1" dirty="0"/>
          </a:p>
          <a:p>
            <a:pPr marL="285750" indent="-285750">
              <a:buFont typeface="Arial" panose="020B0604020202020204" pitchFamily="34" charset="0"/>
              <a:buChar char="•"/>
            </a:pPr>
            <a:r>
              <a:rPr lang="en-US" sz="1600" dirty="0"/>
              <a:t>&gt;2.8M employees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FY19 budget of $695B</a:t>
            </a:r>
          </a:p>
          <a:p>
            <a:pPr marL="509804" lvl="1" indent="-285750">
              <a:buFont typeface="Arial" panose="020B0604020202020204" pitchFamily="34" charset="0"/>
              <a:buChar char="•"/>
            </a:pPr>
            <a:r>
              <a:rPr lang="en-US" sz="1200" dirty="0"/>
              <a:t>Cybersecurity budget is increasing</a:t>
            </a:r>
          </a:p>
        </p:txBody>
      </p:sp>
      <p:sp>
        <p:nvSpPr>
          <p:cNvPr id="36" name="Content Placeholder 4">
            <a:extLst>
              <a:ext uri="{FF2B5EF4-FFF2-40B4-BE49-F238E27FC236}">
                <a16:creationId xmlns:a16="http://schemas.microsoft.com/office/drawing/2014/main" id="{72B91F27-8E70-47CE-8BCC-64CDA1441F5B}"/>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2677224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68"/>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D2C6A3C-C487-4FCC-B8CA-2427917B7939}"/>
              </a:ext>
            </a:extLst>
          </p:cNvPr>
          <p:cNvPicPr/>
          <p:nvPr/>
        </p:nvPicPr>
        <p:blipFill rotWithShape="1">
          <a:blip r:embed="rId2"/>
          <a:srcRect l="12902" r="12902"/>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2" name="Freeform: Shape 23">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2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08582F2-EFE5-47C0-8D6A-591418BE711C}"/>
              </a:ext>
            </a:extLst>
          </p:cNvPr>
          <p:cNvSpPr>
            <a:spLocks noGrp="1"/>
          </p:cNvSpPr>
          <p:nvPr>
            <p:ph type="title"/>
          </p:nvPr>
        </p:nvSpPr>
        <p:spPr>
          <a:xfrm>
            <a:off x="371094" y="1161288"/>
            <a:ext cx="3438144" cy="1125728"/>
          </a:xfrm>
        </p:spPr>
        <p:txBody>
          <a:bodyPr anchor="b">
            <a:normAutofit/>
          </a:bodyPr>
          <a:lstStyle/>
          <a:p>
            <a:r>
              <a:rPr lang="en-US" sz="2800" b="1"/>
              <a:t>Microsoft Product Placemat for CMMC</a:t>
            </a:r>
          </a:p>
        </p:txBody>
      </p:sp>
      <p:sp>
        <p:nvSpPr>
          <p:cNvPr id="34"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4460585-7EC5-4CB7-B394-9AC13A9B59FD}"/>
              </a:ext>
            </a:extLst>
          </p:cNvPr>
          <p:cNvSpPr>
            <a:spLocks noGrp="1"/>
          </p:cNvSpPr>
          <p:nvPr>
            <p:ph idx="1"/>
          </p:nvPr>
        </p:nvSpPr>
        <p:spPr>
          <a:xfrm>
            <a:off x="371094" y="2718054"/>
            <a:ext cx="3438906" cy="3207258"/>
          </a:xfrm>
        </p:spPr>
        <p:txBody>
          <a:bodyPr anchor="t">
            <a:normAutofit/>
          </a:bodyPr>
          <a:lstStyle/>
          <a:p>
            <a:pPr marL="0" indent="0">
              <a:buNone/>
            </a:pPr>
            <a:r>
              <a:rPr lang="en-US" sz="1800"/>
              <a:t>Illustrates CMMC Practices with Microsoft product coverage</a:t>
            </a:r>
          </a:p>
          <a:p>
            <a:pPr marL="0" indent="0">
              <a:buNone/>
            </a:pPr>
            <a:r>
              <a:rPr lang="en-US" sz="1800"/>
              <a:t>Interactive with drill down of implementation statements</a:t>
            </a:r>
          </a:p>
          <a:p>
            <a:pPr marL="0" indent="0">
              <a:buNone/>
            </a:pPr>
            <a:r>
              <a:rPr lang="en-US" sz="1800"/>
              <a:t>Select based on SKU (E5, E3, </a:t>
            </a:r>
            <a:r>
              <a:rPr lang="en-US" sz="1800" err="1"/>
              <a:t>etc</a:t>
            </a:r>
            <a:r>
              <a:rPr lang="en-US" sz="1800"/>
              <a:t>)</a:t>
            </a:r>
          </a:p>
          <a:p>
            <a:pPr marL="0" indent="0">
              <a:buNone/>
            </a:pPr>
            <a:r>
              <a:rPr lang="en-US" sz="1800"/>
              <a:t>M365 E5 covers 18 practices outright and 74 have Shared Coverage</a:t>
            </a:r>
          </a:p>
          <a:p>
            <a:pPr marL="0" indent="0">
              <a:buNone/>
            </a:pPr>
            <a:r>
              <a:rPr lang="en-US" sz="1200" i="1"/>
              <a:t>Shared Coverage means that the customer is required to implement and configure the practice to the standard for your tenant</a:t>
            </a:r>
          </a:p>
          <a:p>
            <a:pPr marL="0" indent="0">
              <a:buNone/>
            </a:pPr>
            <a:endParaRPr lang="en-US" sz="1700"/>
          </a:p>
        </p:txBody>
      </p:sp>
    </p:spTree>
    <p:extLst>
      <p:ext uri="{BB962C8B-B14F-4D97-AF65-F5344CB8AC3E}">
        <p14:creationId xmlns:p14="http://schemas.microsoft.com/office/powerpoint/2010/main" val="207026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8F6C0F-E24A-4526-93FE-37BD6E9EAB1B}"/>
              </a:ext>
            </a:extLst>
          </p:cNvPr>
          <p:cNvSpPr>
            <a:spLocks noGrp="1"/>
          </p:cNvSpPr>
          <p:nvPr>
            <p:ph type="title"/>
          </p:nvPr>
        </p:nvSpPr>
        <p:spPr>
          <a:xfrm>
            <a:off x="838200" y="585216"/>
            <a:ext cx="10515600" cy="1325563"/>
          </a:xfrm>
        </p:spPr>
        <p:txBody>
          <a:bodyPr>
            <a:normAutofit/>
          </a:bodyPr>
          <a:lstStyle/>
          <a:p>
            <a:r>
              <a:rPr lang="en-US">
                <a:solidFill>
                  <a:schemeClr val="bg1"/>
                </a:solidFill>
              </a:rPr>
              <a:t>Product Placemat  Implementation Guidance</a:t>
            </a:r>
          </a:p>
        </p:txBody>
      </p:sp>
      <p:pic>
        <p:nvPicPr>
          <p:cNvPr id="4" name="Picture 3">
            <a:extLst>
              <a:ext uri="{FF2B5EF4-FFF2-40B4-BE49-F238E27FC236}">
                <a16:creationId xmlns:a16="http://schemas.microsoft.com/office/drawing/2014/main" id="{16C2529C-8302-436D-8F00-E458FFE258F9}"/>
              </a:ext>
            </a:extLst>
          </p:cNvPr>
          <p:cNvPicPr>
            <a:picLocks noChangeAspect="1"/>
          </p:cNvPicPr>
          <p:nvPr/>
        </p:nvPicPr>
        <p:blipFill rotWithShape="1">
          <a:blip r:embed="rId2"/>
          <a:srcRect l="3310" r="-1" b="-1"/>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8A4BE6FE-5B19-477A-9403-F021A507D6F8}"/>
              </a:ext>
            </a:extLst>
          </p:cNvPr>
          <p:cNvSpPr>
            <a:spLocks noGrp="1"/>
          </p:cNvSpPr>
          <p:nvPr>
            <p:ph idx="1"/>
          </p:nvPr>
        </p:nvSpPr>
        <p:spPr>
          <a:xfrm>
            <a:off x="7546848" y="2516777"/>
            <a:ext cx="3803904" cy="3660185"/>
          </a:xfrm>
        </p:spPr>
        <p:txBody>
          <a:bodyPr anchor="ctr">
            <a:normAutofit/>
          </a:bodyPr>
          <a:lstStyle/>
          <a:p>
            <a:pPr marL="0" indent="0">
              <a:buNone/>
            </a:pPr>
            <a:r>
              <a:rPr lang="en-US" sz="2200"/>
              <a:t>Drill down on specific practices for general implementation guidance</a:t>
            </a:r>
          </a:p>
          <a:p>
            <a:pPr marL="0" indent="0">
              <a:buNone/>
            </a:pPr>
            <a:endParaRPr lang="en-US" sz="2200"/>
          </a:p>
          <a:p>
            <a:pPr marL="0" indent="0">
              <a:buNone/>
            </a:pPr>
            <a:r>
              <a:rPr lang="en-US" sz="2200"/>
              <a:t>Download Today! </a:t>
            </a:r>
            <a:endParaRPr lang="en-US" sz="2200">
              <a:hlinkClick r:id="rId3"/>
            </a:endParaRPr>
          </a:p>
          <a:p>
            <a:pPr marL="0" indent="0">
              <a:buNone/>
            </a:pPr>
            <a:r>
              <a:rPr lang="en-US" sz="1600">
                <a:hlinkClick r:id="rId3"/>
              </a:rPr>
              <a:t>https://aka.ms/cmmc/productplacemat</a:t>
            </a:r>
            <a:endParaRPr lang="en-US" sz="1600"/>
          </a:p>
        </p:txBody>
      </p:sp>
    </p:spTree>
    <p:extLst>
      <p:ext uri="{BB962C8B-B14F-4D97-AF65-F5344CB8AC3E}">
        <p14:creationId xmlns:p14="http://schemas.microsoft.com/office/powerpoint/2010/main" val="4250001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F8ACFA-8786-46FE-B840-C72CAD207E2D}"/>
              </a:ext>
            </a:extLst>
          </p:cNvPr>
          <p:cNvSpPr>
            <a:spLocks noGrp="1"/>
          </p:cNvSpPr>
          <p:nvPr>
            <p:ph type="title"/>
          </p:nvPr>
        </p:nvSpPr>
        <p:spPr>
          <a:xfrm>
            <a:off x="589560" y="856180"/>
            <a:ext cx="4560584" cy="1128068"/>
          </a:xfrm>
        </p:spPr>
        <p:txBody>
          <a:bodyPr anchor="ctr">
            <a:normAutofit/>
          </a:bodyPr>
          <a:lstStyle/>
          <a:p>
            <a:r>
              <a:rPr lang="en-US" sz="3700"/>
              <a:t>Microsoft </a:t>
            </a:r>
            <a:br>
              <a:rPr lang="en-US" sz="3700"/>
            </a:br>
            <a:r>
              <a:rPr lang="en-US" sz="3700"/>
              <a:t>Compliance Manager</a:t>
            </a:r>
          </a:p>
        </p:txBody>
      </p:sp>
      <p:grpSp>
        <p:nvGrpSpPr>
          <p:cNvPr id="35" name="Group 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9" name="Rectangle 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DFE4124-457F-4052-9766-14E5B46E4D71}"/>
              </a:ext>
            </a:extLst>
          </p:cNvPr>
          <p:cNvSpPr>
            <a:spLocks noGrp="1"/>
          </p:cNvSpPr>
          <p:nvPr>
            <p:ph idx="1"/>
          </p:nvPr>
        </p:nvSpPr>
        <p:spPr>
          <a:xfrm>
            <a:off x="590719" y="2330505"/>
            <a:ext cx="4559425" cy="3979585"/>
          </a:xfrm>
        </p:spPr>
        <p:txBody>
          <a:bodyPr anchor="ctr">
            <a:normAutofit/>
          </a:bodyPr>
          <a:lstStyle/>
          <a:p>
            <a:pPr marL="0" indent="0">
              <a:buNone/>
            </a:pPr>
            <a:r>
              <a:rPr lang="en-US" sz="2000" u="sng">
                <a:effectLst/>
                <a:latin typeface="Calibri" panose="020F0502020204030204" pitchFamily="34" charset="0"/>
                <a:ea typeface="Calibri" panose="020F0502020204030204" pitchFamily="34" charset="0"/>
                <a:cs typeface="Arial" panose="020B0604020202020204" pitchFamily="34" charset="0"/>
                <a:hlinkClick r:id="rId2"/>
              </a:rPr>
              <a:t>Microsoft Compliance Manager</a:t>
            </a:r>
            <a:r>
              <a:rPr lang="en-US" sz="2000">
                <a:effectLst/>
                <a:latin typeface="Calibri" panose="020F0502020204030204" pitchFamily="34" charset="0"/>
                <a:ea typeface="Calibri" panose="020F0502020204030204" pitchFamily="34" charset="0"/>
                <a:cs typeface="Arial" panose="020B0604020202020204" pitchFamily="34" charset="0"/>
              </a:rPr>
              <a:t> </a:t>
            </a:r>
            <a:br>
              <a:rPr lang="en-US" sz="2000">
                <a:effectLst/>
                <a:latin typeface="Calibri" panose="020F0502020204030204" pitchFamily="34" charset="0"/>
                <a:ea typeface="Calibri" panose="020F0502020204030204" pitchFamily="34" charset="0"/>
                <a:cs typeface="Arial" panose="020B0604020202020204" pitchFamily="34" charset="0"/>
              </a:rPr>
            </a:br>
            <a:r>
              <a:rPr lang="en-US" sz="2000">
                <a:effectLst/>
                <a:latin typeface="Calibri" panose="020F0502020204030204" pitchFamily="34" charset="0"/>
                <a:ea typeface="Calibri" panose="020F0502020204030204" pitchFamily="34" charset="0"/>
                <a:cs typeface="Arial" panose="020B0604020202020204" pitchFamily="34" charset="0"/>
              </a:rPr>
              <a:t>    is a feature in the </a:t>
            </a:r>
            <a:br>
              <a:rPr lang="en-US" sz="2000">
                <a:effectLst/>
                <a:latin typeface="Calibri" panose="020F0502020204030204" pitchFamily="34" charset="0"/>
                <a:ea typeface="Calibri" panose="020F0502020204030204" pitchFamily="34" charset="0"/>
                <a:cs typeface="Arial" panose="020B0604020202020204" pitchFamily="34" charset="0"/>
              </a:rPr>
            </a:br>
            <a:r>
              <a:rPr lang="en-US" sz="2000" u="sng">
                <a:effectLst/>
                <a:latin typeface="Calibri" panose="020F0502020204030204" pitchFamily="34" charset="0"/>
                <a:ea typeface="Calibri" panose="020F0502020204030204" pitchFamily="34" charset="0"/>
                <a:cs typeface="Arial" panose="020B0604020202020204" pitchFamily="34" charset="0"/>
                <a:hlinkClick r:id="rId3"/>
              </a:rPr>
              <a:t>Microsoft 365 Compliance Center</a:t>
            </a:r>
            <a:br>
              <a:rPr lang="en-US" sz="2000" u="sng">
                <a:effectLst/>
                <a:latin typeface="Calibri" panose="020F0502020204030204" pitchFamily="34" charset="0"/>
                <a:ea typeface="Calibri" panose="020F0502020204030204" pitchFamily="34" charset="0"/>
                <a:cs typeface="Arial" panose="020B0604020202020204" pitchFamily="34" charset="0"/>
              </a:rPr>
            </a:br>
            <a:endParaRPr lang="en-US" sz="2000" u="sng">
              <a:latin typeface="Calibri" panose="020F0502020204030204" pitchFamily="34" charset="0"/>
              <a:cs typeface="Arial" panose="020B0604020202020204" pitchFamily="34" charset="0"/>
            </a:endParaRPr>
          </a:p>
          <a:p>
            <a:pPr marL="0" indent="0">
              <a:buNone/>
            </a:pPr>
            <a:r>
              <a:rPr lang="en-US" sz="2000" u="sng">
                <a:effectLst/>
                <a:latin typeface="Calibri" panose="020F0502020204030204" pitchFamily="34" charset="0"/>
                <a:ea typeface="Calibri" panose="020F0502020204030204" pitchFamily="34" charset="0"/>
                <a:cs typeface="Calibri" panose="020F0502020204030204" pitchFamily="34" charset="0"/>
                <a:hlinkClick r:id="rId4"/>
              </a:rPr>
              <a:t>Assessment Templates</a:t>
            </a:r>
            <a:r>
              <a:rPr lang="en-US" sz="2000">
                <a:effectLst/>
                <a:latin typeface="Calibri" panose="020F0502020204030204" pitchFamily="34" charset="0"/>
                <a:ea typeface="Calibri" panose="020F0502020204030204" pitchFamily="34" charset="0"/>
                <a:cs typeface="Calibri" panose="020F0502020204030204" pitchFamily="34" charset="0"/>
              </a:rPr>
              <a:t> include </a:t>
            </a:r>
            <a:br>
              <a:rPr lang="en-US" sz="2000">
                <a:effectLst/>
                <a:latin typeface="Calibri" panose="020F0502020204030204" pitchFamily="34" charset="0"/>
                <a:ea typeface="Calibri" panose="020F0502020204030204" pitchFamily="34" charset="0"/>
                <a:cs typeface="Calibri" panose="020F0502020204030204" pitchFamily="34" charset="0"/>
              </a:rPr>
            </a:br>
            <a:r>
              <a:rPr lang="en-US" sz="2000">
                <a:effectLst/>
                <a:latin typeface="Calibri" panose="020F0502020204030204" pitchFamily="34" charset="0"/>
                <a:ea typeface="Calibri" panose="020F0502020204030204" pitchFamily="34" charset="0"/>
                <a:cs typeface="Calibri" panose="020F0502020204030204" pitchFamily="34" charset="0"/>
              </a:rPr>
              <a:t>NIST SP 800-171 and CMMC Levels 1-5</a:t>
            </a:r>
            <a:br>
              <a:rPr lang="en-US" sz="2000">
                <a:effectLst/>
                <a:latin typeface="Calibri" panose="020F0502020204030204" pitchFamily="34" charset="0"/>
                <a:ea typeface="Calibri" panose="020F0502020204030204" pitchFamily="34" charset="0"/>
                <a:cs typeface="Calibri" panose="020F0502020204030204" pitchFamily="34" charset="0"/>
              </a:rPr>
            </a:b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i="1">
                <a:ea typeface="Calibri" panose="020F0502020204030204" pitchFamily="34" charset="0"/>
              </a:rPr>
              <a:t>A</a:t>
            </a:r>
            <a:r>
              <a:rPr lang="en-US" sz="2000" i="1">
                <a:effectLst/>
                <a:ea typeface="Calibri" panose="020F0502020204030204" pitchFamily="34" charset="0"/>
              </a:rPr>
              <a:t>vailable in Microsoft 365 Commercial, Government (GCC &amp; GCC High)</a:t>
            </a:r>
          </a:p>
          <a:p>
            <a:pPr marL="0" indent="0">
              <a:buNone/>
            </a:pPr>
            <a:r>
              <a:rPr lang="en-US" sz="1600" i="1">
                <a:latin typeface="Calibri" panose="020F0502020204030204" pitchFamily="34" charset="0"/>
                <a:ea typeface="Calibri" panose="020F0502020204030204" pitchFamily="34" charset="0"/>
                <a:cs typeface="Arial" panose="020B0604020202020204" pitchFamily="34" charset="0"/>
              </a:rPr>
              <a:t>* Automated Testing not available in GCC High</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sp>
        <p:nvSpPr>
          <p:cNvPr id="41"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CCF1652-1187-440A-AC66-A879B5B7683D}"/>
              </a:ext>
            </a:extLst>
          </p:cNvPr>
          <p:cNvPicPr/>
          <p:nvPr/>
        </p:nvPicPr>
        <p:blipFill rotWithShape="1">
          <a:blip r:embed="rId5"/>
          <a:srcRect l="8718" r="8718"/>
          <a:stretch/>
        </p:blipFill>
        <p:spPr>
          <a:xfrm>
            <a:off x="5977788" y="799352"/>
            <a:ext cx="5425410" cy="5259296"/>
          </a:xfrm>
          <a:prstGeom prst="rect">
            <a:avLst/>
          </a:prstGeom>
        </p:spPr>
      </p:pic>
    </p:spTree>
    <p:extLst>
      <p:ext uri="{BB962C8B-B14F-4D97-AF65-F5344CB8AC3E}">
        <p14:creationId xmlns:p14="http://schemas.microsoft.com/office/powerpoint/2010/main" val="362366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F8ACFA-8786-46FE-B840-C72CAD207E2D}"/>
              </a:ext>
            </a:extLst>
          </p:cNvPr>
          <p:cNvSpPr>
            <a:spLocks noGrp="1"/>
          </p:cNvSpPr>
          <p:nvPr>
            <p:ph type="title"/>
          </p:nvPr>
        </p:nvSpPr>
        <p:spPr>
          <a:xfrm>
            <a:off x="589560" y="856180"/>
            <a:ext cx="5279408" cy="1128068"/>
          </a:xfrm>
        </p:spPr>
        <p:txBody>
          <a:bodyPr anchor="ctr">
            <a:normAutofit/>
          </a:bodyPr>
          <a:lstStyle/>
          <a:p>
            <a:r>
              <a:rPr lang="en-US" sz="2500"/>
              <a:t>Microsoft </a:t>
            </a:r>
            <a:br>
              <a:rPr lang="en-US" sz="2500"/>
            </a:br>
            <a:r>
              <a:rPr lang="en-US" sz="2500"/>
              <a:t>Compliance Manager</a:t>
            </a:r>
            <a:br>
              <a:rPr lang="en-US" sz="2500"/>
            </a:br>
            <a:r>
              <a:rPr lang="en-US" sz="2500" i="1"/>
              <a:t>Improvement Actions</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DFE4124-457F-4052-9766-14E5B46E4D71}"/>
              </a:ext>
            </a:extLst>
          </p:cNvPr>
          <p:cNvSpPr>
            <a:spLocks noGrp="1"/>
          </p:cNvSpPr>
          <p:nvPr>
            <p:ph idx="1"/>
          </p:nvPr>
        </p:nvSpPr>
        <p:spPr>
          <a:xfrm>
            <a:off x="590719" y="2330505"/>
            <a:ext cx="5278066" cy="3979585"/>
          </a:xfrm>
        </p:spPr>
        <p:txBody>
          <a:bodyPr anchor="ctr">
            <a:normAutofit/>
          </a:bodyPr>
          <a:lstStyle/>
          <a:p>
            <a:r>
              <a:rPr lang="en-US" sz="2000"/>
              <a:t>Suggests actions to meet intent of each CMMC Practice requirements</a:t>
            </a:r>
          </a:p>
          <a:p>
            <a:r>
              <a:rPr lang="en-US" sz="2000"/>
              <a:t>Links to reference documentation and how-to support articles</a:t>
            </a:r>
          </a:p>
          <a:p>
            <a:r>
              <a:rPr lang="en-US" sz="2000"/>
              <a:t>Improves Compliance Score as actions are implemented</a:t>
            </a:r>
            <a:br>
              <a:rPr lang="en-US" sz="2000"/>
            </a:br>
            <a:r>
              <a:rPr lang="en-US" sz="1600" i="1"/>
              <a:t>*Compliance Score not associated with NIST SP 800-171A     nor with SPRS</a:t>
            </a:r>
          </a:p>
          <a:p>
            <a:r>
              <a:rPr lang="en-US" sz="2000"/>
              <a:t>Allows for assignment to individuals</a:t>
            </a:r>
          </a:p>
          <a:p>
            <a:r>
              <a:rPr lang="en-US" sz="2000"/>
              <a:t>Allows for uploading of documentation</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18154C99-50E7-411F-B1A0-C211EB3E5037}"/>
              </a:ext>
            </a:extLst>
          </p:cNvPr>
          <p:cNvPicPr>
            <a:picLocks noChangeAspect="1"/>
          </p:cNvPicPr>
          <p:nvPr/>
        </p:nvPicPr>
        <p:blipFill rotWithShape="1">
          <a:blip r:embed="rId2"/>
          <a:srcRect l="893" r="13125" b="3"/>
          <a:stretch/>
        </p:blipFill>
        <p:spPr>
          <a:xfrm>
            <a:off x="7083423" y="581892"/>
            <a:ext cx="4397433" cy="2518756"/>
          </a:xfrm>
          <a:prstGeom prst="rect">
            <a:avLst/>
          </a:prstGeom>
        </p:spPr>
      </p:pic>
      <p:sp>
        <p:nvSpPr>
          <p:cNvPr id="25" name="Rectangle 2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7FA7A10-3598-4FB5-A54C-6A7AD585E9D9}"/>
              </a:ext>
            </a:extLst>
          </p:cNvPr>
          <p:cNvPicPr>
            <a:picLocks noChangeAspect="1"/>
          </p:cNvPicPr>
          <p:nvPr/>
        </p:nvPicPr>
        <p:blipFill rotWithShape="1">
          <a:blip r:embed="rId3"/>
          <a:srcRect r="2269" b="-4"/>
          <a:stretch/>
        </p:blipFill>
        <p:spPr>
          <a:xfrm>
            <a:off x="7083423" y="3707894"/>
            <a:ext cx="4395569" cy="2518756"/>
          </a:xfrm>
          <a:prstGeom prst="rect">
            <a:avLst/>
          </a:prstGeom>
        </p:spPr>
      </p:pic>
    </p:spTree>
    <p:extLst>
      <p:ext uri="{BB962C8B-B14F-4D97-AF65-F5344CB8AC3E}">
        <p14:creationId xmlns:p14="http://schemas.microsoft.com/office/powerpoint/2010/main" val="2690120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47">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CF8ACFA-8786-46FE-B840-C72CAD207E2D}"/>
              </a:ext>
            </a:extLst>
          </p:cNvPr>
          <p:cNvSpPr>
            <a:spLocks noGrp="1"/>
          </p:cNvSpPr>
          <p:nvPr>
            <p:ph type="title"/>
          </p:nvPr>
        </p:nvSpPr>
        <p:spPr>
          <a:xfrm>
            <a:off x="793662" y="386930"/>
            <a:ext cx="10066122" cy="1298448"/>
          </a:xfrm>
        </p:spPr>
        <p:txBody>
          <a:bodyPr anchor="b">
            <a:normAutofit/>
          </a:bodyPr>
          <a:lstStyle/>
          <a:p>
            <a:r>
              <a:rPr lang="en-US" sz="4800"/>
              <a:t>Azure Security Center</a:t>
            </a:r>
          </a:p>
        </p:txBody>
      </p:sp>
      <p:sp>
        <p:nvSpPr>
          <p:cNvPr id="57" name="Rectangle 4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1">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DFE4124-457F-4052-9766-14E5B46E4D71}"/>
              </a:ext>
            </a:extLst>
          </p:cNvPr>
          <p:cNvSpPr>
            <a:spLocks noGrp="1"/>
          </p:cNvSpPr>
          <p:nvPr>
            <p:ph idx="1"/>
          </p:nvPr>
        </p:nvSpPr>
        <p:spPr>
          <a:xfrm>
            <a:off x="793661" y="2599509"/>
            <a:ext cx="4530898" cy="3639450"/>
          </a:xfrm>
        </p:spPr>
        <p:txBody>
          <a:bodyPr anchor="ctr">
            <a:normAutofit/>
          </a:bodyPr>
          <a:lstStyle/>
          <a:p>
            <a:pPr marL="0" indent="0">
              <a:buNone/>
            </a:pPr>
            <a:r>
              <a:rPr lang="en-US" sz="2000" u="sng">
                <a:effectLst/>
                <a:latin typeface="Calibri" panose="020F0502020204030204" pitchFamily="34" charset="0"/>
                <a:ea typeface="Calibri" panose="020F0502020204030204" pitchFamily="34" charset="0"/>
                <a:cs typeface="Arial" panose="020B0604020202020204" pitchFamily="34" charset="0"/>
                <a:hlinkClick r:id="rId2"/>
              </a:rPr>
              <a:t>Azure Security Center</a:t>
            </a:r>
            <a:r>
              <a:rPr lang="en-US" sz="2000">
                <a:effectLst/>
                <a:latin typeface="Calibri" panose="020F0502020204030204" pitchFamily="34" charset="0"/>
                <a:ea typeface="Calibri" panose="020F0502020204030204" pitchFamily="34" charset="0"/>
                <a:cs typeface="Arial" panose="020B0604020202020204" pitchFamily="34" charset="0"/>
              </a:rPr>
              <a:t> </a:t>
            </a:r>
            <a:br>
              <a:rPr lang="en-US" sz="2000">
                <a:effectLst/>
                <a:latin typeface="Calibri" panose="020F0502020204030204" pitchFamily="34" charset="0"/>
                <a:ea typeface="Calibri" panose="020F0502020204030204" pitchFamily="34" charset="0"/>
                <a:cs typeface="Arial" panose="020B0604020202020204" pitchFamily="34" charset="0"/>
              </a:rPr>
            </a:br>
            <a:r>
              <a:rPr lang="en-US" sz="2000">
                <a:effectLst/>
                <a:latin typeface="Calibri" panose="020F0502020204030204" pitchFamily="34" charset="0"/>
                <a:ea typeface="Calibri" panose="020F0502020204030204" pitchFamily="34" charset="0"/>
                <a:cs typeface="Arial" panose="020B0604020202020204" pitchFamily="34" charset="0"/>
              </a:rPr>
              <a:t>    is integrated with </a:t>
            </a:r>
            <a:br>
              <a:rPr lang="en-US" sz="2000">
                <a:effectLst/>
                <a:latin typeface="Calibri" panose="020F0502020204030204" pitchFamily="34" charset="0"/>
                <a:ea typeface="Calibri" panose="020F0502020204030204" pitchFamily="34" charset="0"/>
                <a:cs typeface="Arial" panose="020B0604020202020204" pitchFamily="34" charset="0"/>
              </a:rPr>
            </a:br>
            <a:r>
              <a:rPr lang="en-US" sz="2000" u="sng">
                <a:effectLst/>
                <a:latin typeface="Calibri" panose="020F0502020204030204" pitchFamily="34" charset="0"/>
                <a:ea typeface="Calibri" panose="020F0502020204030204" pitchFamily="34" charset="0"/>
                <a:cs typeface="Arial" panose="020B0604020202020204" pitchFamily="34" charset="0"/>
                <a:hlinkClick r:id="rId3"/>
              </a:rPr>
              <a:t>Azure Defender</a:t>
            </a:r>
            <a:br>
              <a:rPr lang="en-US" sz="2000" u="sng">
                <a:effectLst/>
                <a:latin typeface="Calibri" panose="020F0502020204030204" pitchFamily="34" charset="0"/>
                <a:ea typeface="Calibri" panose="020F0502020204030204" pitchFamily="34" charset="0"/>
                <a:cs typeface="Arial" panose="020B0604020202020204" pitchFamily="34" charset="0"/>
              </a:rPr>
            </a:br>
            <a:endParaRPr lang="en-US" sz="2000" u="sng">
              <a:latin typeface="Calibri" panose="020F0502020204030204" pitchFamily="34" charset="0"/>
              <a:cs typeface="Arial" panose="020B0604020202020204" pitchFamily="34" charset="0"/>
            </a:endParaRPr>
          </a:p>
          <a:p>
            <a:pPr marL="0" indent="0">
              <a:buNone/>
            </a:pPr>
            <a:r>
              <a:rPr lang="en-US" sz="2000" u="sng">
                <a:effectLst/>
                <a:latin typeface="Calibri" panose="020F0502020204030204" pitchFamily="34" charset="0"/>
                <a:ea typeface="Calibri" panose="020F0502020204030204" pitchFamily="34" charset="0"/>
                <a:cs typeface="Arial" panose="020B0604020202020204" pitchFamily="34" charset="0"/>
                <a:hlinkClick r:id="rId2"/>
              </a:rPr>
              <a:t>Azure Blueprints</a:t>
            </a:r>
            <a:r>
              <a:rPr lang="en-US" sz="2000">
                <a:effectLst/>
                <a:latin typeface="Calibri" panose="020F0502020204030204" pitchFamily="34" charset="0"/>
                <a:ea typeface="Calibri" panose="020F0502020204030204" pitchFamily="34" charset="0"/>
                <a:cs typeface="Arial" panose="020B0604020202020204" pitchFamily="34" charset="0"/>
              </a:rPr>
              <a:t> </a:t>
            </a:r>
            <a:r>
              <a:rPr lang="en-US" sz="2000">
                <a:effectLst/>
                <a:latin typeface="Calibri" panose="020F0502020204030204" pitchFamily="34" charset="0"/>
                <a:ea typeface="Calibri" panose="020F0502020204030204" pitchFamily="34" charset="0"/>
                <a:cs typeface="Calibri" panose="020F0502020204030204" pitchFamily="34" charset="0"/>
              </a:rPr>
              <a:t>include samples for </a:t>
            </a:r>
            <a:br>
              <a:rPr lang="en-US" sz="2000">
                <a:effectLst/>
                <a:latin typeface="Calibri" panose="020F0502020204030204" pitchFamily="34" charset="0"/>
                <a:ea typeface="Calibri" panose="020F0502020204030204" pitchFamily="34" charset="0"/>
                <a:cs typeface="Calibri" panose="020F0502020204030204" pitchFamily="34" charset="0"/>
              </a:rPr>
            </a:br>
            <a:r>
              <a:rPr lang="en-US" sz="2000">
                <a:effectLst/>
                <a:latin typeface="Calibri" panose="020F0502020204030204" pitchFamily="34" charset="0"/>
                <a:ea typeface="Calibri" panose="020F0502020204030204" pitchFamily="34" charset="0"/>
                <a:cs typeface="Calibri" panose="020F0502020204030204" pitchFamily="34" charset="0"/>
                <a:hlinkClick r:id="rId4"/>
              </a:rPr>
              <a:t>NIST SP 800-171 </a:t>
            </a:r>
            <a:r>
              <a:rPr lang="en-US" sz="2000">
                <a:effectLst/>
                <a:latin typeface="Calibri" panose="020F0502020204030204" pitchFamily="34" charset="0"/>
                <a:ea typeface="Calibri" panose="020F0502020204030204" pitchFamily="34" charset="0"/>
                <a:cs typeface="Calibri" panose="020F0502020204030204" pitchFamily="34" charset="0"/>
              </a:rPr>
              <a:t>and projected requirements for CMMC Levels </a:t>
            </a:r>
            <a:r>
              <a:rPr lang="en-US" sz="2000">
                <a:latin typeface="Calibri" panose="020F0502020204030204" pitchFamily="34" charset="0"/>
                <a:ea typeface="Calibri" panose="020F0502020204030204" pitchFamily="34" charset="0"/>
                <a:cs typeface="Calibri" panose="020F0502020204030204" pitchFamily="34" charset="0"/>
              </a:rPr>
              <a:t>3</a:t>
            </a:r>
            <a:br>
              <a:rPr lang="en-US" sz="2000">
                <a:effectLst/>
                <a:latin typeface="Calibri" panose="020F0502020204030204" pitchFamily="34" charset="0"/>
                <a:ea typeface="Calibri" panose="020F0502020204030204" pitchFamily="34" charset="0"/>
                <a:cs typeface="Calibri" panose="020F0502020204030204" pitchFamily="34" charset="0"/>
              </a:rPr>
            </a:br>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2000" i="1">
                <a:ea typeface="Calibri" panose="020F0502020204030204" pitchFamily="34" charset="0"/>
              </a:rPr>
              <a:t>CMMC Level 3 Azure Blueprint sample public preview </a:t>
            </a:r>
            <a:r>
              <a:rPr lang="en-US" sz="2000" i="1">
                <a:ea typeface="Calibri" panose="020F0502020204030204" pitchFamily="34" charset="0"/>
                <a:hlinkClick r:id="rId5"/>
              </a:rPr>
              <a:t>available now</a:t>
            </a:r>
            <a:endParaRPr lang="en-US" sz="2000" i="1">
              <a:effectLst/>
              <a:ea typeface="Calibri" panose="020F0502020204030204" pitchFamily="34" charset="0"/>
            </a:endParaRPr>
          </a:p>
          <a:p>
            <a:pPr marL="0" indent="0">
              <a:buNone/>
            </a:pPr>
            <a:endParaRPr lang="en-US" sz="200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5CCF1652-1187-440A-AC66-A879B5B7683D}"/>
              </a:ext>
            </a:extLst>
          </p:cNvPr>
          <p:cNvPicPr/>
          <p:nvPr/>
        </p:nvPicPr>
        <p:blipFill rotWithShape="1">
          <a:blip r:embed="rId6"/>
          <a:srcRect l="18819" r="3184"/>
          <a:stretch/>
        </p:blipFill>
        <p:spPr>
          <a:xfrm>
            <a:off x="5911532" y="2484255"/>
            <a:ext cx="5150277" cy="3714244"/>
          </a:xfrm>
          <a:prstGeom prst="rect">
            <a:avLst/>
          </a:prstGeom>
        </p:spPr>
      </p:pic>
      <p:sp>
        <p:nvSpPr>
          <p:cNvPr id="59" name="Rectangle 53">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3676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8F6C0F-E24A-4526-93FE-37BD6E9EAB1B}"/>
              </a:ext>
            </a:extLst>
          </p:cNvPr>
          <p:cNvSpPr>
            <a:spLocks noGrp="1"/>
          </p:cNvSpPr>
          <p:nvPr>
            <p:ph type="title"/>
          </p:nvPr>
        </p:nvSpPr>
        <p:spPr>
          <a:xfrm>
            <a:off x="581646" y="349664"/>
            <a:ext cx="5845571" cy="1638377"/>
          </a:xfrm>
        </p:spPr>
        <p:txBody>
          <a:bodyPr anchor="b">
            <a:normAutofit/>
          </a:bodyPr>
          <a:lstStyle/>
          <a:p>
            <a:r>
              <a:rPr lang="en-US" sz="4800"/>
              <a:t>Azure Security Benchmark Blueprint </a:t>
            </a:r>
          </a:p>
        </p:txBody>
      </p:sp>
      <p:sp>
        <p:nvSpPr>
          <p:cNvPr id="3" name="Content Placeholder 2">
            <a:extLst>
              <a:ext uri="{FF2B5EF4-FFF2-40B4-BE49-F238E27FC236}">
                <a16:creationId xmlns:a16="http://schemas.microsoft.com/office/drawing/2014/main" id="{8A4BE6FE-5B19-477A-9403-F021A507D6F8}"/>
              </a:ext>
            </a:extLst>
          </p:cNvPr>
          <p:cNvSpPr>
            <a:spLocks noGrp="1"/>
          </p:cNvSpPr>
          <p:nvPr>
            <p:ph idx="1"/>
          </p:nvPr>
        </p:nvSpPr>
        <p:spPr>
          <a:xfrm>
            <a:off x="587988" y="2620641"/>
            <a:ext cx="5837750" cy="3023702"/>
          </a:xfrm>
        </p:spPr>
        <p:txBody>
          <a:bodyPr anchor="ctr">
            <a:normAutofit/>
          </a:bodyPr>
          <a:lstStyle/>
          <a:p>
            <a:pPr marL="0" indent="0">
              <a:buNone/>
            </a:pPr>
            <a:r>
              <a:rPr lang="en-US" sz="1600" i="1">
                <a:solidFill>
                  <a:srgbClr val="333333"/>
                </a:solidFill>
                <a:latin typeface="Segoe UI" panose="020B0502040204020203" pitchFamily="34" charset="0"/>
              </a:rPr>
              <a:t>To help organizations stay secure in a </a:t>
            </a:r>
          </a:p>
          <a:p>
            <a:pPr marL="0" indent="0">
              <a:buNone/>
            </a:pPr>
            <a:endParaRPr lang="en-US" sz="1600" b="0" i="0">
              <a:solidFill>
                <a:srgbClr val="333333"/>
              </a:solidFill>
              <a:effectLst/>
              <a:latin typeface="Segoe UI" panose="020B0502040204020203" pitchFamily="34" charset="0"/>
            </a:endParaRPr>
          </a:p>
          <a:p>
            <a:pPr marL="457200" lvl="1" indent="0">
              <a:buNone/>
            </a:pPr>
            <a:r>
              <a:rPr lang="en-US" sz="2000" b="0" i="0" u="sng">
                <a:solidFill>
                  <a:srgbClr val="005DA6"/>
                </a:solidFill>
                <a:effectLst/>
                <a:latin typeface="Segoe UI" panose="020B0502040204020203" pitchFamily="34" charset="0"/>
                <a:hlinkClick r:id="rId2"/>
              </a:rPr>
              <a:t>zero trust</a:t>
            </a:r>
            <a:r>
              <a:rPr lang="en-US" sz="2000" b="0" i="0">
                <a:solidFill>
                  <a:srgbClr val="333333"/>
                </a:solidFill>
                <a:effectLst/>
                <a:latin typeface="Segoe UI" panose="020B0502040204020203" pitchFamily="34" charset="0"/>
              </a:rPr>
              <a:t> environment </a:t>
            </a:r>
          </a:p>
          <a:p>
            <a:pPr marL="0" indent="0">
              <a:buNone/>
            </a:pPr>
            <a:br>
              <a:rPr lang="en-US" sz="1600" b="0" i="0">
                <a:solidFill>
                  <a:srgbClr val="333333"/>
                </a:solidFill>
                <a:effectLst/>
                <a:latin typeface="Segoe UI" panose="020B0502040204020203" pitchFamily="34" charset="0"/>
              </a:rPr>
            </a:br>
            <a:r>
              <a:rPr lang="en-US" sz="1600" b="0" i="0" u="sng">
                <a:solidFill>
                  <a:srgbClr val="005DA6"/>
                </a:solidFill>
                <a:effectLst/>
                <a:latin typeface="Segoe UI" panose="020B0502040204020203" pitchFamily="34" charset="0"/>
                <a:hlinkClick r:id="rId3"/>
              </a:rPr>
              <a:t>Azure Security Benchmark Foundation</a:t>
            </a:r>
            <a:endParaRPr lang="en-US" sz="1600" u="sng">
              <a:solidFill>
                <a:srgbClr val="333333"/>
              </a:solidFill>
              <a:latin typeface="Segoe UI" panose="020B0502040204020203" pitchFamily="34" charset="0"/>
            </a:endParaRPr>
          </a:p>
          <a:p>
            <a:pPr marL="457200" lvl="1" indent="0">
              <a:buNone/>
            </a:pPr>
            <a:endParaRPr lang="en-US" sz="1200" b="0" i="1">
              <a:solidFill>
                <a:srgbClr val="333333"/>
              </a:solidFill>
              <a:effectLst/>
              <a:latin typeface="Segoe UI" panose="020B0502040204020203" pitchFamily="34" charset="0"/>
            </a:endParaRPr>
          </a:p>
          <a:p>
            <a:pPr marL="457200" lvl="1" indent="0">
              <a:buNone/>
            </a:pPr>
            <a:r>
              <a:rPr lang="en-US" sz="1600" b="0" i="1">
                <a:solidFill>
                  <a:srgbClr val="333333"/>
                </a:solidFill>
                <a:effectLst/>
                <a:latin typeface="Segoe UI" panose="020B0502040204020203" pitchFamily="34" charset="0"/>
              </a:rPr>
              <a:t>is a Blueprint that providing a set of baseline infrastructure patterns to assist in building a </a:t>
            </a:r>
          </a:p>
          <a:p>
            <a:pPr marL="457200" lvl="1" indent="0">
              <a:buNone/>
            </a:pPr>
            <a:endParaRPr lang="en-US" sz="1600" i="1">
              <a:solidFill>
                <a:srgbClr val="333333"/>
              </a:solidFill>
              <a:latin typeface="Segoe UI" panose="020B0502040204020203" pitchFamily="34" charset="0"/>
            </a:endParaRPr>
          </a:p>
          <a:p>
            <a:pPr marL="0" indent="0">
              <a:buNone/>
            </a:pPr>
            <a:r>
              <a:rPr lang="en-US" sz="2000" b="0" i="1">
                <a:solidFill>
                  <a:srgbClr val="333333"/>
                </a:solidFill>
                <a:effectLst/>
                <a:latin typeface="Segoe UI" panose="020B0502040204020203" pitchFamily="34" charset="0"/>
              </a:rPr>
              <a:t>secure and compliant Azure environment</a:t>
            </a:r>
            <a:endParaRPr lang="en-US" sz="3200" i="1">
              <a:latin typeface="Calibri" panose="020F050202020403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674" name="Picture 2" descr="Timeline&#10;&#10;Description automatically generated">
            <a:extLst>
              <a:ext uri="{FF2B5EF4-FFF2-40B4-BE49-F238E27FC236}">
                <a16:creationId xmlns:a16="http://schemas.microsoft.com/office/drawing/2014/main" id="{9A106F28-F286-4489-94A1-03A00F4A3CC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531" r="38459"/>
          <a:stretch/>
        </p:blipFill>
        <p:spPr bwMode="auto">
          <a:xfrm>
            <a:off x="7421373" y="627954"/>
            <a:ext cx="4235516" cy="535337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18832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86295E7F-EA66-480B-B001-C8BE7CD61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0040" y="4892040"/>
            <a:ext cx="11548872" cy="1645920"/>
          </a:xfrm>
          <a:prstGeom prst="rect">
            <a:avLst/>
          </a:prstGeom>
          <a:solidFill>
            <a:srgbClr val="262626"/>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7C42E3-CCA2-4931-86B0-41481E1CE7C4}"/>
              </a:ext>
            </a:extLst>
          </p:cNvPr>
          <p:cNvSpPr>
            <a:spLocks noGrp="1"/>
          </p:cNvSpPr>
          <p:nvPr>
            <p:ph type="title"/>
          </p:nvPr>
        </p:nvSpPr>
        <p:spPr>
          <a:xfrm>
            <a:off x="718686" y="5091762"/>
            <a:ext cx="7484787" cy="1264588"/>
          </a:xfrm>
        </p:spPr>
        <p:txBody>
          <a:bodyPr vert="horz" lIns="91440" tIns="45720" rIns="91440" bIns="45720" rtlCol="0" anchor="ctr">
            <a:normAutofit fontScale="90000"/>
          </a:bodyPr>
          <a:lstStyle/>
          <a:p>
            <a:pPr algn="r"/>
            <a:r>
              <a:rPr lang="en-US" sz="4100">
                <a:solidFill>
                  <a:srgbClr val="FFFFFF"/>
                </a:solidFill>
              </a:rPr>
              <a:t>Microsoft </a:t>
            </a:r>
            <a:br>
              <a:rPr lang="en-US" sz="4100">
                <a:solidFill>
                  <a:srgbClr val="FFFFFF"/>
                </a:solidFill>
              </a:rPr>
            </a:br>
            <a:r>
              <a:rPr lang="en-US" sz="4100">
                <a:solidFill>
                  <a:srgbClr val="FFFFFF"/>
                </a:solidFill>
              </a:rPr>
              <a:t>Cybersecurity Reference Architecture</a:t>
            </a:r>
          </a:p>
        </p:txBody>
      </p:sp>
      <p:pic>
        <p:nvPicPr>
          <p:cNvPr id="4" name="Content Placeholder 3">
            <a:extLst>
              <a:ext uri="{FF2B5EF4-FFF2-40B4-BE49-F238E27FC236}">
                <a16:creationId xmlns:a16="http://schemas.microsoft.com/office/drawing/2014/main" id="{B3CA3FE8-40B4-4683-83EF-8A615EBEA3D6}"/>
              </a:ext>
            </a:extLst>
          </p:cNvPr>
          <p:cNvPicPr>
            <a:picLocks noGrp="1"/>
          </p:cNvPicPr>
          <p:nvPr>
            <p:ph idx="1"/>
          </p:nvPr>
        </p:nvPicPr>
        <p:blipFill rotWithShape="1">
          <a:blip r:embed="rId2">
            <a:extLst>
              <a:ext uri="{28A0092B-C50C-407E-A947-70E740481C1C}">
                <a14:useLocalDpi xmlns:a14="http://schemas.microsoft.com/office/drawing/2010/main" val="0"/>
              </a:ext>
            </a:extLst>
          </a:blip>
          <a:srcRect t="13051" r="-1" b="7691"/>
          <a:stretch/>
        </p:blipFill>
        <p:spPr>
          <a:xfrm>
            <a:off x="320040" y="294063"/>
            <a:ext cx="11548872" cy="4462272"/>
          </a:xfrm>
          <a:prstGeom prst="rect">
            <a:avLst/>
          </a:prstGeom>
        </p:spPr>
      </p:pic>
      <p:cxnSp>
        <p:nvCxnSpPr>
          <p:cNvPr id="7" name="Straight Connector 10">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3487F165-C883-4AD2-9C28-357B6A77B1E4}"/>
              </a:ext>
            </a:extLst>
          </p:cNvPr>
          <p:cNvSpPr txBox="1">
            <a:spLocks/>
          </p:cNvSpPr>
          <p:nvPr/>
        </p:nvSpPr>
        <p:spPr>
          <a:xfrm>
            <a:off x="8914540" y="5428334"/>
            <a:ext cx="2644408" cy="57333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a:hlinkClick r:id="rId3"/>
              </a:rPr>
              <a:t>https://aka.ms/mcra</a:t>
            </a:r>
            <a:endParaRPr lang="en-US" sz="1600"/>
          </a:p>
        </p:txBody>
      </p:sp>
    </p:spTree>
    <p:extLst>
      <p:ext uri="{BB962C8B-B14F-4D97-AF65-F5344CB8AC3E}">
        <p14:creationId xmlns:p14="http://schemas.microsoft.com/office/powerpoint/2010/main" val="315491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0F9FE9A-CAF6-4C15-99CD-C307B68D8E61}"/>
              </a:ext>
            </a:extLst>
          </p:cNvPr>
          <p:cNvSpPr>
            <a:spLocks noGrp="1"/>
          </p:cNvSpPr>
          <p:nvPr>
            <p:ph type="title"/>
          </p:nvPr>
        </p:nvSpPr>
        <p:spPr/>
        <p:txBody>
          <a:bodyPr/>
          <a:lstStyle/>
          <a:p>
            <a:r>
              <a:rPr lang="en-US"/>
              <a:t>Introducing Microsoft Azure Sentinel</a:t>
            </a:r>
          </a:p>
        </p:txBody>
      </p:sp>
      <p:sp>
        <p:nvSpPr>
          <p:cNvPr id="9" name="Oval 8">
            <a:extLst>
              <a:ext uri="{FF2B5EF4-FFF2-40B4-BE49-F238E27FC236}">
                <a16:creationId xmlns:a16="http://schemas.microsoft.com/office/drawing/2014/main" id="{0C50EB89-E72E-44C0-B13C-66E047BF4ACA}"/>
              </a:ext>
            </a:extLst>
          </p:cNvPr>
          <p:cNvSpPr/>
          <p:nvPr/>
        </p:nvSpPr>
        <p:spPr bwMode="auto">
          <a:xfrm>
            <a:off x="6866832" y="1752791"/>
            <a:ext cx="4517757" cy="4655636"/>
          </a:xfrm>
          <a:prstGeom prst="ellipse">
            <a:avLst/>
          </a:prstGeom>
          <a:noFill/>
          <a:ln w="190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AFC2BDF4-BBC2-46D0-B7A8-927A282BA3CE}"/>
              </a:ext>
            </a:extLst>
          </p:cNvPr>
          <p:cNvGrpSpPr/>
          <p:nvPr/>
        </p:nvGrpSpPr>
        <p:grpSpPr>
          <a:xfrm>
            <a:off x="8558590" y="1959806"/>
            <a:ext cx="1236225" cy="962029"/>
            <a:chOff x="8586540" y="1599376"/>
            <a:chExt cx="1236575" cy="962301"/>
          </a:xfrm>
        </p:grpSpPr>
        <p:pic>
          <p:nvPicPr>
            <p:cNvPr id="23" name="Picture 22">
              <a:extLst>
                <a:ext uri="{FF2B5EF4-FFF2-40B4-BE49-F238E27FC236}">
                  <a16:creationId xmlns:a16="http://schemas.microsoft.com/office/drawing/2014/main" id="{C2CE431A-3F23-44A5-A8E0-60E1844AE0E5}"/>
                </a:ext>
              </a:extLst>
            </p:cNvPr>
            <p:cNvPicPr>
              <a:picLocks noChangeAspect="1"/>
            </p:cNvPicPr>
            <p:nvPr/>
          </p:nvPicPr>
          <p:blipFill>
            <a:blip r:embed="rId3"/>
            <a:stretch>
              <a:fillRect/>
            </a:stretch>
          </p:blipFill>
          <p:spPr>
            <a:xfrm>
              <a:off x="9003485" y="1599376"/>
              <a:ext cx="402684" cy="402684"/>
            </a:xfrm>
            <a:prstGeom prst="rect">
              <a:avLst/>
            </a:prstGeom>
          </p:spPr>
        </p:pic>
        <p:grpSp>
          <p:nvGrpSpPr>
            <p:cNvPr id="24" name="Group 23">
              <a:extLst>
                <a:ext uri="{FF2B5EF4-FFF2-40B4-BE49-F238E27FC236}">
                  <a16:creationId xmlns:a16="http://schemas.microsoft.com/office/drawing/2014/main" id="{133338F4-6ECE-4FF3-B4EE-7F037F883327}"/>
                </a:ext>
              </a:extLst>
            </p:cNvPr>
            <p:cNvGrpSpPr/>
            <p:nvPr/>
          </p:nvGrpSpPr>
          <p:grpSpPr>
            <a:xfrm>
              <a:off x="8586540" y="2078515"/>
              <a:ext cx="1236575" cy="483162"/>
              <a:chOff x="8331584" y="774818"/>
              <a:chExt cx="784457" cy="492850"/>
            </a:xfrm>
          </p:grpSpPr>
          <p:sp>
            <p:nvSpPr>
              <p:cNvPr id="25" name="Rectangle 24">
                <a:extLst>
                  <a:ext uri="{FF2B5EF4-FFF2-40B4-BE49-F238E27FC236}">
                    <a16:creationId xmlns:a16="http://schemas.microsoft.com/office/drawing/2014/main" id="{BC856BAC-3B65-4804-819B-B63D5D9F7B7B}"/>
                  </a:ext>
                </a:extLst>
              </p:cNvPr>
              <p:cNvSpPr/>
              <p:nvPr/>
            </p:nvSpPr>
            <p:spPr>
              <a:xfrm>
                <a:off x="8441519" y="774818"/>
                <a:ext cx="564589" cy="324741"/>
              </a:xfrm>
              <a:prstGeom prst="rect">
                <a:avLst/>
              </a:prstGeom>
            </p:spPr>
            <p:txBody>
              <a:bodyPr wrap="none">
                <a:sp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Collect </a:t>
                </a:r>
              </a:p>
            </p:txBody>
          </p:sp>
          <p:sp>
            <p:nvSpPr>
              <p:cNvPr id="26" name="Rectangle 25">
                <a:extLst>
                  <a:ext uri="{FF2B5EF4-FFF2-40B4-BE49-F238E27FC236}">
                    <a16:creationId xmlns:a16="http://schemas.microsoft.com/office/drawing/2014/main" id="{6150397A-27C7-41BD-A658-5A53E87BAB4C}"/>
                  </a:ext>
                </a:extLst>
              </p:cNvPr>
              <p:cNvSpPr/>
              <p:nvPr/>
            </p:nvSpPr>
            <p:spPr>
              <a:xfrm>
                <a:off x="8331584" y="1046272"/>
                <a:ext cx="784457" cy="221396"/>
              </a:xfrm>
              <a:prstGeom prst="rect">
                <a:avLst/>
              </a:prstGeom>
            </p:spPr>
            <p:txBody>
              <a:bodyPr wrap="square">
                <a:sp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endPar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endParaRPr>
              </a:p>
            </p:txBody>
          </p:sp>
        </p:grpSp>
      </p:grpSp>
      <p:sp>
        <p:nvSpPr>
          <p:cNvPr id="34" name="Rectangle 33">
            <a:extLst>
              <a:ext uri="{FF2B5EF4-FFF2-40B4-BE49-F238E27FC236}">
                <a16:creationId xmlns:a16="http://schemas.microsoft.com/office/drawing/2014/main" id="{0380CD3C-9394-46F8-BEB0-85C327F062CA}"/>
              </a:ext>
            </a:extLst>
          </p:cNvPr>
          <p:cNvSpPr/>
          <p:nvPr/>
        </p:nvSpPr>
        <p:spPr>
          <a:xfrm>
            <a:off x="10341119" y="4116049"/>
            <a:ext cx="731637" cy="318268"/>
          </a:xfrm>
          <a:prstGeom prst="rect">
            <a:avLst/>
          </a:prstGeom>
        </p:spPr>
        <p:txBody>
          <a:bodyPr wrap="none">
            <a:sp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Detect</a:t>
            </a:r>
          </a:p>
        </p:txBody>
      </p:sp>
      <p:sp>
        <p:nvSpPr>
          <p:cNvPr id="48" name="Rectangle 47">
            <a:extLst>
              <a:ext uri="{FF2B5EF4-FFF2-40B4-BE49-F238E27FC236}">
                <a16:creationId xmlns:a16="http://schemas.microsoft.com/office/drawing/2014/main" id="{9926B204-A125-4242-AE74-3314D7FCAB45}"/>
              </a:ext>
            </a:extLst>
          </p:cNvPr>
          <p:cNvSpPr/>
          <p:nvPr/>
        </p:nvSpPr>
        <p:spPr>
          <a:xfrm>
            <a:off x="7105314" y="4116049"/>
            <a:ext cx="1014733" cy="318267"/>
          </a:xfrm>
          <a:prstGeom prst="rect">
            <a:avLst/>
          </a:prstGeom>
        </p:spPr>
        <p:txBody>
          <a:bodyPr wrap="none">
            <a:sp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Respond</a:t>
            </a:r>
          </a:p>
        </p:txBody>
      </p:sp>
      <p:grpSp>
        <p:nvGrpSpPr>
          <p:cNvPr id="7" name="Group 6">
            <a:extLst>
              <a:ext uri="{FF2B5EF4-FFF2-40B4-BE49-F238E27FC236}">
                <a16:creationId xmlns:a16="http://schemas.microsoft.com/office/drawing/2014/main" id="{E5D7ABAB-1248-412F-B6DC-3EC07D336DBD}"/>
              </a:ext>
            </a:extLst>
          </p:cNvPr>
          <p:cNvGrpSpPr/>
          <p:nvPr/>
        </p:nvGrpSpPr>
        <p:grpSpPr>
          <a:xfrm>
            <a:off x="8222989" y="3173299"/>
            <a:ext cx="1907430" cy="1871311"/>
            <a:chOff x="8398392" y="2825620"/>
            <a:chExt cx="1612870" cy="1582294"/>
          </a:xfrm>
        </p:grpSpPr>
        <p:sp>
          <p:nvSpPr>
            <p:cNvPr id="11" name="Oval 10">
              <a:extLst>
                <a:ext uri="{FF2B5EF4-FFF2-40B4-BE49-F238E27FC236}">
                  <a16:creationId xmlns:a16="http://schemas.microsoft.com/office/drawing/2014/main" id="{D6CEF3D9-0C9E-4963-B471-F51753E65190}"/>
                </a:ext>
              </a:extLst>
            </p:cNvPr>
            <p:cNvSpPr/>
            <p:nvPr/>
          </p:nvSpPr>
          <p:spPr bwMode="auto">
            <a:xfrm>
              <a:off x="8398392" y="2825620"/>
              <a:ext cx="1612870" cy="1582294"/>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cloud">
              <a:extLst>
                <a:ext uri="{FF2B5EF4-FFF2-40B4-BE49-F238E27FC236}">
                  <a16:creationId xmlns:a16="http://schemas.microsoft.com/office/drawing/2014/main" id="{FEA334F4-FE52-464E-8C03-3418F4A143F6}"/>
                </a:ext>
              </a:extLst>
            </p:cNvPr>
            <p:cNvSpPr>
              <a:spLocks noChangeAspect="1"/>
            </p:cNvSpPr>
            <p:nvPr/>
          </p:nvSpPr>
          <p:spPr bwMode="auto">
            <a:xfrm>
              <a:off x="8677834" y="3125612"/>
              <a:ext cx="1053986" cy="67148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flat" cmpd="sng" algn="ctr">
              <a:noFill/>
              <a:prstDash val="solid"/>
              <a:headEnd type="none" w="med" len="med"/>
              <a:tailEnd type="none" w="med" len="med"/>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0" name="TextBox 49">
              <a:extLst>
                <a:ext uri="{FF2B5EF4-FFF2-40B4-BE49-F238E27FC236}">
                  <a16:creationId xmlns:a16="http://schemas.microsoft.com/office/drawing/2014/main" id="{6E9C850C-D811-40C1-9B8F-D557255A1171}"/>
                </a:ext>
              </a:extLst>
            </p:cNvPr>
            <p:cNvSpPr txBox="1"/>
            <p:nvPr/>
          </p:nvSpPr>
          <p:spPr>
            <a:xfrm>
              <a:off x="8565718" y="3789769"/>
              <a:ext cx="1278218" cy="385144"/>
            </a:xfrm>
            <a:prstGeom prst="rect">
              <a:avLst/>
            </a:prstGeom>
            <a:noFill/>
          </p:spPr>
          <p:txBody>
            <a:bodyPr wrap="square" lIns="179234" tIns="143387" rIns="179234" bIns="143387" rtlCol="0">
              <a:sp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174" b="1"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Azure Sentinel</a:t>
              </a:r>
            </a:p>
          </p:txBody>
        </p:sp>
      </p:grpSp>
      <p:grpSp>
        <p:nvGrpSpPr>
          <p:cNvPr id="3" name="Group 2">
            <a:extLst>
              <a:ext uri="{FF2B5EF4-FFF2-40B4-BE49-F238E27FC236}">
                <a16:creationId xmlns:a16="http://schemas.microsoft.com/office/drawing/2014/main" id="{ABD6FAF3-1176-44D2-AB58-19AE27DF526D}"/>
              </a:ext>
            </a:extLst>
          </p:cNvPr>
          <p:cNvGrpSpPr/>
          <p:nvPr/>
        </p:nvGrpSpPr>
        <p:grpSpPr>
          <a:xfrm>
            <a:off x="1" y="2192229"/>
            <a:ext cx="6095999" cy="3847634"/>
            <a:chOff x="8524" y="1718962"/>
            <a:chExt cx="6379897" cy="3848725"/>
          </a:xfrm>
        </p:grpSpPr>
        <p:sp>
          <p:nvSpPr>
            <p:cNvPr id="8" name="Arrow: Pentagon 7">
              <a:extLst>
                <a:ext uri="{FF2B5EF4-FFF2-40B4-BE49-F238E27FC236}">
                  <a16:creationId xmlns:a16="http://schemas.microsoft.com/office/drawing/2014/main" id="{7FC24DA6-57C7-492A-9A6A-F012F181F9DE}"/>
                </a:ext>
              </a:extLst>
            </p:cNvPr>
            <p:cNvSpPr/>
            <p:nvPr/>
          </p:nvSpPr>
          <p:spPr bwMode="auto">
            <a:xfrm>
              <a:off x="8524" y="1718962"/>
              <a:ext cx="6379897" cy="3848725"/>
            </a:xfrm>
            <a:prstGeom prst="homePlate">
              <a:avLst>
                <a:gd name="adj" fmla="val 19749"/>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3763" rIns="0" bIns="53763" numCol="1" rtlCol="0" anchor="ctr" anchorCtr="0" compatLnSpc="1">
              <a:prstTxWarp prst="textNoShape">
                <a:avLst/>
              </a:prstTxWarp>
            </a:bodyPr>
            <a:lstStyle/>
            <a:p>
              <a:pPr marL="0" marR="0" lvl="0" indent="0" algn="ctr" defTabSz="1074729" rtl="0" eaLnBrk="1" fontAlgn="base" latinLnBrk="0" hangingPunct="1">
                <a:lnSpc>
                  <a:spcPct val="100000"/>
                </a:lnSpc>
                <a:spcBef>
                  <a:spcPct val="0"/>
                </a:spcBef>
                <a:spcAft>
                  <a:spcPct val="0"/>
                </a:spcAft>
                <a:buClrTx/>
                <a:buSzTx/>
                <a:buFontTx/>
                <a:buNone/>
                <a:tabLst/>
                <a:defRPr/>
              </a:pPr>
              <a:endParaRPr kumimoji="0" lang="en-US" sz="2307" b="0" i="0" u="none" strike="noStrike" kern="0" cap="none" spc="0" normalizeH="0" baseline="0" noProof="0">
                <a:ln>
                  <a:noFill/>
                </a:ln>
                <a:solidFill>
                  <a:srgbClr val="3C3C41"/>
                </a:solidFill>
                <a:effectLst/>
                <a:uLnTx/>
                <a:uFillTx/>
                <a:latin typeface="Segoe UI Semilight"/>
                <a:ea typeface="+mn-ea"/>
                <a:cs typeface="+mn-cs"/>
              </a:endParaRPr>
            </a:p>
          </p:txBody>
        </p:sp>
        <p:sp>
          <p:nvSpPr>
            <p:cNvPr id="53" name="TextBox 101">
              <a:extLst>
                <a:ext uri="{FF2B5EF4-FFF2-40B4-BE49-F238E27FC236}">
                  <a16:creationId xmlns:a16="http://schemas.microsoft.com/office/drawing/2014/main" id="{1BB96063-41CF-40E6-BAFC-877D3CF8C01F}"/>
                </a:ext>
              </a:extLst>
            </p:cNvPr>
            <p:cNvSpPr txBox="1"/>
            <p:nvPr/>
          </p:nvSpPr>
          <p:spPr>
            <a:xfrm>
              <a:off x="468909" y="2164241"/>
              <a:ext cx="3989414" cy="438903"/>
            </a:xfrm>
            <a:prstGeom prst="rect">
              <a:avLst/>
            </a:prstGeom>
            <a:noFill/>
            <a:ln cap="flat">
              <a:noFill/>
            </a:ln>
          </p:spPr>
          <p:txBody>
            <a:bodyPr vert="horz" wrap="square" lIns="0" tIns="91414" rIns="91414" bIns="91414"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Limitless</a:t>
              </a:r>
              <a:r>
                <a:rPr kumimoji="0" lang="en-US" sz="1800" b="0" i="0" u="none" strike="noStrike" kern="0" cap="none" spc="0" normalizeH="0" baseline="0" noProof="0">
                  <a:ln>
                    <a:noFill/>
                  </a:ln>
                  <a:solidFill>
                    <a:srgbClr val="0078D3"/>
                  </a:solidFill>
                  <a:effectLst/>
                  <a:uLnTx/>
                  <a:uFillTx/>
                  <a:latin typeface="Segoe UI"/>
                  <a:ea typeface="+mn-ea"/>
                  <a:cs typeface="+mn-cs"/>
                </a:rPr>
                <a:t> </a:t>
              </a:r>
              <a:r>
                <a:rPr kumimoji="0" lang="en-US" sz="1800" b="0" i="0" u="none" strike="noStrike" kern="0" cap="none" spc="0" normalizeH="0" baseline="0" noProof="0">
                  <a:ln>
                    <a:noFill/>
                  </a:ln>
                  <a:solidFill>
                    <a:srgbClr val="000000"/>
                  </a:solidFill>
                  <a:effectLst/>
                  <a:uLnTx/>
                  <a:uFillTx/>
                  <a:latin typeface="Segoe UI"/>
                  <a:ea typeface="+mn-ea"/>
                  <a:cs typeface="+mn-cs"/>
                </a:rPr>
                <a:t>cloud speed and scale</a:t>
              </a:r>
              <a:endParaRPr kumimoji="0" lang="en-US" sz="18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endParaRPr>
            </a:p>
          </p:txBody>
        </p:sp>
        <p:sp>
          <p:nvSpPr>
            <p:cNvPr id="57" name="TextBox 101">
              <a:extLst>
                <a:ext uri="{FF2B5EF4-FFF2-40B4-BE49-F238E27FC236}">
                  <a16:creationId xmlns:a16="http://schemas.microsoft.com/office/drawing/2014/main" id="{3F673F76-168B-49F0-866B-020D868C5269}"/>
                </a:ext>
              </a:extLst>
            </p:cNvPr>
            <p:cNvSpPr txBox="1"/>
            <p:nvPr/>
          </p:nvSpPr>
          <p:spPr>
            <a:xfrm>
              <a:off x="468909" y="4704276"/>
              <a:ext cx="5415032" cy="438903"/>
            </a:xfrm>
            <a:prstGeom prst="rect">
              <a:avLst/>
            </a:prstGeom>
            <a:noFill/>
            <a:ln cap="flat">
              <a:noFill/>
            </a:ln>
          </p:spPr>
          <p:txBody>
            <a:bodyPr vert="horz" wrap="square" lIns="0" tIns="91414" rIns="91414" bIns="91414" anchor="t" anchorCtr="0" compatLnSpc="1">
              <a:spAutoFit/>
            </a:bodyPr>
            <a:lstStyle>
              <a:defPPr>
                <a:defRPr lang="en-US"/>
              </a:defPPr>
              <a:lvl1pPr marR="0" lvl="0" indent="0" fontAlgn="auto">
                <a:lnSpc>
                  <a:spcPct val="90000"/>
                </a:lnSpc>
                <a:spcBef>
                  <a:spcPts val="0"/>
                </a:spcBef>
                <a:spcAft>
                  <a:spcPts val="0"/>
                </a:spcAft>
                <a:buClrTx/>
                <a:buSzTx/>
                <a:buFontTx/>
                <a:buNone/>
                <a:tabLst/>
                <a:defRPr kumimoji="0" sz="2000" b="0" i="0" u="none" strike="noStrike" kern="0" cap="none" spc="0" normalizeH="0" baseline="0">
                  <a:ln>
                    <a:noFill/>
                  </a:ln>
                  <a:solidFill>
                    <a:srgbClr val="000000"/>
                  </a:solidFill>
                  <a:effectLst/>
                  <a:uLnTx/>
                  <a:uFillTx/>
                  <a:latin typeface="Segoe UI"/>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Faster threat protection with </a:t>
              </a:r>
              <a:r>
                <a:rPr kumimoji="0" lang="en-US" sz="1800" b="0" i="0" u="none" strike="noStrike" kern="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AI by your side</a:t>
              </a:r>
            </a:p>
          </p:txBody>
        </p:sp>
        <p:sp>
          <p:nvSpPr>
            <p:cNvPr id="62" name="TextBox 101">
              <a:extLst>
                <a:ext uri="{FF2B5EF4-FFF2-40B4-BE49-F238E27FC236}">
                  <a16:creationId xmlns:a16="http://schemas.microsoft.com/office/drawing/2014/main" id="{40930709-E6DD-4A97-B8A5-F935842D81B2}"/>
                </a:ext>
              </a:extLst>
            </p:cNvPr>
            <p:cNvSpPr txBox="1"/>
            <p:nvPr/>
          </p:nvSpPr>
          <p:spPr>
            <a:xfrm>
              <a:off x="468909" y="3010908"/>
              <a:ext cx="4664618" cy="438938"/>
            </a:xfrm>
            <a:prstGeom prst="rect">
              <a:avLst/>
            </a:prstGeom>
            <a:noFill/>
            <a:ln cap="flat">
              <a:noFill/>
            </a:ln>
          </p:spPr>
          <p:txBody>
            <a:bodyPr vert="horz" wrap="square" lIns="0" tIns="91414" rIns="91414" bIns="91414"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Bring your </a:t>
              </a:r>
              <a:r>
                <a:rPr kumimoji="0" lang="en-US" sz="1800" b="0" i="0" u="none" strike="noStrike" kern="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Office 365 data for Free</a:t>
              </a:r>
            </a:p>
          </p:txBody>
        </p:sp>
        <p:sp>
          <p:nvSpPr>
            <p:cNvPr id="69" name="TextBox 101">
              <a:extLst>
                <a:ext uri="{FF2B5EF4-FFF2-40B4-BE49-F238E27FC236}">
                  <a16:creationId xmlns:a16="http://schemas.microsoft.com/office/drawing/2014/main" id="{B94C19F7-BB3F-43E6-BD78-F7493340EF4A}"/>
                </a:ext>
              </a:extLst>
            </p:cNvPr>
            <p:cNvSpPr txBox="1"/>
            <p:nvPr/>
          </p:nvSpPr>
          <p:spPr>
            <a:xfrm>
              <a:off x="468909" y="3857610"/>
              <a:ext cx="4437422" cy="438903"/>
            </a:xfrm>
            <a:prstGeom prst="rect">
              <a:avLst/>
            </a:prstGeom>
            <a:noFill/>
            <a:ln cap="flat">
              <a:noFill/>
            </a:ln>
          </p:spPr>
          <p:txBody>
            <a:bodyPr vert="horz" wrap="square" lIns="0" tIns="91414" rIns="91414" bIns="91414" anchor="t" anchorCtr="0" compatLnSpc="1">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Easy integration with your </a:t>
              </a:r>
              <a:r>
                <a:rPr kumimoji="0" lang="en-US" sz="1800" b="0" i="0" u="none" strike="noStrike" kern="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existing tools</a:t>
              </a:r>
            </a:p>
          </p:txBody>
        </p:sp>
      </p:grpSp>
      <p:pic>
        <p:nvPicPr>
          <p:cNvPr id="71" name="Picture 70">
            <a:extLst>
              <a:ext uri="{FF2B5EF4-FFF2-40B4-BE49-F238E27FC236}">
                <a16:creationId xmlns:a16="http://schemas.microsoft.com/office/drawing/2014/main" id="{087F8B41-259B-49CE-931E-1841A2F0AF31}"/>
              </a:ext>
            </a:extLst>
          </p:cNvPr>
          <p:cNvPicPr>
            <a:picLocks noChangeAspect="1"/>
          </p:cNvPicPr>
          <p:nvPr/>
        </p:nvPicPr>
        <p:blipFill>
          <a:blip r:embed="rId4"/>
          <a:stretch>
            <a:fillRect/>
          </a:stretch>
        </p:blipFill>
        <p:spPr>
          <a:xfrm>
            <a:off x="7436628" y="3797782"/>
            <a:ext cx="318268" cy="318268"/>
          </a:xfrm>
          <a:prstGeom prst="rect">
            <a:avLst/>
          </a:prstGeom>
        </p:spPr>
      </p:pic>
      <p:pic>
        <p:nvPicPr>
          <p:cNvPr id="72" name="Picture 71">
            <a:extLst>
              <a:ext uri="{FF2B5EF4-FFF2-40B4-BE49-F238E27FC236}">
                <a16:creationId xmlns:a16="http://schemas.microsoft.com/office/drawing/2014/main" id="{52CBA319-5F7D-4429-85B4-839E34794C2E}"/>
              </a:ext>
            </a:extLst>
          </p:cNvPr>
          <p:cNvPicPr>
            <a:picLocks noChangeAspect="1"/>
          </p:cNvPicPr>
          <p:nvPr/>
        </p:nvPicPr>
        <p:blipFill>
          <a:blip r:embed="rId5"/>
          <a:stretch>
            <a:fillRect/>
          </a:stretch>
        </p:blipFill>
        <p:spPr>
          <a:xfrm>
            <a:off x="10557689" y="3797429"/>
            <a:ext cx="304699" cy="304699"/>
          </a:xfrm>
          <a:prstGeom prst="rect">
            <a:avLst/>
          </a:prstGeom>
        </p:spPr>
      </p:pic>
      <p:grpSp>
        <p:nvGrpSpPr>
          <p:cNvPr id="20" name="Group 19">
            <a:extLst>
              <a:ext uri="{FF2B5EF4-FFF2-40B4-BE49-F238E27FC236}">
                <a16:creationId xmlns:a16="http://schemas.microsoft.com/office/drawing/2014/main" id="{6F4B7177-F89C-45FB-B0D5-045DE5A74A4E}"/>
              </a:ext>
            </a:extLst>
          </p:cNvPr>
          <p:cNvGrpSpPr/>
          <p:nvPr/>
        </p:nvGrpSpPr>
        <p:grpSpPr>
          <a:xfrm>
            <a:off x="8547552" y="5574045"/>
            <a:ext cx="1258300" cy="546115"/>
            <a:chOff x="8558669" y="5065656"/>
            <a:chExt cx="1258664" cy="546269"/>
          </a:xfrm>
        </p:grpSpPr>
        <p:sp>
          <p:nvSpPr>
            <p:cNvPr id="42" name="Freeform 15">
              <a:extLst>
                <a:ext uri="{FF2B5EF4-FFF2-40B4-BE49-F238E27FC236}">
                  <a16:creationId xmlns:a16="http://schemas.microsoft.com/office/drawing/2014/main" id="{DB417C59-C753-4EFB-BD3E-F80D4157F917}"/>
                </a:ext>
              </a:extLst>
            </p:cNvPr>
            <p:cNvSpPr>
              <a:spLocks/>
            </p:cNvSpPr>
            <p:nvPr/>
          </p:nvSpPr>
          <p:spPr bwMode="auto">
            <a:xfrm>
              <a:off x="9177645" y="5065656"/>
              <a:ext cx="54362" cy="7227"/>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43" name="Group 42">
              <a:extLst>
                <a:ext uri="{FF2B5EF4-FFF2-40B4-BE49-F238E27FC236}">
                  <a16:creationId xmlns:a16="http://schemas.microsoft.com/office/drawing/2014/main" id="{BE1AF20E-06BD-4024-9F70-49149C74472D}"/>
                </a:ext>
              </a:extLst>
            </p:cNvPr>
            <p:cNvGrpSpPr/>
            <p:nvPr/>
          </p:nvGrpSpPr>
          <p:grpSpPr>
            <a:xfrm>
              <a:off x="8558669" y="5152732"/>
              <a:ext cx="1258664" cy="459193"/>
              <a:chOff x="1887146" y="5891383"/>
              <a:chExt cx="1283904" cy="468400"/>
            </a:xfrm>
          </p:grpSpPr>
          <p:sp>
            <p:nvSpPr>
              <p:cNvPr id="44" name="Rectangle 43">
                <a:extLst>
                  <a:ext uri="{FF2B5EF4-FFF2-40B4-BE49-F238E27FC236}">
                    <a16:creationId xmlns:a16="http://schemas.microsoft.com/office/drawing/2014/main" id="{93E151DE-3F27-4C3B-953A-8766D55735BF}"/>
                  </a:ext>
                </a:extLst>
              </p:cNvPr>
              <p:cNvSpPr/>
              <p:nvPr/>
            </p:nvSpPr>
            <p:spPr>
              <a:xfrm>
                <a:off x="1921471" y="5891383"/>
                <a:ext cx="1249579" cy="324741"/>
              </a:xfrm>
              <a:prstGeom prst="rect">
                <a:avLst/>
              </a:prstGeom>
            </p:spPr>
            <p:txBody>
              <a:bodyPr wrap="none">
                <a:sp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Light" panose="020B0502040204020203" pitchFamily="34" charset="0"/>
                  </a:rPr>
                  <a:t>Investigate</a:t>
                </a:r>
              </a:p>
            </p:txBody>
          </p:sp>
          <p:sp>
            <p:nvSpPr>
              <p:cNvPr id="45" name="Rectangle 44">
                <a:extLst>
                  <a:ext uri="{FF2B5EF4-FFF2-40B4-BE49-F238E27FC236}">
                    <a16:creationId xmlns:a16="http://schemas.microsoft.com/office/drawing/2014/main" id="{1D03DEAC-7B01-4E86-97AC-E1C5BB5042E1}"/>
                  </a:ext>
                </a:extLst>
              </p:cNvPr>
              <p:cNvSpPr/>
              <p:nvPr/>
            </p:nvSpPr>
            <p:spPr>
              <a:xfrm>
                <a:off x="1887146" y="6138388"/>
                <a:ext cx="1249579" cy="221395"/>
              </a:xfrm>
              <a:prstGeom prst="rect">
                <a:avLst/>
              </a:prstGeom>
            </p:spPr>
            <p:txBody>
              <a:bodyPr wrap="square">
                <a:spAutoFit/>
              </a:bodyPr>
              <a:lstStyle/>
              <a:p>
                <a:pPr marL="0" marR="0" lvl="0" indent="0" algn="ctr" defTabSz="914049" rtl="0" eaLnBrk="1" fontAlgn="auto" latinLnBrk="0" hangingPunct="1">
                  <a:lnSpc>
                    <a:spcPct val="90000"/>
                  </a:lnSpc>
                  <a:spcBef>
                    <a:spcPts val="588"/>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endParaRPr>
              </a:p>
            </p:txBody>
          </p:sp>
        </p:grpSp>
      </p:grpSp>
      <p:grpSp>
        <p:nvGrpSpPr>
          <p:cNvPr id="22" name="Group 21">
            <a:extLst>
              <a:ext uri="{FF2B5EF4-FFF2-40B4-BE49-F238E27FC236}">
                <a16:creationId xmlns:a16="http://schemas.microsoft.com/office/drawing/2014/main" id="{6203CCED-93F3-4CF2-A707-C15559CEDC88}"/>
              </a:ext>
            </a:extLst>
          </p:cNvPr>
          <p:cNvGrpSpPr/>
          <p:nvPr/>
        </p:nvGrpSpPr>
        <p:grpSpPr>
          <a:xfrm>
            <a:off x="9007541" y="5332956"/>
            <a:ext cx="360624" cy="303064"/>
            <a:chOff x="9202433" y="4975326"/>
            <a:chExt cx="365420" cy="286873"/>
          </a:xfrm>
        </p:grpSpPr>
        <p:grpSp>
          <p:nvGrpSpPr>
            <p:cNvPr id="10" name="Group 9">
              <a:extLst>
                <a:ext uri="{FF2B5EF4-FFF2-40B4-BE49-F238E27FC236}">
                  <a16:creationId xmlns:a16="http://schemas.microsoft.com/office/drawing/2014/main" id="{A4B956FF-E290-4554-8A7D-8023A08BBDFD}"/>
                </a:ext>
              </a:extLst>
            </p:cNvPr>
            <p:cNvGrpSpPr/>
            <p:nvPr/>
          </p:nvGrpSpPr>
          <p:grpSpPr>
            <a:xfrm>
              <a:off x="9202433" y="4975326"/>
              <a:ext cx="357803" cy="230952"/>
              <a:chOff x="9910950" y="4527483"/>
              <a:chExt cx="357803" cy="230952"/>
            </a:xfrm>
          </p:grpSpPr>
          <p:sp>
            <p:nvSpPr>
              <p:cNvPr id="81" name="Freeform 966">
                <a:extLst>
                  <a:ext uri="{FF2B5EF4-FFF2-40B4-BE49-F238E27FC236}">
                    <a16:creationId xmlns:a16="http://schemas.microsoft.com/office/drawing/2014/main" id="{7F9254A5-6737-4D78-BFAD-D1F8F020E270}"/>
                  </a:ext>
                </a:extLst>
              </p:cNvPr>
              <p:cNvSpPr>
                <a:spLocks/>
              </p:cNvSpPr>
              <p:nvPr/>
            </p:nvSpPr>
            <p:spPr bwMode="auto">
              <a:xfrm>
                <a:off x="9910950" y="4527483"/>
                <a:ext cx="357803" cy="230952"/>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2" name="Rectangle 1007">
                <a:extLst>
                  <a:ext uri="{FF2B5EF4-FFF2-40B4-BE49-F238E27FC236}">
                    <a16:creationId xmlns:a16="http://schemas.microsoft.com/office/drawing/2014/main" id="{35FC32F0-2E5B-4C5F-8403-73C270D1959F}"/>
                  </a:ext>
                </a:extLst>
              </p:cNvPr>
              <p:cNvSpPr>
                <a:spLocks noChangeArrowheads="1"/>
              </p:cNvSpPr>
              <p:nvPr/>
            </p:nvSpPr>
            <p:spPr bwMode="auto">
              <a:xfrm>
                <a:off x="9980375" y="4655788"/>
                <a:ext cx="32042" cy="667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3" name="Rectangle 1008">
                <a:extLst>
                  <a:ext uri="{FF2B5EF4-FFF2-40B4-BE49-F238E27FC236}">
                    <a16:creationId xmlns:a16="http://schemas.microsoft.com/office/drawing/2014/main" id="{552C0FC5-0088-403B-AD37-4BDB08A375A1}"/>
                  </a:ext>
                </a:extLst>
              </p:cNvPr>
              <p:cNvSpPr>
                <a:spLocks noChangeArrowheads="1"/>
              </p:cNvSpPr>
              <p:nvPr/>
            </p:nvSpPr>
            <p:spPr bwMode="auto">
              <a:xfrm>
                <a:off x="10044460" y="4558277"/>
                <a:ext cx="37384" cy="1642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sp>
            <p:nvSpPr>
              <p:cNvPr id="84" name="Freeform 1091">
                <a:extLst>
                  <a:ext uri="{FF2B5EF4-FFF2-40B4-BE49-F238E27FC236}">
                    <a16:creationId xmlns:a16="http://schemas.microsoft.com/office/drawing/2014/main" id="{53E44B0C-84A2-4FA6-A64D-34ABA528E1E1}"/>
                  </a:ext>
                </a:extLst>
              </p:cNvPr>
              <p:cNvSpPr>
                <a:spLocks/>
              </p:cNvSpPr>
              <p:nvPr/>
            </p:nvSpPr>
            <p:spPr bwMode="auto">
              <a:xfrm>
                <a:off x="10113882" y="4594201"/>
                <a:ext cx="32042" cy="76985"/>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sp>
          <p:nvSpPr>
            <p:cNvPr id="85" name="Freeform 1061">
              <a:extLst>
                <a:ext uri="{FF2B5EF4-FFF2-40B4-BE49-F238E27FC236}">
                  <a16:creationId xmlns:a16="http://schemas.microsoft.com/office/drawing/2014/main" id="{D25D48DA-43EC-4BD7-B23D-2F5EFF3FD1B0}"/>
                </a:ext>
              </a:extLst>
            </p:cNvPr>
            <p:cNvSpPr>
              <a:spLocks noEditPoints="1"/>
            </p:cNvSpPr>
            <p:nvPr/>
          </p:nvSpPr>
          <p:spPr bwMode="auto">
            <a:xfrm>
              <a:off x="9334048" y="5031247"/>
              <a:ext cx="233805" cy="23095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solidFill>
                  <a:srgbClr val="1A1A1A"/>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F2067F36-A67E-4320-B3A0-9FB6C1A71587}"/>
              </a:ext>
            </a:extLst>
          </p:cNvPr>
          <p:cNvSpPr txBox="1"/>
          <p:nvPr/>
        </p:nvSpPr>
        <p:spPr>
          <a:xfrm>
            <a:off x="8871318" y="4634225"/>
            <a:ext cx="644407"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t>Cloud-native</a:t>
            </a:r>
            <a:br>
              <a:rPr kumimoji="0" lang="en-US" sz="900" b="0" i="1"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rPr>
            </a:br>
            <a:r>
              <a:rPr kumimoji="0" lang="en-US" sz="900" b="0" i="1" u="none" strike="noStrike" kern="1200" cap="none" spc="0" normalizeH="0" baseline="0" noProof="0" err="1">
                <a:ln>
                  <a:noFill/>
                </a:ln>
                <a:gradFill>
                  <a:gsLst>
                    <a:gs pos="2917">
                      <a:srgbClr val="3C3C41"/>
                    </a:gs>
                    <a:gs pos="30000">
                      <a:srgbClr val="3C3C41"/>
                    </a:gs>
                  </a:gsLst>
                  <a:lin ang="5400000" scaled="0"/>
                </a:gradFill>
                <a:effectLst/>
                <a:uLnTx/>
                <a:uFillTx/>
                <a:latin typeface="Segoe UI"/>
                <a:ea typeface="+mn-ea"/>
                <a:cs typeface="+mn-cs"/>
              </a:rPr>
              <a:t>SIEM+SOAR</a:t>
            </a:r>
            <a:endParaRPr kumimoji="0" lang="en-US" sz="900" b="0" i="1"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86" name="Rectangle 85">
            <a:extLst>
              <a:ext uri="{FF2B5EF4-FFF2-40B4-BE49-F238E27FC236}">
                <a16:creationId xmlns:a16="http://schemas.microsoft.com/office/drawing/2014/main" id="{5BE6F74D-C571-493B-9589-77C59E3F90E9}"/>
              </a:ext>
            </a:extLst>
          </p:cNvPr>
          <p:cNvSpPr/>
          <p:nvPr/>
        </p:nvSpPr>
        <p:spPr>
          <a:xfrm>
            <a:off x="455995" y="1117432"/>
            <a:ext cx="10238336" cy="400053"/>
          </a:xfrm>
          <a:prstGeom prst="rect">
            <a:avLst/>
          </a:prstGeom>
        </p:spPr>
        <p:txBody>
          <a:bodyPr wrap="square" lIns="0">
            <a:sp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solidFill>
                  <a:srgbClr val="0078D3"/>
                </a:solidFill>
                <a:effectLst/>
                <a:uLnTx/>
                <a:uFillTx/>
                <a:latin typeface="Segoe UI"/>
                <a:ea typeface="+mn-ea"/>
                <a:cs typeface="+mn-cs"/>
              </a:rPr>
              <a:t>Cloud-native SIEM for intelligent security analytics for your entire enterprise</a:t>
            </a: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C42FC39B-09DB-472F-8CCD-92E7D1A17D36}"/>
              </a:ext>
            </a:extLst>
          </p:cNvPr>
          <p:cNvSpPr/>
          <p:nvPr/>
        </p:nvSpPr>
        <p:spPr>
          <a:xfrm>
            <a:off x="8558502" y="2658795"/>
            <a:ext cx="1236400" cy="346584"/>
          </a:xfrm>
          <a:prstGeom prst="rect">
            <a:avLst/>
          </a:prstGeom>
        </p:spPr>
        <p:txBody>
          <a:bodyPr wrap="square">
            <a:spAutoFit/>
          </a:bodyPr>
          <a:lstStyle/>
          <a:p>
            <a:pPr marL="0" marR="0" lvl="0" indent="0" algn="ctr" defTabSz="914225" rtl="0" eaLnBrk="1" fontAlgn="auto" latinLnBrk="0" hangingPunct="1">
              <a:lnSpc>
                <a:spcPct val="90000"/>
              </a:lnSpc>
              <a:spcBef>
                <a:spcPts val="1175"/>
              </a:spcBef>
              <a:spcAft>
                <a:spcPts val="0"/>
              </a:spcAft>
              <a:buClrTx/>
              <a:buSzTx/>
              <a:buFontTx/>
              <a:buNone/>
              <a:tabLst/>
              <a:defRPr sz="1800" b="0" i="0" u="none" strike="noStrike" kern="0" cap="none" spc="0" baseline="0">
                <a:solidFill>
                  <a:srgbClr val="000000"/>
                </a:solidFill>
                <a:uFillTx/>
              </a:defRPr>
            </a:pPr>
            <a:r>
              <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rPr>
              <a:t>Security data across your enterprise</a:t>
            </a:r>
          </a:p>
        </p:txBody>
      </p:sp>
      <p:sp>
        <p:nvSpPr>
          <p:cNvPr id="51" name="Rectangle 50">
            <a:extLst>
              <a:ext uri="{FF2B5EF4-FFF2-40B4-BE49-F238E27FC236}">
                <a16:creationId xmlns:a16="http://schemas.microsoft.com/office/drawing/2014/main" id="{A3A719F5-C84C-4787-ABB6-71F8F9F4AAE7}"/>
              </a:ext>
            </a:extLst>
          </p:cNvPr>
          <p:cNvSpPr/>
          <p:nvPr/>
        </p:nvSpPr>
        <p:spPr>
          <a:xfrm>
            <a:off x="6922168" y="4378142"/>
            <a:ext cx="1347188" cy="341632"/>
          </a:xfrm>
          <a:prstGeom prst="rect">
            <a:avLst/>
          </a:prstGeom>
        </p:spPr>
        <p:txBody>
          <a:bodyPr wrap="square">
            <a:sp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rPr>
              <a:t>Rapidly and automate protection</a:t>
            </a:r>
          </a:p>
        </p:txBody>
      </p:sp>
      <p:sp>
        <p:nvSpPr>
          <p:cNvPr id="52" name="Rectangle 51">
            <a:extLst>
              <a:ext uri="{FF2B5EF4-FFF2-40B4-BE49-F238E27FC236}">
                <a16:creationId xmlns:a16="http://schemas.microsoft.com/office/drawing/2014/main" id="{BAB14A9A-58A3-4584-BF0A-908920BE3030}"/>
              </a:ext>
            </a:extLst>
          </p:cNvPr>
          <p:cNvSpPr/>
          <p:nvPr/>
        </p:nvSpPr>
        <p:spPr>
          <a:xfrm>
            <a:off x="10084052" y="4378142"/>
            <a:ext cx="1269785" cy="466281"/>
          </a:xfrm>
          <a:prstGeom prst="rect">
            <a:avLst/>
          </a:prstGeom>
        </p:spPr>
        <p:txBody>
          <a:bodyPr wrap="square">
            <a:sp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rPr>
              <a:t>Threats with vast threat intelligence and AI</a:t>
            </a:r>
          </a:p>
        </p:txBody>
      </p:sp>
      <p:sp>
        <p:nvSpPr>
          <p:cNvPr id="54" name="Rectangle 53">
            <a:extLst>
              <a:ext uri="{FF2B5EF4-FFF2-40B4-BE49-F238E27FC236}">
                <a16:creationId xmlns:a16="http://schemas.microsoft.com/office/drawing/2014/main" id="{A6867655-4809-48DD-A951-770AF432EF81}"/>
              </a:ext>
            </a:extLst>
          </p:cNvPr>
          <p:cNvSpPr/>
          <p:nvPr/>
        </p:nvSpPr>
        <p:spPr>
          <a:xfrm>
            <a:off x="8564285" y="5920037"/>
            <a:ext cx="1224834" cy="341634"/>
          </a:xfrm>
          <a:prstGeom prst="rect">
            <a:avLst/>
          </a:prstGeom>
        </p:spPr>
        <p:txBody>
          <a:bodyPr wrap="square">
            <a:sp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Segoe UI Light" panose="020B0502040204020203" pitchFamily="34" charset="0"/>
              </a:rPr>
              <a:t>Critical incidents guided by AI</a:t>
            </a:r>
          </a:p>
        </p:txBody>
      </p:sp>
      <p:pic>
        <p:nvPicPr>
          <p:cNvPr id="47" name="Picture 46">
            <a:extLst>
              <a:ext uri="{FF2B5EF4-FFF2-40B4-BE49-F238E27FC236}">
                <a16:creationId xmlns:a16="http://schemas.microsoft.com/office/drawing/2014/main" id="{8377BC88-A702-49FF-9937-FF8BDA68B5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4351" y="3845957"/>
            <a:ext cx="277430" cy="318072"/>
          </a:xfrm>
          <a:prstGeom prst="rect">
            <a:avLst/>
          </a:prstGeom>
        </p:spPr>
      </p:pic>
    </p:spTree>
    <p:extLst>
      <p:ext uri="{BB962C8B-B14F-4D97-AF65-F5344CB8AC3E}">
        <p14:creationId xmlns:p14="http://schemas.microsoft.com/office/powerpoint/2010/main" val="312994965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Summary</a:t>
            </a:r>
          </a:p>
        </p:txBody>
      </p:sp>
      <p:sp>
        <p:nvSpPr>
          <p:cNvPr id="25" name="Content Placeholder 4">
            <a:extLst>
              <a:ext uri="{FF2B5EF4-FFF2-40B4-BE49-F238E27FC236}">
                <a16:creationId xmlns:a16="http://schemas.microsoft.com/office/drawing/2014/main" id="{CAA7B3E1-1BA7-40E7-BBF3-53712385F1AB}"/>
              </a:ext>
            </a:extLst>
          </p:cNvPr>
          <p:cNvSpPr txBox="1">
            <a:spLocks/>
          </p:cNvSpPr>
          <p:nvPr/>
        </p:nvSpPr>
        <p:spPr>
          <a:xfrm>
            <a:off x="426424" y="1560000"/>
            <a:ext cx="4103243" cy="504138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600">
                <a:latin typeface="Segoe UI"/>
              </a:rPr>
              <a:t>In general, CMMC level 1 aligns to our commercial clouds whereas level 3 aligns to our government clouds (primarily Azure Gov and O365 GCC High)</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 do not state any cloud makes a customer compliant – customers always have a responsibility to do whatever is needed to become fully compliant</a:t>
            </a:r>
            <a:endParaRPr kumimoji="0" lang="en-US" sz="1600" b="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600" i="0">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i="0" u="none" strike="noStrike" kern="1200" cap="none" spc="0" normalizeH="0" baseline="0" noProof="0">
                <a:ln>
                  <a:noFill/>
                </a:ln>
                <a:solidFill>
                  <a:srgbClr val="000000"/>
                </a:solidFill>
                <a:effectLst/>
                <a:uLnTx/>
                <a:uFillTx/>
                <a:latin typeface="Segoe UI"/>
                <a:ea typeface="+mn-ea"/>
                <a:cs typeface="+mn-cs"/>
              </a:rPr>
              <a:t>We normally do not state customers </a:t>
            </a:r>
            <a:r>
              <a:rPr kumimoji="0" lang="en-US" sz="1600" i="0" u="sng" strike="noStrike" kern="1200" cap="none" spc="0" normalizeH="0" baseline="0" noProof="0">
                <a:ln>
                  <a:noFill/>
                </a:ln>
                <a:solidFill>
                  <a:srgbClr val="000000"/>
                </a:solidFill>
                <a:effectLst/>
                <a:uLnTx/>
                <a:uFillTx/>
                <a:latin typeface="Segoe UI"/>
                <a:ea typeface="+mn-ea"/>
                <a:cs typeface="+mn-cs"/>
              </a:rPr>
              <a:t>must</a:t>
            </a:r>
            <a:r>
              <a:rPr kumimoji="0" lang="en-US" sz="1600" i="0" strike="noStrike" kern="1200" cap="none" spc="0" normalizeH="0" baseline="0" noProof="0">
                <a:ln>
                  <a:noFill/>
                </a:ln>
                <a:solidFill>
                  <a:srgbClr val="000000"/>
                </a:solidFill>
                <a:effectLst/>
                <a:uLnTx/>
                <a:uFillTx/>
                <a:latin typeface="Segoe UI"/>
                <a:ea typeface="+mn-ea"/>
                <a:cs typeface="+mn-cs"/>
              </a:rPr>
              <a:t> use a specific cloud – e.g., we recommend government for CMMC level 3 but don’t phrase it as an absolute requirement</a:t>
            </a:r>
          </a:p>
          <a:p>
            <a:pPr marL="509804" lvl="1" indent="-285750">
              <a:buFont typeface="Arial" panose="020B0604020202020204" pitchFamily="34" charset="0"/>
              <a:buChar char="•"/>
              <a:defRPr/>
            </a:pPr>
            <a:r>
              <a:rPr lang="en-US" sz="1200" u="none">
                <a:latin typeface="Segoe UI"/>
              </a:rPr>
              <a:t>Customers choose the clouds they feel best meet their purposes</a:t>
            </a:r>
          </a:p>
          <a:p>
            <a:pPr marL="509804" lvl="1" indent="-285750">
              <a:buFont typeface="Arial" panose="020B0604020202020204" pitchFamily="34" charset="0"/>
              <a:buChar char="•"/>
              <a:defRPr/>
            </a:pPr>
            <a:r>
              <a:rPr kumimoji="0" lang="en-US" sz="1200" i="0" strike="noStrike" kern="1200" cap="none" spc="0" normalizeH="0" baseline="0" noProof="0">
                <a:ln>
                  <a:noFill/>
                </a:ln>
                <a:solidFill>
                  <a:srgbClr val="000000"/>
                </a:solidFill>
                <a:effectLst/>
                <a:uLnTx/>
                <a:uFillTx/>
                <a:latin typeface="Segoe UI"/>
                <a:ea typeface="+mn-ea"/>
                <a:cs typeface="+mn-cs"/>
              </a:rPr>
              <a:t>If a level 3 customer wants to use our commercial clouds they can however the burden on them to become fully compliant dramatically increases</a:t>
            </a:r>
            <a:endParaRPr kumimoji="0" lang="en-US" sz="120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60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600" i="0" u="none" strike="noStrike" kern="1200" cap="none" spc="0" normalizeH="0" baseline="0" noProof="0">
                <a:ln>
                  <a:noFill/>
                </a:ln>
                <a:solidFill>
                  <a:srgbClr val="000000"/>
                </a:solidFill>
                <a:effectLst/>
                <a:uLnTx/>
                <a:uFillTx/>
                <a:latin typeface="Segoe UI"/>
                <a:ea typeface="+mn-ea"/>
                <a:cs typeface="+mn-cs"/>
              </a:rPr>
              <a:t>The decision to go “all-in” vs. a secured enclave is one of the biggest customers face – and can greatly benefit from working with partners to work through</a:t>
            </a:r>
          </a:p>
        </p:txBody>
      </p:sp>
      <p:sp>
        <p:nvSpPr>
          <p:cNvPr id="4" name="Content Placeholder 4">
            <a:extLst>
              <a:ext uri="{FF2B5EF4-FFF2-40B4-BE49-F238E27FC236}">
                <a16:creationId xmlns:a16="http://schemas.microsoft.com/office/drawing/2014/main" id="{1AECF36B-7561-46A6-92CF-E859E0EA008E}"/>
              </a:ext>
            </a:extLst>
          </p:cNvPr>
          <p:cNvSpPr txBox="1">
            <a:spLocks/>
          </p:cNvSpPr>
          <p:nvPr/>
        </p:nvSpPr>
        <p:spPr>
          <a:xfrm>
            <a:off x="6471624" y="1545407"/>
            <a:ext cx="4103243" cy="1107996"/>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600">
                <a:latin typeface="Segoe UI"/>
              </a:rPr>
              <a:t>The products/resources that Microsoft has made available can be leveraged by partners or customers on their CMMC journey</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600">
              <a:latin typeface="Segoe UI"/>
            </a:endParaRPr>
          </a:p>
        </p:txBody>
      </p:sp>
      <p:sp>
        <p:nvSpPr>
          <p:cNvPr id="6" name="Content Placeholder 4">
            <a:extLst>
              <a:ext uri="{FF2B5EF4-FFF2-40B4-BE49-F238E27FC236}">
                <a16:creationId xmlns:a16="http://schemas.microsoft.com/office/drawing/2014/main" id="{661AF7F4-9BB2-40F7-9063-AB5CBC49336C}"/>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129612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Terms</a:t>
            </a:r>
          </a:p>
        </p:txBody>
      </p:sp>
      <p:graphicFrame>
        <p:nvGraphicFramePr>
          <p:cNvPr id="2" name="Table 2">
            <a:extLst>
              <a:ext uri="{FF2B5EF4-FFF2-40B4-BE49-F238E27FC236}">
                <a16:creationId xmlns:a16="http://schemas.microsoft.com/office/drawing/2014/main" id="{92008C0C-B8C5-455A-B4FE-E01FC419A1DA}"/>
              </a:ext>
            </a:extLst>
          </p:cNvPr>
          <p:cNvGraphicFramePr>
            <a:graphicFrameLocks noGrp="1"/>
          </p:cNvGraphicFramePr>
          <p:nvPr>
            <p:extLst>
              <p:ext uri="{D42A27DB-BD31-4B8C-83A1-F6EECF244321}">
                <p14:modId xmlns:p14="http://schemas.microsoft.com/office/powerpoint/2010/main" val="251187386"/>
              </p:ext>
            </p:extLst>
          </p:nvPr>
        </p:nvGraphicFramePr>
        <p:xfrm>
          <a:off x="426424" y="1237877"/>
          <a:ext cx="11336038" cy="5582920"/>
        </p:xfrm>
        <a:graphic>
          <a:graphicData uri="http://schemas.openxmlformats.org/drawingml/2006/table">
            <a:tbl>
              <a:tblPr firstRow="1" bandRow="1">
                <a:tableStyleId>{5C22544A-7EE6-4342-B048-85BDC9FD1C3A}</a:tableStyleId>
              </a:tblPr>
              <a:tblGrid>
                <a:gridCol w="2770975">
                  <a:extLst>
                    <a:ext uri="{9D8B030D-6E8A-4147-A177-3AD203B41FA5}">
                      <a16:colId xmlns:a16="http://schemas.microsoft.com/office/drawing/2014/main" val="2061492440"/>
                    </a:ext>
                  </a:extLst>
                </a:gridCol>
                <a:gridCol w="8565063">
                  <a:extLst>
                    <a:ext uri="{9D8B030D-6E8A-4147-A177-3AD203B41FA5}">
                      <a16:colId xmlns:a16="http://schemas.microsoft.com/office/drawing/2014/main" val="208595159"/>
                    </a:ext>
                  </a:extLst>
                </a:gridCol>
              </a:tblGrid>
              <a:tr h="370840">
                <a:tc>
                  <a:txBody>
                    <a:bodyPr/>
                    <a:lstStyle/>
                    <a:p>
                      <a:r>
                        <a:rPr lang="en-US"/>
                        <a:t>Term</a:t>
                      </a:r>
                    </a:p>
                  </a:txBody>
                  <a:tcPr/>
                </a:tc>
                <a:tc>
                  <a:txBody>
                    <a:bodyPr/>
                    <a:lstStyle/>
                    <a:p>
                      <a:r>
                        <a:rPr lang="en-US"/>
                        <a:t>Notes</a:t>
                      </a:r>
                    </a:p>
                  </a:txBody>
                  <a:tcPr/>
                </a:tc>
                <a:extLst>
                  <a:ext uri="{0D108BD9-81ED-4DB2-BD59-A6C34878D82A}">
                    <a16:rowId xmlns:a16="http://schemas.microsoft.com/office/drawing/2014/main" val="2423910634"/>
                  </a:ext>
                </a:extLst>
              </a:tr>
              <a:tr h="370840">
                <a:tc>
                  <a:txBody>
                    <a:bodyPr/>
                    <a:lstStyle/>
                    <a:p>
                      <a:r>
                        <a:rPr lang="en-US" sz="1200"/>
                        <a:t>Data Enclave or Secure Enclave</a:t>
                      </a:r>
                    </a:p>
                  </a:txBody>
                  <a:tcPr/>
                </a:tc>
                <a:tc>
                  <a:txBody>
                    <a:bodyPr/>
                    <a:lstStyle/>
                    <a:p>
                      <a:r>
                        <a:rPr lang="en-US" sz="1200"/>
                        <a:t>An environment that meets compliance requirements. An organization’s services/apps and people are hosted in this environment in order to conduct business in a compliant fashion. Organizations can choose to host everyone in an enclave or only those that fall under a compliance boundary.</a:t>
                      </a:r>
                    </a:p>
                  </a:txBody>
                  <a:tcPr/>
                </a:tc>
                <a:extLst>
                  <a:ext uri="{0D108BD9-81ED-4DB2-BD59-A6C34878D82A}">
                    <a16:rowId xmlns:a16="http://schemas.microsoft.com/office/drawing/2014/main" val="901363331"/>
                  </a:ext>
                </a:extLst>
              </a:tr>
              <a:tr h="370840">
                <a:tc>
                  <a:txBody>
                    <a:bodyPr/>
                    <a:lstStyle/>
                    <a:p>
                      <a:r>
                        <a:rPr lang="en-US" sz="1200"/>
                        <a:t>Government cloud</a:t>
                      </a:r>
                    </a:p>
                  </a:txBody>
                  <a:tcPr/>
                </a:tc>
                <a:tc>
                  <a:txBody>
                    <a:bodyPr/>
                    <a:lstStyle/>
                    <a:p>
                      <a:r>
                        <a:rPr lang="en-US" sz="1200"/>
                        <a:t>A separate cloud instance for a specific country’s government use. For CMMC and DIBs, this primarily refers to Azure Government, M365 GCC and M365 GCC High. Also referred to as Sovereign cloud or National cloud</a:t>
                      </a:r>
                    </a:p>
                  </a:txBody>
                  <a:tcPr/>
                </a:tc>
                <a:extLst>
                  <a:ext uri="{0D108BD9-81ED-4DB2-BD59-A6C34878D82A}">
                    <a16:rowId xmlns:a16="http://schemas.microsoft.com/office/drawing/2014/main" val="3498097468"/>
                  </a:ext>
                </a:extLst>
              </a:tr>
              <a:tr h="370840">
                <a:tc>
                  <a:txBody>
                    <a:bodyPr/>
                    <a:lstStyle/>
                    <a:p>
                      <a:r>
                        <a:rPr lang="en-US" sz="1200"/>
                        <a:t>GCC</a:t>
                      </a:r>
                    </a:p>
                  </a:txBody>
                  <a:tcPr/>
                </a:tc>
                <a:tc>
                  <a:txBody>
                    <a:bodyPr/>
                    <a:lstStyle/>
                    <a:p>
                      <a:r>
                        <a:rPr lang="en-US" sz="1200"/>
                        <a:t>GCC = Government Community Cloud</a:t>
                      </a:r>
                    </a:p>
                    <a:p>
                      <a:r>
                        <a:rPr lang="en-US" sz="1200"/>
                        <a:t>US government cloud hosted in the US. Available to US federal, state and local governments plus ISVs and contractors that work for the government (including the DIB)</a:t>
                      </a:r>
                    </a:p>
                    <a:p>
                      <a:r>
                        <a:rPr lang="en-US" sz="1200"/>
                        <a:t>Organizations must be validated before they are authorized to deploy into this cloud</a:t>
                      </a:r>
                    </a:p>
                    <a:p>
                      <a:r>
                        <a:rPr lang="en-US" sz="1200"/>
                        <a:t>For M365 GCC and GCC High (see below), a designated </a:t>
                      </a:r>
                      <a:r>
                        <a:rPr lang="en-US" sz="1200">
                          <a:hlinkClick r:id="rId3"/>
                        </a:rPr>
                        <a:t>list of companies</a:t>
                      </a:r>
                      <a:r>
                        <a:rPr lang="en-US" sz="1200"/>
                        <a:t> can resell licenses – this means most partners work engage one of these authorized resellers as part of getting a customer into GCC/GCC High</a:t>
                      </a:r>
                    </a:p>
                  </a:txBody>
                  <a:tcPr/>
                </a:tc>
                <a:extLst>
                  <a:ext uri="{0D108BD9-81ED-4DB2-BD59-A6C34878D82A}">
                    <a16:rowId xmlns:a16="http://schemas.microsoft.com/office/drawing/2014/main" val="2681055573"/>
                  </a:ext>
                </a:extLst>
              </a:tr>
              <a:tr h="370840">
                <a:tc>
                  <a:txBody>
                    <a:bodyPr/>
                    <a:lstStyle/>
                    <a:p>
                      <a:r>
                        <a:rPr lang="en-US" sz="1200"/>
                        <a:t>GCC High</a:t>
                      </a:r>
                    </a:p>
                  </a:txBody>
                  <a:tcPr/>
                </a:tc>
                <a:tc>
                  <a:txBody>
                    <a:bodyPr/>
                    <a:lstStyle/>
                    <a:p>
                      <a:r>
                        <a:rPr lang="en-US" sz="1200"/>
                        <a:t>Government cloud instance designed specially for use by the DoD and organizations that do business with them (e.g. the DIB)</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a:t>Organizations must be validated before they are authorized to deploy into this cloud</a:t>
                      </a:r>
                    </a:p>
                  </a:txBody>
                  <a:tcPr/>
                </a:tc>
                <a:extLst>
                  <a:ext uri="{0D108BD9-81ED-4DB2-BD59-A6C34878D82A}">
                    <a16:rowId xmlns:a16="http://schemas.microsoft.com/office/drawing/2014/main" val="446417038"/>
                  </a:ext>
                </a:extLst>
              </a:tr>
              <a:tr h="370840">
                <a:tc>
                  <a:txBody>
                    <a:bodyPr/>
                    <a:lstStyle/>
                    <a:p>
                      <a:r>
                        <a:rPr lang="en-US" sz="1200"/>
                        <a:t>Azure Government</a:t>
                      </a:r>
                    </a:p>
                  </a:txBody>
                  <a:tcPr/>
                </a:tc>
                <a:tc>
                  <a:txBody>
                    <a:bodyPr/>
                    <a:lstStyle/>
                    <a:p>
                      <a:r>
                        <a:rPr lang="en-US" sz="1200"/>
                        <a:t>Similar to M365 GCC however one difference is CSP is available which means a broader set of partners are able to directly support customers leveraging it</a:t>
                      </a:r>
                    </a:p>
                  </a:txBody>
                  <a:tcPr/>
                </a:tc>
                <a:extLst>
                  <a:ext uri="{0D108BD9-81ED-4DB2-BD59-A6C34878D82A}">
                    <a16:rowId xmlns:a16="http://schemas.microsoft.com/office/drawing/2014/main" val="2191405795"/>
                  </a:ext>
                </a:extLst>
              </a:tr>
              <a:tr h="370840">
                <a:tc>
                  <a:txBody>
                    <a:bodyPr/>
                    <a:lstStyle/>
                    <a:p>
                      <a:r>
                        <a:rPr lang="en-US" sz="1200"/>
                        <a:t>SOC</a:t>
                      </a:r>
                    </a:p>
                  </a:txBody>
                  <a:tcPr/>
                </a:tc>
                <a:tc>
                  <a:txBody>
                    <a:bodyPr/>
                    <a:lstStyle/>
                    <a:p>
                      <a:r>
                        <a:rPr lang="en-US" sz="1200"/>
                        <a:t>Secured Operations Center. Primarily related to Managed Security Service Providers (MSSPs) where they can provide 24x7 SOC capabilities. This may be required as part of a customer meeting various compliance requirements.</a:t>
                      </a:r>
                    </a:p>
                  </a:txBody>
                  <a:tcPr/>
                </a:tc>
                <a:extLst>
                  <a:ext uri="{0D108BD9-81ED-4DB2-BD59-A6C34878D82A}">
                    <a16:rowId xmlns:a16="http://schemas.microsoft.com/office/drawing/2014/main" val="2184678345"/>
                  </a:ext>
                </a:extLst>
              </a:tr>
              <a:tr h="370840">
                <a:tc>
                  <a:txBody>
                    <a:bodyPr/>
                    <a:lstStyle/>
                    <a:p>
                      <a:r>
                        <a:rPr lang="en-US" sz="1200"/>
                        <a:t>US persons</a:t>
                      </a:r>
                    </a:p>
                  </a:txBody>
                  <a:tcPr/>
                </a:tc>
                <a:tc>
                  <a:txBody>
                    <a:bodyPr/>
                    <a:lstStyle/>
                    <a:p>
                      <a:r>
                        <a:rPr lang="en-US" sz="1200"/>
                        <a:t>Refers to someone that is a US citizen or green card holder (non-US citizen approved to work in the country). Certain scenarios may make statements similar to “…requires US persons on US soil”.</a:t>
                      </a:r>
                    </a:p>
                  </a:txBody>
                  <a:tcPr/>
                </a:tc>
                <a:extLst>
                  <a:ext uri="{0D108BD9-81ED-4DB2-BD59-A6C34878D82A}">
                    <a16:rowId xmlns:a16="http://schemas.microsoft.com/office/drawing/2014/main" val="307723678"/>
                  </a:ext>
                </a:extLst>
              </a:tr>
              <a:tr h="370840">
                <a:tc>
                  <a:txBody>
                    <a:bodyPr/>
                    <a:lstStyle/>
                    <a:p>
                      <a:r>
                        <a:rPr lang="en-US" sz="1200"/>
                        <a:t>CONUS and OCONUS</a:t>
                      </a:r>
                    </a:p>
                  </a:txBody>
                  <a:tcPr/>
                </a:tc>
                <a:tc>
                  <a:txBody>
                    <a:bodyPr/>
                    <a:lstStyle/>
                    <a:p>
                      <a:r>
                        <a:rPr lang="en-US" sz="1200"/>
                        <a:t>CONUS = Continental United States, OCONUS = Outside of the Continental United States</a:t>
                      </a:r>
                    </a:p>
                    <a:p>
                      <a:r>
                        <a:rPr lang="en-US" sz="1200"/>
                        <a:t>This is a defense/military term commonly used to distinguish operations or whatnot that may be bound within the continental US vs. outside of it. Microsoft’s government clouds are all CONUS.</a:t>
                      </a:r>
                    </a:p>
                  </a:txBody>
                  <a:tcPr/>
                </a:tc>
                <a:extLst>
                  <a:ext uri="{0D108BD9-81ED-4DB2-BD59-A6C34878D82A}">
                    <a16:rowId xmlns:a16="http://schemas.microsoft.com/office/drawing/2014/main" val="3356649736"/>
                  </a:ext>
                </a:extLst>
              </a:tr>
              <a:tr h="370840">
                <a:tc>
                  <a:txBody>
                    <a:bodyPr/>
                    <a:lstStyle/>
                    <a:p>
                      <a:r>
                        <a:rPr lang="en-US" sz="1200"/>
                        <a:t>Data Sovereignty</a:t>
                      </a:r>
                    </a:p>
                  </a:txBody>
                  <a:tcPr/>
                </a:tc>
                <a:tc>
                  <a:txBody>
                    <a:bodyPr/>
                    <a:lstStyle/>
                    <a:p>
                      <a:r>
                        <a:rPr lang="en-US" sz="1200"/>
                        <a:t>In the context of our cloud platforms, this typically refers to data remaining within a specific government/sovereign cloud boundary. Certain scenarios may require adherence to data sovereignty in order to maintain its integrity.</a:t>
                      </a:r>
                    </a:p>
                  </a:txBody>
                  <a:tcPr/>
                </a:tc>
                <a:extLst>
                  <a:ext uri="{0D108BD9-81ED-4DB2-BD59-A6C34878D82A}">
                    <a16:rowId xmlns:a16="http://schemas.microsoft.com/office/drawing/2014/main" val="3637422358"/>
                  </a:ext>
                </a:extLst>
              </a:tr>
            </a:tbl>
          </a:graphicData>
        </a:graphic>
      </p:graphicFrame>
      <p:sp>
        <p:nvSpPr>
          <p:cNvPr id="5" name="Content Placeholder 4">
            <a:extLst>
              <a:ext uri="{FF2B5EF4-FFF2-40B4-BE49-F238E27FC236}">
                <a16:creationId xmlns:a16="http://schemas.microsoft.com/office/drawing/2014/main" id="{70D61CE4-47AA-4F48-B470-8BECC61A0EFB}"/>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127950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rPr>
              <a:t>Who are the DIB?</a:t>
            </a:r>
          </a:p>
        </p:txBody>
      </p:sp>
      <p:pic>
        <p:nvPicPr>
          <p:cNvPr id="2050" name="Picture 2" descr="See the source image">
            <a:extLst>
              <a:ext uri="{FF2B5EF4-FFF2-40B4-BE49-F238E27FC236}">
                <a16:creationId xmlns:a16="http://schemas.microsoft.com/office/drawing/2014/main" id="{1F9C5C73-30F2-42F8-A60B-E93477DCE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4293" y="1477549"/>
            <a:ext cx="1267865" cy="3068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BC736787-22A6-407B-8163-43D9A55C4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6423" y="559727"/>
            <a:ext cx="1588807" cy="9961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Diagram 1">
            <a:extLst>
              <a:ext uri="{FF2B5EF4-FFF2-40B4-BE49-F238E27FC236}">
                <a16:creationId xmlns:a16="http://schemas.microsoft.com/office/drawing/2014/main" id="{D5ECDD07-80E0-47CE-91F0-770C55953E09}"/>
              </a:ext>
            </a:extLst>
          </p:cNvPr>
          <p:cNvGraphicFramePr/>
          <p:nvPr/>
        </p:nvGraphicFramePr>
        <p:xfrm>
          <a:off x="398024" y="1179838"/>
          <a:ext cx="42418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052" name="Picture 4">
            <a:extLst>
              <a:ext uri="{FF2B5EF4-FFF2-40B4-BE49-F238E27FC236}">
                <a16:creationId xmlns:a16="http://schemas.microsoft.com/office/drawing/2014/main" id="{322651E6-D787-4FEA-87CB-5A3D8E85FE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32646" y="1343984"/>
            <a:ext cx="2003156" cy="722250"/>
          </a:xfrm>
          <a:prstGeom prst="rect">
            <a:avLst/>
          </a:prstGeom>
          <a:noFill/>
          <a:extLst>
            <a:ext uri="{909E8E84-426E-40DD-AFC4-6F175D3DCCD1}">
              <a14:hiddenFill xmlns:a14="http://schemas.microsoft.com/office/drawing/2010/main">
                <a:solidFill>
                  <a:srgbClr val="FFFFFF"/>
                </a:solidFill>
              </a14:hiddenFill>
            </a:ext>
          </a:extLst>
        </p:spPr>
      </p:pic>
      <p:sp>
        <p:nvSpPr>
          <p:cNvPr id="24" name="Content Placeholder 4">
            <a:extLst>
              <a:ext uri="{FF2B5EF4-FFF2-40B4-BE49-F238E27FC236}">
                <a16:creationId xmlns:a16="http://schemas.microsoft.com/office/drawing/2014/main" id="{FB3E07D4-10EC-469C-91DD-BA4D1CC7316D}"/>
              </a:ext>
            </a:extLst>
          </p:cNvPr>
          <p:cNvSpPr txBox="1">
            <a:spLocks/>
          </p:cNvSpPr>
          <p:nvPr/>
        </p:nvSpPr>
        <p:spPr>
          <a:xfrm>
            <a:off x="8138448" y="4156787"/>
            <a:ext cx="2683504" cy="553998"/>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t>~80% of the DIB are small/medium</a:t>
            </a:r>
          </a:p>
        </p:txBody>
      </p:sp>
      <p:sp>
        <p:nvSpPr>
          <p:cNvPr id="3" name="Right Brace 2">
            <a:extLst>
              <a:ext uri="{FF2B5EF4-FFF2-40B4-BE49-F238E27FC236}">
                <a16:creationId xmlns:a16="http://schemas.microsoft.com/office/drawing/2014/main" id="{A8F66B7E-4F72-42C2-A51E-6A5FBCE2AC77}"/>
              </a:ext>
            </a:extLst>
          </p:cNvPr>
          <p:cNvSpPr/>
          <p:nvPr/>
        </p:nvSpPr>
        <p:spPr>
          <a:xfrm>
            <a:off x="7639903" y="2269067"/>
            <a:ext cx="406400" cy="432943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Content Placeholder 4">
            <a:extLst>
              <a:ext uri="{FF2B5EF4-FFF2-40B4-BE49-F238E27FC236}">
                <a16:creationId xmlns:a16="http://schemas.microsoft.com/office/drawing/2014/main" id="{4008B0B3-E7BB-4178-8542-C3961CB39DCF}"/>
              </a:ext>
            </a:extLst>
          </p:cNvPr>
          <p:cNvSpPr txBox="1">
            <a:spLocks/>
          </p:cNvSpPr>
          <p:nvPr/>
        </p:nvSpPr>
        <p:spPr>
          <a:xfrm>
            <a:off x="8700909" y="6162232"/>
            <a:ext cx="3244995" cy="436273"/>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50" dirty="0"/>
              <a:t>Note: No convenient place to see everyone in the DIB. Wikipedia has this list of “</a:t>
            </a:r>
            <a:r>
              <a:rPr lang="en-US" sz="1050" dirty="0">
                <a:hlinkClick r:id="rId11"/>
              </a:rPr>
              <a:t>top 100</a:t>
            </a:r>
            <a:r>
              <a:rPr lang="en-US" sz="1050" dirty="0"/>
              <a:t>” – consider it informative but imperfect</a:t>
            </a:r>
            <a:endParaRPr lang="en-US" sz="1000" dirty="0"/>
          </a:p>
        </p:txBody>
      </p:sp>
      <p:sp>
        <p:nvSpPr>
          <p:cNvPr id="11" name="Right Brace 10">
            <a:extLst>
              <a:ext uri="{FF2B5EF4-FFF2-40B4-BE49-F238E27FC236}">
                <a16:creationId xmlns:a16="http://schemas.microsoft.com/office/drawing/2014/main" id="{7FB70111-CDBE-4B2F-9E19-92B9B126C998}"/>
              </a:ext>
            </a:extLst>
          </p:cNvPr>
          <p:cNvSpPr/>
          <p:nvPr/>
        </p:nvSpPr>
        <p:spPr>
          <a:xfrm>
            <a:off x="4783196" y="1159517"/>
            <a:ext cx="406400" cy="541866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Content Placeholder 4">
            <a:extLst>
              <a:ext uri="{FF2B5EF4-FFF2-40B4-BE49-F238E27FC236}">
                <a16:creationId xmlns:a16="http://schemas.microsoft.com/office/drawing/2014/main" id="{ED6878F8-7722-45A3-BA56-3B2E8304D23B}"/>
              </a:ext>
            </a:extLst>
          </p:cNvPr>
          <p:cNvSpPr txBox="1">
            <a:spLocks/>
          </p:cNvSpPr>
          <p:nvPr/>
        </p:nvSpPr>
        <p:spPr>
          <a:xfrm>
            <a:off x="5362799" y="3716389"/>
            <a:ext cx="2683504" cy="2769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b="1" dirty="0"/>
              <a:t>~350K companies</a:t>
            </a:r>
          </a:p>
        </p:txBody>
      </p:sp>
      <p:sp>
        <p:nvSpPr>
          <p:cNvPr id="13" name="Content Placeholder 4">
            <a:extLst>
              <a:ext uri="{FF2B5EF4-FFF2-40B4-BE49-F238E27FC236}">
                <a16:creationId xmlns:a16="http://schemas.microsoft.com/office/drawing/2014/main" id="{CDB3A569-1EFD-4A7B-B54E-AFCE542030ED}"/>
              </a:ext>
            </a:extLst>
          </p:cNvPr>
          <p:cNvSpPr txBox="1">
            <a:spLocks/>
          </p:cNvSpPr>
          <p:nvPr/>
        </p:nvSpPr>
        <p:spPr>
          <a:xfrm>
            <a:off x="10008757" y="501190"/>
            <a:ext cx="2003156" cy="1357295"/>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dirty="0"/>
              <a:t>Industries</a:t>
            </a:r>
          </a:p>
          <a:p>
            <a:pPr marL="171450" indent="-171450">
              <a:buFont typeface="Arial" panose="020B0604020202020204" pitchFamily="34" charset="0"/>
              <a:buChar char="•"/>
            </a:pPr>
            <a:r>
              <a:rPr lang="en-US" sz="1200" dirty="0"/>
              <a:t>Aerospace</a:t>
            </a:r>
          </a:p>
          <a:p>
            <a:pPr marL="171450" indent="-171450">
              <a:buFont typeface="Arial" panose="020B0604020202020204" pitchFamily="34" charset="0"/>
              <a:buChar char="•"/>
            </a:pPr>
            <a:r>
              <a:rPr lang="en-US" sz="1200" dirty="0"/>
              <a:t>Manufacturing</a:t>
            </a:r>
          </a:p>
          <a:p>
            <a:pPr marL="171450" indent="-171450">
              <a:buFont typeface="Arial" panose="020B0604020202020204" pitchFamily="34" charset="0"/>
              <a:buChar char="•"/>
            </a:pPr>
            <a:r>
              <a:rPr lang="en-US" sz="1200" dirty="0"/>
              <a:t>Telecommunications</a:t>
            </a:r>
          </a:p>
          <a:p>
            <a:pPr marL="171450" indent="-171450">
              <a:buFont typeface="Arial" panose="020B0604020202020204" pitchFamily="34" charset="0"/>
              <a:buChar char="•"/>
            </a:pPr>
            <a:r>
              <a:rPr lang="en-US" sz="1200" dirty="0"/>
              <a:t>Academic</a:t>
            </a:r>
          </a:p>
          <a:p>
            <a:pPr marL="171450" indent="-171450">
              <a:buFont typeface="Arial" panose="020B0604020202020204" pitchFamily="34" charset="0"/>
              <a:buChar char="•"/>
            </a:pPr>
            <a:r>
              <a:rPr lang="en-US" sz="1200" dirty="0"/>
              <a:t>Software</a:t>
            </a:r>
          </a:p>
          <a:p>
            <a:pPr marL="171450" indent="-171450">
              <a:buFont typeface="Arial" panose="020B0604020202020204" pitchFamily="34" charset="0"/>
              <a:buChar char="•"/>
            </a:pPr>
            <a:r>
              <a:rPr lang="en-US" sz="1200" dirty="0"/>
              <a:t>Professional Services</a:t>
            </a:r>
          </a:p>
          <a:p>
            <a:pPr marL="171450" indent="-171450">
              <a:buFont typeface="Arial" panose="020B0604020202020204" pitchFamily="34" charset="0"/>
              <a:buChar char="•"/>
            </a:pPr>
            <a:r>
              <a:rPr lang="en-US" sz="1200" dirty="0"/>
              <a:t>…almost all of them?</a:t>
            </a:r>
          </a:p>
        </p:txBody>
      </p:sp>
      <p:sp>
        <p:nvSpPr>
          <p:cNvPr id="15" name="Content Placeholder 4">
            <a:extLst>
              <a:ext uri="{FF2B5EF4-FFF2-40B4-BE49-F238E27FC236}">
                <a16:creationId xmlns:a16="http://schemas.microsoft.com/office/drawing/2014/main" id="{206A9A43-A7F0-453D-AD98-C2177A46FE15}"/>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2181342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 grpId="0" animBg="1"/>
      <p:bldP spid="26" grpId="0"/>
      <p:bldP spid="11" grpId="0" animBg="1"/>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a:ln w="3175">
                  <a:noFill/>
                </a:ln>
                <a:solidFill>
                  <a:srgbClr val="000000"/>
                </a:solidFill>
                <a:effectLst/>
                <a:uLnTx/>
                <a:uFillTx/>
                <a:latin typeface="Segoe UI Semilight" panose="020B0402040204020203" pitchFamily="34" charset="0"/>
                <a:cs typeface="Segoe UI Semilight" panose="020B0402040204020203" pitchFamily="34" charset="0"/>
              </a:rPr>
              <a:t>Terms</a:t>
            </a:r>
          </a:p>
        </p:txBody>
      </p:sp>
      <p:graphicFrame>
        <p:nvGraphicFramePr>
          <p:cNvPr id="2" name="Table 2">
            <a:extLst>
              <a:ext uri="{FF2B5EF4-FFF2-40B4-BE49-F238E27FC236}">
                <a16:creationId xmlns:a16="http://schemas.microsoft.com/office/drawing/2014/main" id="{92008C0C-B8C5-455A-B4FE-E01FC419A1DA}"/>
              </a:ext>
            </a:extLst>
          </p:cNvPr>
          <p:cNvGraphicFramePr>
            <a:graphicFrameLocks noGrp="1"/>
          </p:cNvGraphicFramePr>
          <p:nvPr>
            <p:extLst>
              <p:ext uri="{D42A27DB-BD31-4B8C-83A1-F6EECF244321}">
                <p14:modId xmlns:p14="http://schemas.microsoft.com/office/powerpoint/2010/main" val="934205947"/>
              </p:ext>
            </p:extLst>
          </p:nvPr>
        </p:nvGraphicFramePr>
        <p:xfrm>
          <a:off x="426424" y="1237877"/>
          <a:ext cx="11336038" cy="4851400"/>
        </p:xfrm>
        <a:graphic>
          <a:graphicData uri="http://schemas.openxmlformats.org/drawingml/2006/table">
            <a:tbl>
              <a:tblPr firstRow="1" bandRow="1">
                <a:tableStyleId>{5C22544A-7EE6-4342-B048-85BDC9FD1C3A}</a:tableStyleId>
              </a:tblPr>
              <a:tblGrid>
                <a:gridCol w="2770975">
                  <a:extLst>
                    <a:ext uri="{9D8B030D-6E8A-4147-A177-3AD203B41FA5}">
                      <a16:colId xmlns:a16="http://schemas.microsoft.com/office/drawing/2014/main" val="2061492440"/>
                    </a:ext>
                  </a:extLst>
                </a:gridCol>
                <a:gridCol w="8565063">
                  <a:extLst>
                    <a:ext uri="{9D8B030D-6E8A-4147-A177-3AD203B41FA5}">
                      <a16:colId xmlns:a16="http://schemas.microsoft.com/office/drawing/2014/main" val="208595159"/>
                    </a:ext>
                  </a:extLst>
                </a:gridCol>
              </a:tblGrid>
              <a:tr h="370840">
                <a:tc>
                  <a:txBody>
                    <a:bodyPr/>
                    <a:lstStyle/>
                    <a:p>
                      <a:r>
                        <a:rPr lang="en-US"/>
                        <a:t>Term</a:t>
                      </a:r>
                    </a:p>
                  </a:txBody>
                  <a:tcPr/>
                </a:tc>
                <a:tc>
                  <a:txBody>
                    <a:bodyPr/>
                    <a:lstStyle/>
                    <a:p>
                      <a:r>
                        <a:rPr lang="en-US"/>
                        <a:t>Notes</a:t>
                      </a:r>
                    </a:p>
                  </a:txBody>
                  <a:tcPr/>
                </a:tc>
                <a:extLst>
                  <a:ext uri="{0D108BD9-81ED-4DB2-BD59-A6C34878D82A}">
                    <a16:rowId xmlns:a16="http://schemas.microsoft.com/office/drawing/2014/main" val="2423910634"/>
                  </a:ext>
                </a:extLst>
              </a:tr>
              <a:tr h="370840">
                <a:tc>
                  <a:txBody>
                    <a:bodyPr/>
                    <a:lstStyle/>
                    <a:p>
                      <a:r>
                        <a:rPr lang="en-US" sz="1200"/>
                        <a:t>Product Placemat for CMMC Level 3</a:t>
                      </a:r>
                    </a:p>
                  </a:txBody>
                  <a:tcPr/>
                </a:tc>
                <a:tc>
                  <a:txBody>
                    <a:bodyPr/>
                    <a:lstStyle/>
                    <a:p>
                      <a:r>
                        <a:rPr lang="en-US" sz="1200"/>
                        <a:t>Allows customers to easily see the relation between Microsoft services and CMMC controls, especially to understand how well controls are satisfied, where the responsibilities lie, and implementation guidance. Available in Public Preview: </a:t>
                      </a:r>
                      <a:r>
                        <a:rPr lang="en-US" sz="1200">
                          <a:hlinkClick r:id="rId3"/>
                        </a:rPr>
                        <a:t>https://aka.ms/cmmc/productplacemat</a:t>
                      </a:r>
                      <a:endParaRPr lang="en-US" sz="1200"/>
                    </a:p>
                  </a:txBody>
                  <a:tcPr/>
                </a:tc>
                <a:extLst>
                  <a:ext uri="{0D108BD9-81ED-4DB2-BD59-A6C34878D82A}">
                    <a16:rowId xmlns:a16="http://schemas.microsoft.com/office/drawing/2014/main" val="3347541708"/>
                  </a:ext>
                </a:extLst>
              </a:tr>
              <a:tr h="370840">
                <a:tc>
                  <a:txBody>
                    <a:bodyPr/>
                    <a:lstStyle/>
                    <a:p>
                      <a:r>
                        <a:rPr lang="en-US" sz="1200"/>
                        <a:t>Azure Blueprint and Policies</a:t>
                      </a:r>
                    </a:p>
                  </a:txBody>
                  <a:tcPr/>
                </a:tc>
                <a:tc>
                  <a:txBody>
                    <a:bodyPr/>
                    <a:lstStyle/>
                    <a:p>
                      <a:r>
                        <a:rPr lang="en-US" sz="1200"/>
                        <a:t>Allow customers to create, deploy, and update compliant Azure environments. A CMMC Level 3 Blueprint and Policy is currently available in Public Preview in our Azure commercial and government clouds.</a:t>
                      </a:r>
                    </a:p>
                  </a:txBody>
                  <a:tcPr/>
                </a:tc>
                <a:extLst>
                  <a:ext uri="{0D108BD9-81ED-4DB2-BD59-A6C34878D82A}">
                    <a16:rowId xmlns:a16="http://schemas.microsoft.com/office/drawing/2014/main" val="170743987"/>
                  </a:ext>
                </a:extLst>
              </a:tr>
              <a:tr h="370840">
                <a:tc>
                  <a:txBody>
                    <a:bodyPr/>
                    <a:lstStyle/>
                    <a:p>
                      <a:r>
                        <a:rPr lang="en-US" sz="1200"/>
                        <a:t>Azure Sentinel</a:t>
                      </a:r>
                    </a:p>
                  </a:txBody>
                  <a:tcPr/>
                </a:tc>
                <a:tc>
                  <a:txBody>
                    <a:bodyPr/>
                    <a:lstStyle/>
                    <a:p>
                      <a:r>
                        <a:rPr lang="en-US" sz="1200"/>
                        <a:t>Scalable, cloud-native, Security Information Event Management (SIEM) and security orchestration automated response (SOAR) solution. It delivers intelligent security analytics and threat intelligence across the enterprise, providing a single solution for alert detection, threat visibility, proactive hunting, and threat response.</a:t>
                      </a:r>
                    </a:p>
                  </a:txBody>
                  <a:tcPr/>
                </a:tc>
                <a:extLst>
                  <a:ext uri="{0D108BD9-81ED-4DB2-BD59-A6C34878D82A}">
                    <a16:rowId xmlns:a16="http://schemas.microsoft.com/office/drawing/2014/main" val="3427308001"/>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t>Azure Sentinel Workbook for CMMC</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t>Provides a mechanism for viewing log queries aligned to CMMC controls across Azure, security offerings, O365, Teams, Intune, WVD, and more. The workbook enabled analysts to gain situational awareness for the security posture of their cloud workloads.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a:t>Recent </a:t>
                      </a:r>
                      <a:r>
                        <a:rPr lang="en-US" sz="1200">
                          <a:hlinkClick r:id="rId4"/>
                        </a:rPr>
                        <a:t>blog post</a:t>
                      </a:r>
                      <a:endParaRPr lang="en-US" sz="1200"/>
                    </a:p>
                  </a:txBody>
                  <a:tcPr/>
                </a:tc>
                <a:extLst>
                  <a:ext uri="{0D108BD9-81ED-4DB2-BD59-A6C34878D82A}">
                    <a16:rowId xmlns:a16="http://schemas.microsoft.com/office/drawing/2014/main" val="2808963446"/>
                  </a:ext>
                </a:extLst>
              </a:tr>
              <a:tr h="370840">
                <a:tc>
                  <a:txBody>
                    <a:bodyPr/>
                    <a:lstStyle/>
                    <a:p>
                      <a:r>
                        <a:rPr lang="en-US" sz="1200"/>
                        <a:t>Microsoft Compliance Manager</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Allows organizations to manage compliance requirements, from taking inventory of data protection risks to managing the complexities of implementing controls, staying current with regulations and certifications, and reporting to auditors.</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200"/>
                        <a:t>Available for CMMC levels 1 through 5. Available to customers that have a G5 license in GCC High. Available to commercial cloud customers for an additional fee. Recent </a:t>
                      </a:r>
                      <a:r>
                        <a:rPr lang="en-US" sz="1200">
                          <a:hlinkClick r:id="rId5"/>
                        </a:rPr>
                        <a:t>blog post</a:t>
                      </a:r>
                      <a:endParaRPr lang="en-US" sz="1200"/>
                    </a:p>
                  </a:txBody>
                  <a:tcPr/>
                </a:tc>
                <a:extLst>
                  <a:ext uri="{0D108BD9-81ED-4DB2-BD59-A6C34878D82A}">
                    <a16:rowId xmlns:a16="http://schemas.microsoft.com/office/drawing/2014/main" val="1839056195"/>
                  </a:ext>
                </a:extLst>
              </a:tr>
              <a:tr h="370840">
                <a:tc>
                  <a:txBody>
                    <a:bodyPr/>
                    <a:lstStyle/>
                    <a:p>
                      <a:r>
                        <a:rPr lang="en-US" sz="1200"/>
                        <a:t>Microsoft Cybersecurity Reference Architecture</a:t>
                      </a:r>
                    </a:p>
                  </a:txBody>
                  <a:tcPr/>
                </a:tc>
                <a:tc>
                  <a:txBody>
                    <a:bodyPr/>
                    <a:lstStyle/>
                    <a:p>
                      <a:r>
                        <a:rPr lang="en-US" sz="1200"/>
                        <a:t>Describes Microsoft’s cybersecurity capabilities and how they integrate with existing security architectures. This helps customers to design and implement secure/compliant solutions on the MS technology stack, including integration with non-MS technologies. Available as a PowerPoint via </a:t>
                      </a:r>
                      <a:r>
                        <a:rPr lang="en-US" sz="1200">
                          <a:hlinkClick r:id="rId6"/>
                        </a:rPr>
                        <a:t>https://aka.ms/mcra</a:t>
                      </a:r>
                      <a:endParaRPr lang="en-US" sz="1200"/>
                    </a:p>
                  </a:txBody>
                  <a:tcPr/>
                </a:tc>
                <a:extLst>
                  <a:ext uri="{0D108BD9-81ED-4DB2-BD59-A6C34878D82A}">
                    <a16:rowId xmlns:a16="http://schemas.microsoft.com/office/drawing/2014/main" val="3261824439"/>
                  </a:ext>
                </a:extLst>
              </a:tr>
              <a:tr h="370840">
                <a:tc>
                  <a:txBody>
                    <a:bodyPr/>
                    <a:lstStyle/>
                    <a:p>
                      <a:r>
                        <a:rPr lang="en-US" sz="1200"/>
                        <a:t>Microsoft CMMC Acceleration Program</a:t>
                      </a:r>
                    </a:p>
                  </a:txBody>
                  <a:tcPr/>
                </a:tc>
                <a:tc>
                  <a:txBody>
                    <a:bodyPr/>
                    <a:lstStyle/>
                    <a:p>
                      <a:r>
                        <a:rPr lang="en-US" sz="1200"/>
                        <a:t>Microsoft-wide effort to drive efforts to make it easier for customers to work towards CMMC compliance on the Microsoft platform. Includes making a suite of CMMC resources/services for partners and customers to incorporate into their CMMC journeys. </a:t>
                      </a:r>
                      <a:r>
                        <a:rPr lang="en-US" sz="1200">
                          <a:hlinkClick r:id="rId7"/>
                        </a:rPr>
                        <a:t>https://aka.ms/CMMCAccelerationProgramUpdate</a:t>
                      </a:r>
                      <a:endParaRPr lang="en-US" sz="1200"/>
                    </a:p>
                  </a:txBody>
                  <a:tcPr/>
                </a:tc>
                <a:extLst>
                  <a:ext uri="{0D108BD9-81ED-4DB2-BD59-A6C34878D82A}">
                    <a16:rowId xmlns:a16="http://schemas.microsoft.com/office/drawing/2014/main" val="2681055573"/>
                  </a:ext>
                </a:extLst>
              </a:tr>
            </a:tbl>
          </a:graphicData>
        </a:graphic>
      </p:graphicFrame>
      <p:sp>
        <p:nvSpPr>
          <p:cNvPr id="5" name="Content Placeholder 4">
            <a:extLst>
              <a:ext uri="{FF2B5EF4-FFF2-40B4-BE49-F238E27FC236}">
                <a16:creationId xmlns:a16="http://schemas.microsoft.com/office/drawing/2014/main" id="{70D61CE4-47AA-4F48-B470-8BECC61A0EFB}"/>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a:t>Microsoft Internal Only</a:t>
            </a:r>
            <a:endParaRPr lang="en-US" sz="700"/>
          </a:p>
        </p:txBody>
      </p:sp>
    </p:spTree>
    <p:extLst>
      <p:ext uri="{BB962C8B-B14F-4D97-AF65-F5344CB8AC3E}">
        <p14:creationId xmlns:p14="http://schemas.microsoft.com/office/powerpoint/2010/main" val="161586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a:xfrm>
            <a:off x="584200" y="3199075"/>
            <a:ext cx="7589520" cy="615553"/>
          </a:xfrm>
        </p:spPr>
        <p:txBody>
          <a:bodyPr/>
          <a:lstStyle/>
          <a:p>
            <a:r>
              <a:rPr lang="en-US" sz="4000"/>
              <a:t>Thank you</a:t>
            </a:r>
            <a:endParaRPr lang="en-US" sz="6600"/>
          </a:p>
        </p:txBody>
      </p:sp>
    </p:spTree>
    <p:extLst>
      <p:ext uri="{BB962C8B-B14F-4D97-AF65-F5344CB8AC3E}">
        <p14:creationId xmlns:p14="http://schemas.microsoft.com/office/powerpoint/2010/main" val="2284484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lang="en-US" dirty="0">
                <a:latin typeface="Segoe UI Semilight" panose="020B0402040204020203" pitchFamily="34" charset="0"/>
                <a:cs typeface="Segoe UI Semilight" panose="020B0402040204020203" pitchFamily="34" charset="0"/>
              </a:rPr>
              <a:t>Prime and Subcontractors</a:t>
            </a:r>
            <a:endPar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endParaRPr>
          </a:p>
        </p:txBody>
      </p:sp>
      <p:sp>
        <p:nvSpPr>
          <p:cNvPr id="34" name="Content Placeholder 4">
            <a:extLst>
              <a:ext uri="{FF2B5EF4-FFF2-40B4-BE49-F238E27FC236}">
                <a16:creationId xmlns:a16="http://schemas.microsoft.com/office/drawing/2014/main" id="{F9A34128-6A48-4190-9968-C8A432D6F149}"/>
              </a:ext>
            </a:extLst>
          </p:cNvPr>
          <p:cNvSpPr txBox="1">
            <a:spLocks/>
          </p:cNvSpPr>
          <p:nvPr/>
        </p:nvSpPr>
        <p:spPr>
          <a:xfrm>
            <a:off x="7882896" y="1179838"/>
            <a:ext cx="3352377" cy="1772793"/>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t>Government Entity (e.g. DoD)</a:t>
            </a:r>
          </a:p>
          <a:p>
            <a:pPr marL="285750" indent="-285750">
              <a:buFont typeface="Arial" panose="020B0604020202020204" pitchFamily="34" charset="0"/>
              <a:buChar char="•"/>
            </a:pPr>
            <a:r>
              <a:rPr lang="en-US" sz="1600" dirty="0"/>
              <a:t>Submits Requests for Information (RFI) and Requests for Proposal (RFP) to have products produced/services rendered</a:t>
            </a:r>
          </a:p>
          <a:p>
            <a:pPr marL="285750" indent="-285750">
              <a:buFont typeface="Arial" panose="020B0604020202020204" pitchFamily="34" charset="0"/>
              <a:buChar char="•"/>
            </a:pPr>
            <a:r>
              <a:rPr lang="en-US" sz="1600" dirty="0"/>
              <a:t>Contractors bid</a:t>
            </a:r>
          </a:p>
          <a:p>
            <a:pPr marL="285750" indent="-285750">
              <a:buFont typeface="Arial" panose="020B0604020202020204" pitchFamily="34" charset="0"/>
              <a:buChar char="•"/>
            </a:pPr>
            <a:r>
              <a:rPr lang="en-US" sz="1600" dirty="0"/>
              <a:t>Winners are awarded the contracts</a:t>
            </a:r>
          </a:p>
        </p:txBody>
      </p:sp>
      <p:sp>
        <p:nvSpPr>
          <p:cNvPr id="40" name="Content Placeholder 4">
            <a:extLst>
              <a:ext uri="{FF2B5EF4-FFF2-40B4-BE49-F238E27FC236}">
                <a16:creationId xmlns:a16="http://schemas.microsoft.com/office/drawing/2014/main" id="{A2EE3AA9-5EFE-46EF-B721-94321F8EB874}"/>
              </a:ext>
            </a:extLst>
          </p:cNvPr>
          <p:cNvSpPr txBox="1">
            <a:spLocks/>
          </p:cNvSpPr>
          <p:nvPr/>
        </p:nvSpPr>
        <p:spPr>
          <a:xfrm>
            <a:off x="262467" y="6543567"/>
            <a:ext cx="9200176" cy="1661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200" dirty="0"/>
              <a:t>These terms are interchangeable: Contractors = Suppliers = DIBs</a:t>
            </a:r>
            <a:endParaRPr lang="en-US" sz="1100" dirty="0"/>
          </a:p>
        </p:txBody>
      </p:sp>
      <p:sp>
        <p:nvSpPr>
          <p:cNvPr id="9" name="Rectangle: Rounded Corners 8">
            <a:extLst>
              <a:ext uri="{FF2B5EF4-FFF2-40B4-BE49-F238E27FC236}">
                <a16:creationId xmlns:a16="http://schemas.microsoft.com/office/drawing/2014/main" id="{39DC5BE3-2D4E-463F-84EC-03A02DD6FAC5}"/>
              </a:ext>
            </a:extLst>
          </p:cNvPr>
          <p:cNvSpPr/>
          <p:nvPr/>
        </p:nvSpPr>
        <p:spPr bwMode="auto">
          <a:xfrm>
            <a:off x="270927" y="3429000"/>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Government</a:t>
            </a:r>
          </a:p>
        </p:txBody>
      </p:sp>
      <p:sp>
        <p:nvSpPr>
          <p:cNvPr id="42" name="Rectangle: Rounded Corners 41">
            <a:extLst>
              <a:ext uri="{FF2B5EF4-FFF2-40B4-BE49-F238E27FC236}">
                <a16:creationId xmlns:a16="http://schemas.microsoft.com/office/drawing/2014/main" id="{1C0766CB-B0BF-4173-903C-43298488FCB6}"/>
              </a:ext>
            </a:extLst>
          </p:cNvPr>
          <p:cNvSpPr/>
          <p:nvPr/>
        </p:nvSpPr>
        <p:spPr bwMode="auto">
          <a:xfrm>
            <a:off x="2172879" y="2249424"/>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Prime</a:t>
            </a:r>
          </a:p>
        </p:txBody>
      </p:sp>
      <p:sp>
        <p:nvSpPr>
          <p:cNvPr id="43" name="Rectangle: Rounded Corners 42">
            <a:extLst>
              <a:ext uri="{FF2B5EF4-FFF2-40B4-BE49-F238E27FC236}">
                <a16:creationId xmlns:a16="http://schemas.microsoft.com/office/drawing/2014/main" id="{119DD61F-A1B0-4A7C-8381-04545900CA02}"/>
              </a:ext>
            </a:extLst>
          </p:cNvPr>
          <p:cNvSpPr/>
          <p:nvPr/>
        </p:nvSpPr>
        <p:spPr bwMode="auto">
          <a:xfrm>
            <a:off x="2172879" y="4591355"/>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Prime</a:t>
            </a:r>
          </a:p>
        </p:txBody>
      </p:sp>
      <p:sp>
        <p:nvSpPr>
          <p:cNvPr id="44" name="Rectangle: Rounded Corners 43">
            <a:extLst>
              <a:ext uri="{FF2B5EF4-FFF2-40B4-BE49-F238E27FC236}">
                <a16:creationId xmlns:a16="http://schemas.microsoft.com/office/drawing/2014/main" id="{BCB9201E-A78A-495B-AEB5-71A031E94A86}"/>
              </a:ext>
            </a:extLst>
          </p:cNvPr>
          <p:cNvSpPr/>
          <p:nvPr/>
        </p:nvSpPr>
        <p:spPr bwMode="auto">
          <a:xfrm>
            <a:off x="4176755" y="2249424"/>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Sub</a:t>
            </a:r>
          </a:p>
        </p:txBody>
      </p:sp>
      <p:sp>
        <p:nvSpPr>
          <p:cNvPr id="45" name="Rectangle: Rounded Corners 44">
            <a:extLst>
              <a:ext uri="{FF2B5EF4-FFF2-40B4-BE49-F238E27FC236}">
                <a16:creationId xmlns:a16="http://schemas.microsoft.com/office/drawing/2014/main" id="{238407BC-8E6E-41D7-AAFE-C1904F7E7CC4}"/>
              </a:ext>
            </a:extLst>
          </p:cNvPr>
          <p:cNvSpPr/>
          <p:nvPr/>
        </p:nvSpPr>
        <p:spPr bwMode="auto">
          <a:xfrm>
            <a:off x="4176755" y="3000332"/>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Sub</a:t>
            </a:r>
          </a:p>
        </p:txBody>
      </p:sp>
      <p:sp>
        <p:nvSpPr>
          <p:cNvPr id="46" name="Rectangle: Rounded Corners 45">
            <a:extLst>
              <a:ext uri="{FF2B5EF4-FFF2-40B4-BE49-F238E27FC236}">
                <a16:creationId xmlns:a16="http://schemas.microsoft.com/office/drawing/2014/main" id="{8D31EF43-CD66-47D1-B316-0F463114D3C9}"/>
              </a:ext>
            </a:extLst>
          </p:cNvPr>
          <p:cNvSpPr/>
          <p:nvPr/>
        </p:nvSpPr>
        <p:spPr bwMode="auto">
          <a:xfrm>
            <a:off x="4176755" y="1504090"/>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Sub</a:t>
            </a:r>
          </a:p>
        </p:txBody>
      </p:sp>
      <p:sp>
        <p:nvSpPr>
          <p:cNvPr id="47" name="Rectangle: Rounded Corners 46">
            <a:extLst>
              <a:ext uri="{FF2B5EF4-FFF2-40B4-BE49-F238E27FC236}">
                <a16:creationId xmlns:a16="http://schemas.microsoft.com/office/drawing/2014/main" id="{334890E2-E96C-4D55-9132-224490C604BB}"/>
              </a:ext>
            </a:extLst>
          </p:cNvPr>
          <p:cNvSpPr/>
          <p:nvPr/>
        </p:nvSpPr>
        <p:spPr bwMode="auto">
          <a:xfrm>
            <a:off x="4176755" y="4587210"/>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Sub</a:t>
            </a:r>
          </a:p>
        </p:txBody>
      </p:sp>
      <p:sp>
        <p:nvSpPr>
          <p:cNvPr id="48" name="Rectangle: Rounded Corners 47">
            <a:extLst>
              <a:ext uri="{FF2B5EF4-FFF2-40B4-BE49-F238E27FC236}">
                <a16:creationId xmlns:a16="http://schemas.microsoft.com/office/drawing/2014/main" id="{516D898F-3DE6-4301-AEC9-BB9E70117CEE}"/>
              </a:ext>
            </a:extLst>
          </p:cNvPr>
          <p:cNvSpPr/>
          <p:nvPr/>
        </p:nvSpPr>
        <p:spPr bwMode="auto">
          <a:xfrm>
            <a:off x="4176755" y="5332905"/>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Sub</a:t>
            </a:r>
          </a:p>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(Small Business)</a:t>
            </a:r>
          </a:p>
        </p:txBody>
      </p:sp>
      <p:sp>
        <p:nvSpPr>
          <p:cNvPr id="49" name="Rectangle: Rounded Corners 48">
            <a:extLst>
              <a:ext uri="{FF2B5EF4-FFF2-40B4-BE49-F238E27FC236}">
                <a16:creationId xmlns:a16="http://schemas.microsoft.com/office/drawing/2014/main" id="{10C7F58A-669C-4971-8D78-07B850F4F6DC}"/>
              </a:ext>
            </a:extLst>
          </p:cNvPr>
          <p:cNvSpPr/>
          <p:nvPr/>
        </p:nvSpPr>
        <p:spPr bwMode="auto">
          <a:xfrm>
            <a:off x="4176755" y="3841515"/>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Sub</a:t>
            </a:r>
          </a:p>
        </p:txBody>
      </p:sp>
      <p:sp>
        <p:nvSpPr>
          <p:cNvPr id="50" name="Rectangle: Rounded Corners 49">
            <a:extLst>
              <a:ext uri="{FF2B5EF4-FFF2-40B4-BE49-F238E27FC236}">
                <a16:creationId xmlns:a16="http://schemas.microsoft.com/office/drawing/2014/main" id="{303415F4-B50F-40C4-B370-9100D6A3889C}"/>
              </a:ext>
            </a:extLst>
          </p:cNvPr>
          <p:cNvSpPr/>
          <p:nvPr/>
        </p:nvSpPr>
        <p:spPr bwMode="auto">
          <a:xfrm>
            <a:off x="5879020" y="2249424"/>
            <a:ext cx="1371600" cy="6858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Sub</a:t>
            </a:r>
          </a:p>
          <a:p>
            <a:pPr lvl="0"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(Small Business)</a:t>
            </a:r>
          </a:p>
        </p:txBody>
      </p:sp>
      <p:cxnSp>
        <p:nvCxnSpPr>
          <p:cNvPr id="39" name="Straight Connector 38">
            <a:extLst>
              <a:ext uri="{FF2B5EF4-FFF2-40B4-BE49-F238E27FC236}">
                <a16:creationId xmlns:a16="http://schemas.microsoft.com/office/drawing/2014/main" id="{1666425F-857B-427D-B39D-B5C937444235}"/>
              </a:ext>
            </a:extLst>
          </p:cNvPr>
          <p:cNvCxnSpPr>
            <a:stCxn id="42" idx="3"/>
            <a:endCxn id="44" idx="1"/>
          </p:cNvCxnSpPr>
          <p:nvPr/>
        </p:nvCxnSpPr>
        <p:spPr>
          <a:xfrm>
            <a:off x="3544479" y="2592324"/>
            <a:ext cx="632276"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E3F0BF4-5BE2-446F-A496-5CCCB4AC68CB}"/>
              </a:ext>
            </a:extLst>
          </p:cNvPr>
          <p:cNvCxnSpPr>
            <a:stCxn id="43" idx="3"/>
            <a:endCxn id="47" idx="1"/>
          </p:cNvCxnSpPr>
          <p:nvPr/>
        </p:nvCxnSpPr>
        <p:spPr>
          <a:xfrm flipV="1">
            <a:off x="3544479" y="4930110"/>
            <a:ext cx="632276" cy="41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375AAB4-C95C-4027-99CC-F3A1103BCE61}"/>
              </a:ext>
            </a:extLst>
          </p:cNvPr>
          <p:cNvCxnSpPr>
            <a:stCxn id="9" idx="3"/>
            <a:endCxn id="42" idx="1"/>
          </p:cNvCxnSpPr>
          <p:nvPr/>
        </p:nvCxnSpPr>
        <p:spPr>
          <a:xfrm flipV="1">
            <a:off x="1642527" y="2592324"/>
            <a:ext cx="530352" cy="11795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AC38F54-E180-4CCD-9327-675AB4FEFB6B}"/>
              </a:ext>
            </a:extLst>
          </p:cNvPr>
          <p:cNvCxnSpPr>
            <a:stCxn id="9" idx="3"/>
            <a:endCxn id="43" idx="1"/>
          </p:cNvCxnSpPr>
          <p:nvPr/>
        </p:nvCxnSpPr>
        <p:spPr>
          <a:xfrm>
            <a:off x="1642527" y="3771900"/>
            <a:ext cx="530352" cy="116235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3856464-3058-4839-8B8C-444B9BE903A0}"/>
              </a:ext>
            </a:extLst>
          </p:cNvPr>
          <p:cNvCxnSpPr>
            <a:stCxn id="42" idx="3"/>
            <a:endCxn id="46" idx="1"/>
          </p:cNvCxnSpPr>
          <p:nvPr/>
        </p:nvCxnSpPr>
        <p:spPr>
          <a:xfrm flipV="1">
            <a:off x="3544479" y="1846990"/>
            <a:ext cx="632276" cy="74533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5DA3470-6F09-4386-903F-E85F4F42DA6B}"/>
              </a:ext>
            </a:extLst>
          </p:cNvPr>
          <p:cNvCxnSpPr>
            <a:stCxn id="42" idx="3"/>
            <a:endCxn id="45" idx="1"/>
          </p:cNvCxnSpPr>
          <p:nvPr/>
        </p:nvCxnSpPr>
        <p:spPr>
          <a:xfrm>
            <a:off x="3544479" y="2592324"/>
            <a:ext cx="632276" cy="7509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1F1300D-9327-45BB-9F95-CCB3D598AD97}"/>
              </a:ext>
            </a:extLst>
          </p:cNvPr>
          <p:cNvCxnSpPr>
            <a:stCxn id="43" idx="3"/>
            <a:endCxn id="49" idx="1"/>
          </p:cNvCxnSpPr>
          <p:nvPr/>
        </p:nvCxnSpPr>
        <p:spPr>
          <a:xfrm flipV="1">
            <a:off x="3544479" y="4184415"/>
            <a:ext cx="632276" cy="7498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DD0D803-9074-4774-B881-FC49651D5267}"/>
              </a:ext>
            </a:extLst>
          </p:cNvPr>
          <p:cNvCxnSpPr>
            <a:stCxn id="43" idx="3"/>
            <a:endCxn id="48" idx="1"/>
          </p:cNvCxnSpPr>
          <p:nvPr/>
        </p:nvCxnSpPr>
        <p:spPr>
          <a:xfrm>
            <a:off x="3544479" y="4934255"/>
            <a:ext cx="632276" cy="7415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9" name="Straight Connector 2048">
            <a:extLst>
              <a:ext uri="{FF2B5EF4-FFF2-40B4-BE49-F238E27FC236}">
                <a16:creationId xmlns:a16="http://schemas.microsoft.com/office/drawing/2014/main" id="{16EA3FE2-68E3-401D-A802-50DAFDAFA18A}"/>
              </a:ext>
            </a:extLst>
          </p:cNvPr>
          <p:cNvCxnSpPr>
            <a:stCxn id="44" idx="3"/>
            <a:endCxn id="50" idx="1"/>
          </p:cNvCxnSpPr>
          <p:nvPr/>
        </p:nvCxnSpPr>
        <p:spPr>
          <a:xfrm>
            <a:off x="5548355" y="2592324"/>
            <a:ext cx="33066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Content Placeholder 4">
            <a:extLst>
              <a:ext uri="{FF2B5EF4-FFF2-40B4-BE49-F238E27FC236}">
                <a16:creationId xmlns:a16="http://schemas.microsoft.com/office/drawing/2014/main" id="{6BC556EC-4AFC-4432-910A-F6B81778503F}"/>
              </a:ext>
            </a:extLst>
          </p:cNvPr>
          <p:cNvSpPr txBox="1">
            <a:spLocks/>
          </p:cNvSpPr>
          <p:nvPr/>
        </p:nvSpPr>
        <p:spPr>
          <a:xfrm>
            <a:off x="7882896" y="3131825"/>
            <a:ext cx="3441596" cy="1551194"/>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t>Primes</a:t>
            </a:r>
          </a:p>
          <a:p>
            <a:pPr marL="285750" indent="-285750">
              <a:buFont typeface="Arial" panose="020B0604020202020204" pitchFamily="34" charset="0"/>
              <a:buChar char="•"/>
            </a:pPr>
            <a:r>
              <a:rPr lang="en-US" sz="1600" dirty="0"/>
              <a:t>Contracted directly by the government</a:t>
            </a:r>
          </a:p>
          <a:p>
            <a:pPr marL="285750" indent="-285750">
              <a:buFont typeface="Arial" panose="020B0604020202020204" pitchFamily="34" charset="0"/>
              <a:buChar char="•"/>
            </a:pPr>
            <a:r>
              <a:rPr lang="en-US" sz="1600" dirty="0"/>
              <a:t>Can subcontract work to subcontractors (hundreds to 1000+)</a:t>
            </a:r>
          </a:p>
          <a:p>
            <a:pPr marL="285750" indent="-285750">
              <a:buFont typeface="Arial" panose="020B0604020202020204" pitchFamily="34" charset="0"/>
              <a:buChar char="•"/>
            </a:pPr>
            <a:r>
              <a:rPr lang="en-US" sz="1600" dirty="0"/>
              <a:t>Responsible for ensuring work meets contract requirements</a:t>
            </a:r>
          </a:p>
        </p:txBody>
      </p:sp>
      <p:sp>
        <p:nvSpPr>
          <p:cNvPr id="77" name="Content Placeholder 4">
            <a:extLst>
              <a:ext uri="{FF2B5EF4-FFF2-40B4-BE49-F238E27FC236}">
                <a16:creationId xmlns:a16="http://schemas.microsoft.com/office/drawing/2014/main" id="{6343E831-E5BA-47ED-AE04-2FD1B5C80762}"/>
              </a:ext>
            </a:extLst>
          </p:cNvPr>
          <p:cNvSpPr txBox="1">
            <a:spLocks/>
          </p:cNvSpPr>
          <p:nvPr/>
        </p:nvSpPr>
        <p:spPr>
          <a:xfrm>
            <a:off x="7882896" y="4862213"/>
            <a:ext cx="3352377" cy="1551194"/>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b="1" dirty="0"/>
              <a:t>Subcontractors</a:t>
            </a:r>
          </a:p>
          <a:p>
            <a:pPr marL="285750" indent="-285750">
              <a:buFont typeface="Arial" panose="020B0604020202020204" pitchFamily="34" charset="0"/>
              <a:buChar char="•"/>
            </a:pPr>
            <a:r>
              <a:rPr lang="en-US" sz="1600" dirty="0"/>
              <a:t>Contracted by Primes (not the government)</a:t>
            </a:r>
          </a:p>
          <a:p>
            <a:pPr marL="285750" indent="-285750">
              <a:buFont typeface="Arial" panose="020B0604020202020204" pitchFamily="34" charset="0"/>
              <a:buChar char="•"/>
            </a:pPr>
            <a:r>
              <a:rPr lang="en-US" sz="1600" dirty="0"/>
              <a:t>Can further subcontract with other subcontractors</a:t>
            </a:r>
          </a:p>
          <a:p>
            <a:pPr marL="285750" indent="-285750">
              <a:buFont typeface="Arial" panose="020B0604020202020204" pitchFamily="34" charset="0"/>
              <a:buChar char="•"/>
            </a:pPr>
            <a:r>
              <a:rPr lang="en-US" sz="1600" dirty="0"/>
              <a:t>May have minimal visibility into the original contract details</a:t>
            </a:r>
            <a:endParaRPr lang="en-US" sz="1600" b="1" dirty="0"/>
          </a:p>
        </p:txBody>
      </p:sp>
      <p:sp>
        <p:nvSpPr>
          <p:cNvPr id="79" name="Content Placeholder 4">
            <a:extLst>
              <a:ext uri="{FF2B5EF4-FFF2-40B4-BE49-F238E27FC236}">
                <a16:creationId xmlns:a16="http://schemas.microsoft.com/office/drawing/2014/main" id="{1D8A7E8D-3950-4C2C-A114-613D1C6CC991}"/>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9848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animBg="1"/>
      <p:bldP spid="43" grpId="0" animBg="1"/>
      <p:bldP spid="44" grpId="0" animBg="1"/>
      <p:bldP spid="45" grpId="0" animBg="1"/>
      <p:bldP spid="46" grpId="0" animBg="1"/>
      <p:bldP spid="47" grpId="0" animBg="1"/>
      <p:bldP spid="48" grpId="0" animBg="1"/>
      <p:bldP spid="49" grpId="0" animBg="1"/>
      <p:bldP spid="50" grpId="0" animBg="1"/>
      <p:bldP spid="76"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4906D9D-BE89-428D-B76C-055984E700A2}"/>
              </a:ext>
            </a:extLst>
          </p:cNvPr>
          <p:cNvSpPr>
            <a:spLocks/>
          </p:cNvSpPr>
          <p:nvPr/>
        </p:nvSpPr>
        <p:spPr bwMode="auto">
          <a:xfrm>
            <a:off x="1533076" y="3429000"/>
            <a:ext cx="2636757" cy="1566191"/>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128016"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dirty="0">
                <a:ln>
                  <a:noFill/>
                </a:ln>
                <a:solidFill>
                  <a:srgbClr val="0078D4"/>
                </a:solidFill>
                <a:effectLst/>
                <a:uLnTx/>
                <a:uFillTx/>
                <a:latin typeface="Segoe UI Semibold"/>
                <a:ea typeface="+mn-ea"/>
                <a:cs typeface="Segoe UI" panose="020B0502040204020203" pitchFamily="34" charset="0"/>
              </a:rPr>
              <a:t>US DoD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Supply chain for the US Department of Defense</a:t>
            </a:r>
          </a:p>
        </p:txBody>
      </p:sp>
      <p:sp>
        <p:nvSpPr>
          <p:cNvPr id="26" name="TextBox 25">
            <a:extLst>
              <a:ext uri="{FF2B5EF4-FFF2-40B4-BE49-F238E27FC236}">
                <a16:creationId xmlns:a16="http://schemas.microsoft.com/office/drawing/2014/main" id="{0112A6CB-127B-4D67-80C4-6472A99C9807}"/>
              </a:ext>
            </a:extLst>
          </p:cNvPr>
          <p:cNvSpPr txBox="1">
            <a:spLocks/>
          </p:cNvSpPr>
          <p:nvPr/>
        </p:nvSpPr>
        <p:spPr>
          <a:xfrm>
            <a:off x="4326997" y="3429000"/>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dirty="0">
                <a:ln>
                  <a:noFill/>
                </a:ln>
                <a:solidFill>
                  <a:srgbClr val="0078D4"/>
                </a:solidFill>
                <a:effectLst/>
                <a:uLnTx/>
                <a:uFillTx/>
                <a:latin typeface="Segoe UI Semibold"/>
                <a:ea typeface="+mn-ea"/>
                <a:cs typeface="Segoe UI" panose="020B0502040204020203" pitchFamily="34" charset="0"/>
              </a:rPr>
              <a:t>Commercial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Commercial companies manufacturing and providing services</a:t>
            </a:r>
            <a:endParaRPr kumimoji="0" lang="en-US" sz="1800" b="1" i="0" u="none" strike="noStrike" kern="0" cap="none" spc="0" normalizeH="0" baseline="0" noProof="0" dirty="0">
              <a:ln>
                <a:noFill/>
              </a:ln>
              <a:solidFill>
                <a:srgbClr val="282828"/>
              </a:solidFill>
              <a:effectLst/>
              <a:uLnTx/>
              <a:uFillTx/>
              <a:latin typeface="Segoe UI"/>
              <a:ea typeface="+mn-ea"/>
              <a:cs typeface="Segoe UI" panose="020B0502040204020203" pitchFamily="34" charset="0"/>
            </a:endParaRPr>
          </a:p>
        </p:txBody>
      </p:sp>
      <p:sp>
        <p:nvSpPr>
          <p:cNvPr id="29" name="TextBox 28">
            <a:extLst>
              <a:ext uri="{FF2B5EF4-FFF2-40B4-BE49-F238E27FC236}">
                <a16:creationId xmlns:a16="http://schemas.microsoft.com/office/drawing/2014/main" id="{138DEAEF-022B-44EE-B455-A61C1F050914}"/>
              </a:ext>
            </a:extLst>
          </p:cNvPr>
          <p:cNvSpPr txBox="1">
            <a:spLocks/>
          </p:cNvSpPr>
          <p:nvPr/>
        </p:nvSpPr>
        <p:spPr>
          <a:xfrm>
            <a:off x="7120918" y="3429000"/>
            <a:ext cx="2636757" cy="1566191"/>
          </a:xfrm>
          <a:prstGeom prst="rect">
            <a:avLst/>
          </a:prstGeom>
          <a:solidFill>
            <a:schemeClr val="bg1">
              <a:lumMod val="85000"/>
              <a:lumOff val="15000"/>
            </a:schemeClr>
          </a:solidFill>
        </p:spPr>
        <p:txBody>
          <a:bodyPr wrap="square" lIns="91440" tIns="128016" rIns="91440" bIns="45720" rtlCol="0" anchor="t">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2400" b="0" i="0" u="none" strike="noStrike" kern="0" cap="none" spc="0" normalizeH="0" baseline="0" noProof="0" dirty="0">
                <a:ln>
                  <a:noFill/>
                </a:ln>
                <a:solidFill>
                  <a:srgbClr val="0078D4"/>
                </a:solidFill>
                <a:effectLst/>
                <a:uLnTx/>
                <a:uFillTx/>
                <a:latin typeface="Segoe UI Semibold"/>
                <a:ea typeface="+mn-ea"/>
                <a:cs typeface="Segoe UI" panose="020B0502040204020203" pitchFamily="34" charset="0"/>
              </a:rPr>
              <a:t>350K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350K companies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282828"/>
                </a:solidFill>
                <a:effectLst/>
                <a:uLnTx/>
                <a:uFillTx/>
                <a:latin typeface="Segoe UI"/>
                <a:ea typeface="+mn-ea"/>
                <a:cs typeface="Segoe UI" panose="020B0502040204020203" pitchFamily="34" charset="0"/>
              </a:rPr>
              <a:t>80% are small/medium</a:t>
            </a:r>
          </a:p>
        </p:txBody>
      </p:sp>
      <p:pic>
        <p:nvPicPr>
          <p:cNvPr id="3076" name="Picture 4">
            <a:extLst>
              <a:ext uri="{FF2B5EF4-FFF2-40B4-BE49-F238E27FC236}">
                <a16:creationId xmlns:a16="http://schemas.microsoft.com/office/drawing/2014/main" id="{272D4AB5-C87A-43CA-B8C8-E0E05A731B58}"/>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519BD339-9D2F-4F0E-8981-ADAA4984CB3C}"/>
              </a:ext>
              <a:ext uri="{C183D7F6-B498-43B3-948B-1728B52AA6E4}">
                <adec:decorative xmlns:adec="http://schemas.microsoft.com/office/drawing/2017/decorative" val="1"/>
              </a:ext>
            </a:extLst>
          </p:cNvPr>
          <p:cNvGrpSpPr/>
          <p:nvPr/>
        </p:nvGrpSpPr>
        <p:grpSpPr>
          <a:xfrm>
            <a:off x="1533076" y="3429000"/>
            <a:ext cx="8224599" cy="0"/>
            <a:chOff x="596006" y="3436678"/>
            <a:chExt cx="8224599" cy="0"/>
          </a:xfrm>
        </p:grpSpPr>
        <p:cxnSp>
          <p:nvCxnSpPr>
            <p:cNvPr id="33" name="Straight Connector 32">
              <a:extLst>
                <a:ext uri="{FF2B5EF4-FFF2-40B4-BE49-F238E27FC236}">
                  <a16:creationId xmlns:a16="http://schemas.microsoft.com/office/drawing/2014/main" id="{644276A6-03B2-4C60-B18B-D0C23703F1AE}"/>
                </a:ext>
              </a:extLst>
            </p:cNvPr>
            <p:cNvCxnSpPr>
              <a:cxnSpLocks/>
            </p:cNvCxnSpPr>
            <p:nvPr/>
          </p:nvCxnSpPr>
          <p:spPr>
            <a:xfrm>
              <a:off x="3389927"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A70736-D843-44E7-A6D4-6431A4199E0C}"/>
                </a:ext>
              </a:extLst>
            </p:cNvPr>
            <p:cNvCxnSpPr>
              <a:cxnSpLocks/>
            </p:cNvCxnSpPr>
            <p:nvPr/>
          </p:nvCxnSpPr>
          <p:spPr>
            <a:xfrm>
              <a:off x="6183848"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AE806E5-867D-4A47-B5EC-0991F79677E6}"/>
                </a:ext>
              </a:extLst>
            </p:cNvPr>
            <p:cNvCxnSpPr>
              <a:cxnSpLocks/>
            </p:cNvCxnSpPr>
            <p:nvPr/>
          </p:nvCxnSpPr>
          <p:spPr>
            <a:xfrm>
              <a:off x="596006" y="3436678"/>
              <a:ext cx="2636757" cy="0"/>
            </a:xfrm>
            <a:prstGeom prst="line">
              <a:avLst/>
            </a:prstGeom>
            <a:ln w="19050">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 name="Title 3">
            <a:extLst>
              <a:ext uri="{FF2B5EF4-FFF2-40B4-BE49-F238E27FC236}">
                <a16:creationId xmlns:a16="http://schemas.microsoft.com/office/drawing/2014/main" id="{35C489FA-5860-438C-88BE-3ACBCDFE4FFF}"/>
              </a:ext>
            </a:extLst>
          </p:cNvPr>
          <p:cNvSpPr txBox="1">
            <a:spLocks/>
          </p:cNvSpPr>
          <p:nvPr/>
        </p:nvSpPr>
        <p:spPr>
          <a:xfrm>
            <a:off x="426424" y="435824"/>
            <a:ext cx="11336039" cy="744014"/>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136" b="0" kern="1200" cap="none" spc="-147" baseline="0" dirty="0" smtClean="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136" b="0" i="0" u="none" strike="noStrike" kern="1200" cap="none" spc="-147" normalizeH="0" baseline="0" noProof="0" dirty="0">
                <a:ln w="3175">
                  <a:noFill/>
                </a:ln>
                <a:solidFill>
                  <a:srgbClr val="000000"/>
                </a:solidFill>
                <a:effectLst/>
                <a:uLnTx/>
                <a:uFillTx/>
                <a:latin typeface="Segoe UI Semilight" panose="020B0402040204020203" pitchFamily="34" charset="0"/>
                <a:cs typeface="Segoe UI Semilight" panose="020B0402040204020203" pitchFamily="34" charset="0"/>
              </a:rPr>
              <a:t>Defense Industrial Base</a:t>
            </a:r>
          </a:p>
        </p:txBody>
      </p:sp>
      <p:pic>
        <p:nvPicPr>
          <p:cNvPr id="38" name="Picture 2" descr="See the source image">
            <a:extLst>
              <a:ext uri="{FF2B5EF4-FFF2-40B4-BE49-F238E27FC236}">
                <a16:creationId xmlns:a16="http://schemas.microsoft.com/office/drawing/2014/main" id="{8A9AEFE1-DA0D-42B3-893A-DC7E11EFB3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5695" y="2174847"/>
            <a:ext cx="991517" cy="9906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See the source image">
            <a:extLst>
              <a:ext uri="{FF2B5EF4-FFF2-40B4-BE49-F238E27FC236}">
                <a16:creationId xmlns:a16="http://schemas.microsoft.com/office/drawing/2014/main" id="{898479CF-1365-47D8-BCA2-A2E4E676B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39" y="2239711"/>
            <a:ext cx="860871" cy="86087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ccelerate">
            <a:extLst>
              <a:ext uri="{FF2B5EF4-FFF2-40B4-BE49-F238E27FC236}">
                <a16:creationId xmlns:a16="http://schemas.microsoft.com/office/drawing/2014/main" id="{9EFD7E4F-6AB8-4EE6-A8BF-2CA8327CF73A}"/>
              </a:ext>
            </a:extLst>
          </p:cNvPr>
          <p:cNvPicPr>
            <a:picLocks noChangeAspect="1"/>
          </p:cNvPicPr>
          <p:nvPr/>
        </p:nvPicPr>
        <p:blipFill>
          <a:blip r:embed="rId6"/>
          <a:stretch>
            <a:fillRect/>
          </a:stretch>
        </p:blipFill>
        <p:spPr>
          <a:xfrm>
            <a:off x="7926470" y="2141319"/>
            <a:ext cx="1025652" cy="1024128"/>
          </a:xfrm>
          <a:prstGeom prst="rect">
            <a:avLst/>
          </a:prstGeom>
        </p:spPr>
      </p:pic>
      <p:sp>
        <p:nvSpPr>
          <p:cNvPr id="41" name="Content Placeholder 4">
            <a:extLst>
              <a:ext uri="{FF2B5EF4-FFF2-40B4-BE49-F238E27FC236}">
                <a16:creationId xmlns:a16="http://schemas.microsoft.com/office/drawing/2014/main" id="{A4DFBB74-CE03-4EB5-95BE-52004B75B357}"/>
              </a:ext>
            </a:extLst>
          </p:cNvPr>
          <p:cNvSpPr>
            <a:spLocks noGrp="1"/>
          </p:cNvSpPr>
          <p:nvPr>
            <p:ph idx="4294967295"/>
          </p:nvPr>
        </p:nvSpPr>
        <p:spPr>
          <a:xfrm>
            <a:off x="0" y="6519863"/>
            <a:ext cx="3776663" cy="111125"/>
          </a:xfrm>
        </p:spPr>
        <p:txBody>
          <a:bodyPr/>
          <a:lstStyle/>
          <a:p>
            <a:r>
              <a:rPr lang="en-US" sz="800" baseline="30000" dirty="0"/>
              <a:t>1</a:t>
            </a:r>
            <a:r>
              <a:rPr lang="en-US" sz="800" dirty="0"/>
              <a:t> “Ninth Annual Cost of Cybercrime Study” by Accenture in 2019</a:t>
            </a:r>
          </a:p>
        </p:txBody>
      </p:sp>
      <p:sp>
        <p:nvSpPr>
          <p:cNvPr id="3" name="Right Brace 2">
            <a:extLst>
              <a:ext uri="{FF2B5EF4-FFF2-40B4-BE49-F238E27FC236}">
                <a16:creationId xmlns:a16="http://schemas.microsoft.com/office/drawing/2014/main" id="{503D2EEE-646E-48F0-9FEA-9C21B8C0FF0B}"/>
              </a:ext>
            </a:extLst>
          </p:cNvPr>
          <p:cNvSpPr/>
          <p:nvPr/>
        </p:nvSpPr>
        <p:spPr>
          <a:xfrm rot="5400000">
            <a:off x="5414884" y="1146445"/>
            <a:ext cx="460978" cy="8224599"/>
          </a:xfrm>
          <a:prstGeom prst="rightBrace">
            <a:avLst/>
          </a:prstGeom>
          <a:ln>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FF0000"/>
              </a:solidFill>
              <a:effectLst/>
              <a:uLnTx/>
              <a:uFillTx/>
              <a:latin typeface="Segoe UI"/>
              <a:ea typeface="+mn-ea"/>
              <a:cs typeface="+mn-cs"/>
            </a:endParaRPr>
          </a:p>
        </p:txBody>
      </p:sp>
      <p:sp>
        <p:nvSpPr>
          <p:cNvPr id="42" name="Content Placeholder 4">
            <a:extLst>
              <a:ext uri="{FF2B5EF4-FFF2-40B4-BE49-F238E27FC236}">
                <a16:creationId xmlns:a16="http://schemas.microsoft.com/office/drawing/2014/main" id="{AB60C985-F939-4A39-AB2E-2AF059921BFE}"/>
              </a:ext>
            </a:extLst>
          </p:cNvPr>
          <p:cNvSpPr txBox="1">
            <a:spLocks/>
          </p:cNvSpPr>
          <p:nvPr/>
        </p:nvSpPr>
        <p:spPr>
          <a:xfrm>
            <a:off x="2384170" y="5594197"/>
            <a:ext cx="2830769" cy="2215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FF0000"/>
                </a:solidFill>
                <a:effectLst/>
                <a:uLnTx/>
                <a:uFillTx/>
                <a:latin typeface="Segoe UI"/>
                <a:ea typeface="+mn-ea"/>
                <a:cs typeface="+mn-cs"/>
              </a:rPr>
              <a:t>Under constant attack</a:t>
            </a:r>
          </a:p>
        </p:txBody>
      </p:sp>
      <p:sp>
        <p:nvSpPr>
          <p:cNvPr id="43" name="Content Placeholder 4">
            <a:extLst>
              <a:ext uri="{FF2B5EF4-FFF2-40B4-BE49-F238E27FC236}">
                <a16:creationId xmlns:a16="http://schemas.microsoft.com/office/drawing/2014/main" id="{0B3D3FEA-A2B2-45B4-A058-BF123EF806D0}"/>
              </a:ext>
            </a:extLst>
          </p:cNvPr>
          <p:cNvSpPr txBox="1">
            <a:spLocks/>
          </p:cNvSpPr>
          <p:nvPr/>
        </p:nvSpPr>
        <p:spPr>
          <a:xfrm>
            <a:off x="5924903" y="5594197"/>
            <a:ext cx="3007516" cy="2215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FF0000"/>
                </a:solidFill>
                <a:effectLst/>
                <a:uLnTx/>
                <a:uFillTx/>
                <a:latin typeface="Segoe UI"/>
                <a:ea typeface="+mn-ea"/>
                <a:cs typeface="+mn-cs"/>
              </a:rPr>
              <a:t>Risk to national security</a:t>
            </a:r>
          </a:p>
        </p:txBody>
      </p:sp>
      <p:sp>
        <p:nvSpPr>
          <p:cNvPr id="18" name="Content Placeholder 4">
            <a:extLst>
              <a:ext uri="{FF2B5EF4-FFF2-40B4-BE49-F238E27FC236}">
                <a16:creationId xmlns:a16="http://schemas.microsoft.com/office/drawing/2014/main" id="{3150D104-11E6-4F7C-BF69-3B78CBD99642}"/>
              </a:ext>
            </a:extLst>
          </p:cNvPr>
          <p:cNvSpPr txBox="1">
            <a:spLocks/>
          </p:cNvSpPr>
          <p:nvPr/>
        </p:nvSpPr>
        <p:spPr>
          <a:xfrm>
            <a:off x="4163022" y="6004499"/>
            <a:ext cx="3007516" cy="221599"/>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FF0000"/>
                </a:solidFill>
                <a:effectLst/>
                <a:uLnTx/>
                <a:uFillTx/>
                <a:latin typeface="Segoe UI"/>
                <a:ea typeface="+mn-ea"/>
                <a:cs typeface="+mn-cs"/>
              </a:rPr>
              <a:t>$5.1T at risk over next 5 years</a:t>
            </a:r>
            <a:r>
              <a:rPr kumimoji="0" lang="en-US" sz="1600" b="1" i="0" u="none" strike="noStrike" kern="1200" cap="none" spc="0" normalizeH="0" baseline="30000" noProof="0" dirty="0">
                <a:ln>
                  <a:noFill/>
                </a:ln>
                <a:solidFill>
                  <a:srgbClr val="FF0000"/>
                </a:solidFill>
                <a:effectLst/>
                <a:uLnTx/>
                <a:uFillTx/>
                <a:latin typeface="Segoe UI"/>
                <a:ea typeface="+mn-ea"/>
                <a:cs typeface="+mn-cs"/>
              </a:rPr>
              <a:t>1</a:t>
            </a:r>
          </a:p>
        </p:txBody>
      </p:sp>
      <p:sp>
        <p:nvSpPr>
          <p:cNvPr id="20" name="Content Placeholder 4">
            <a:extLst>
              <a:ext uri="{FF2B5EF4-FFF2-40B4-BE49-F238E27FC236}">
                <a16:creationId xmlns:a16="http://schemas.microsoft.com/office/drawing/2014/main" id="{DEE99909-F944-4B64-B645-A574BCDD5F9D}"/>
              </a:ext>
            </a:extLst>
          </p:cNvPr>
          <p:cNvSpPr txBox="1">
            <a:spLocks/>
          </p:cNvSpPr>
          <p:nvPr/>
        </p:nvSpPr>
        <p:spPr>
          <a:xfrm>
            <a:off x="5369892" y="6747200"/>
            <a:ext cx="1449102" cy="110800"/>
          </a:xfrm>
          <a:prstGeom prst="rect">
            <a:avLst/>
          </a:prstGeom>
        </p:spPr>
        <p:txBody>
          <a:bodyPr vert="horz" wrap="square" lIns="0" tIns="0" rIns="0" bIns="0" rtlCol="0">
            <a:spAutoFit/>
          </a:bodyPr>
          <a:lstStyle>
            <a:lvl1pPr marL="0"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07"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3pPr>
            <a:lvl4pPr marL="672161"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4pPr>
            <a:lvl5pPr marL="896214" marR="0" indent="0" algn="l" defTabSz="914192" rtl="0" eaLnBrk="1" fontAlgn="auto" latinLnBrk="0" hangingPunct="1">
              <a:lnSpc>
                <a:spcPct val="90000"/>
              </a:lnSpc>
              <a:spcBef>
                <a:spcPts val="0"/>
              </a:spcBef>
              <a:spcAft>
                <a:spcPts val="0"/>
              </a:spcAft>
              <a:buClrTx/>
              <a:buSzPct val="90000"/>
              <a:buFont typeface="Wingdings" panose="05000000000000000000" pitchFamily="2" charset="2"/>
              <a:buNone/>
              <a:tabLst/>
              <a:defRPr sz="1567"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800" dirty="0"/>
              <a:t>Microsoft Internal Only</a:t>
            </a:r>
            <a:endParaRPr lang="en-US" sz="700" dirty="0"/>
          </a:p>
        </p:txBody>
      </p:sp>
    </p:spTree>
    <p:extLst>
      <p:ext uri="{BB962C8B-B14F-4D97-AF65-F5344CB8AC3E}">
        <p14:creationId xmlns:p14="http://schemas.microsoft.com/office/powerpoint/2010/main" val="1561358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animEffect transition="in" filter="fade">
                                      <p:cBhvr>
                                        <p:cTn id="7" dur="500"/>
                                        <p:tgtEl>
                                          <p:spTgt spid="4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animEffect transition="in" filter="fade">
                                      <p:cBhvr>
                                        <p:cTn id="19" dur="500"/>
                                        <p:tgtEl>
                                          <p:spTgt spid="307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uild="p"/>
      <p:bldP spid="3" grpId="0" animBg="1"/>
      <p:bldP spid="42" grpId="0"/>
      <p:bldP spid="43" grpId="0"/>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84&quot;/&gt;&lt;CPresentation id=&quot;1&quot;&gt;&lt;m_precDefaultNumber&gt;&lt;m_bNumberIsYear val=&quot;1&quot;/&gt;&lt;m_chMinusSymbol&gt;-&lt;/m_chMinusSymbol&gt;&lt;m_chDecimalSymbol17909&gt;.&lt;/m_chDecimalSymbol17909&gt;&lt;m_nGroupingDigits17909 val=&quot;2147483647&quot;/&gt;&lt;m_yearfmt&gt;&lt;begin val=&quot;0&quot;/&gt;&lt;end val=&quot;4&quot;/&gt;&lt;/m_yearfmt&gt;&lt;/m_precDefaultNumber&gt;&lt;m_precDefaultPercent&gt;&lt;m_bNumberIsYear val=&quot;1&quot;/&gt;&lt;m_chMinusSymbol&gt;-&lt;/m_chMinusSymbol&gt;&lt;m_nDecimalDigits17909 val=&quot;2&quot;/&gt;&lt;m_chDecimalSymbol17909&gt;.&lt;/m_chDecimalSymbol17909&gt;&lt;m_nGroupingDigits17909 val=&quot;2147483647&quot;/&gt;&lt;m_strSuffix17909&gt;%&lt;/m_strSuffix17909&gt;&lt;m_yearfmt&gt;&lt;begin val=&quot;0&quot;/&gt;&lt;end val=&quot;4&quot;/&gt;&lt;/m_yearfmt&gt;&lt;/m_precDefaultPercent&gt;&lt;m_precDefaultDate&gt;&lt;m_bNumberIsYear val=&quot;0&quot;/&gt;&lt;m_strFormatTime&gt;%d-%m-%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igital_Transformation_Template">
  <a:themeElements>
    <a:clrScheme name="Custom 50">
      <a:dk1>
        <a:srgbClr val="353535"/>
      </a:dk1>
      <a:lt1>
        <a:srgbClr val="FFFFFF"/>
      </a:lt1>
      <a:dk2>
        <a:srgbClr val="0078D7"/>
      </a:dk2>
      <a:lt2>
        <a:srgbClr val="E6E6E6"/>
      </a:lt2>
      <a:accent1>
        <a:srgbClr val="0078D7"/>
      </a:accent1>
      <a:accent2>
        <a:srgbClr val="002050"/>
      </a:accent2>
      <a:accent3>
        <a:srgbClr val="505050"/>
      </a:accent3>
      <a:accent4>
        <a:srgbClr val="32145A"/>
      </a:accent4>
      <a:accent5>
        <a:srgbClr val="FFB900"/>
      </a:accent5>
      <a:accent6>
        <a:srgbClr val="00BC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6519EC1-BCF5-46FE-B33A-6656048E109F}" vid="{3AF2BEBC-107D-4DC3-A0E0-19271B73918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6.xml><?xml version="1.0" encoding="utf-8"?>
<a:theme xmlns:a="http://schemas.openxmlformats.org/drawingml/2006/main" name="2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7.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8.xml><?xml version="1.0" encoding="utf-8"?>
<a:theme xmlns:a="http://schemas.openxmlformats.org/drawingml/2006/main" name="1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24beb252-3883-4dd3-9f55-511ee463409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336B6F52F2314D91F9E74FA358F5B2" ma:contentTypeVersion="4" ma:contentTypeDescription="Create a new document." ma:contentTypeScope="" ma:versionID="a801cd9399d7aa8ef7214878e6a5387e">
  <xsd:schema xmlns:xsd="http://www.w3.org/2001/XMLSchema" xmlns:xs="http://www.w3.org/2001/XMLSchema" xmlns:p="http://schemas.microsoft.com/office/2006/metadata/properties" xmlns:ns2="24beb252-3883-4dd3-9f55-511ee463409c" targetNamespace="http://schemas.microsoft.com/office/2006/metadata/properties" ma:root="true" ma:fieldsID="0d48cbf8e3d587019b66776169ed8c02" ns2:_="">
    <xsd:import namespace="24beb252-3883-4dd3-9f55-511ee463409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4beb252-3883-4dd3-9f55-511ee463409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CC823-60E4-4971-B6A5-8BC426610990}">
  <ds:schemaRefs>
    <ds:schemaRef ds:uri="24beb252-3883-4dd3-9f55-511ee463409c"/>
    <ds:schemaRef ds:uri="http://purl.org/dc/dcmitype/"/>
    <ds:schemaRef ds:uri="http://schemas.microsoft.com/office/infopath/2007/PartnerControl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F909091A-F690-4F5B-96B0-80995516710E}">
  <ds:schemaRefs>
    <ds:schemaRef ds:uri="http://schemas.microsoft.com/sharepoint/v3/contenttype/forms"/>
  </ds:schemaRefs>
</ds:datastoreItem>
</file>

<file path=customXml/itemProps3.xml><?xml version="1.0" encoding="utf-8"?>
<ds:datastoreItem xmlns:ds="http://schemas.openxmlformats.org/officeDocument/2006/customXml" ds:itemID="{66D4587C-91CD-4C45-8D5F-1558144B61FD}">
  <ds:schemaRefs>
    <ds:schemaRef ds:uri="24beb252-3883-4dd3-9f55-511ee46340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156</TotalTime>
  <Words>9688</Words>
  <Application>Microsoft Office PowerPoint</Application>
  <PresentationFormat>Widescreen</PresentationFormat>
  <Paragraphs>1391</Paragraphs>
  <Slides>71</Slides>
  <Notes>50</Notes>
  <HiddenSlides>0</HiddenSlides>
  <MMClips>0</MMClips>
  <ScaleCrop>false</ScaleCrop>
  <HeadingPairs>
    <vt:vector size="8" baseType="variant">
      <vt:variant>
        <vt:lpstr>Fonts Used</vt:lpstr>
      </vt:variant>
      <vt:variant>
        <vt:i4>9</vt:i4>
      </vt:variant>
      <vt:variant>
        <vt:lpstr>Theme</vt:lpstr>
      </vt:variant>
      <vt:variant>
        <vt:i4>8</vt:i4>
      </vt:variant>
      <vt:variant>
        <vt:lpstr>Embedded OLE Servers</vt:lpstr>
      </vt:variant>
      <vt:variant>
        <vt:i4>1</vt:i4>
      </vt:variant>
      <vt:variant>
        <vt:lpstr>Slide Titles</vt:lpstr>
      </vt:variant>
      <vt:variant>
        <vt:i4>71</vt:i4>
      </vt:variant>
    </vt:vector>
  </HeadingPairs>
  <TitlesOfParts>
    <vt:vector size="89" baseType="lpstr">
      <vt:lpstr>Arial</vt:lpstr>
      <vt:lpstr>Calibri</vt:lpstr>
      <vt:lpstr>Calibri Light</vt:lpstr>
      <vt:lpstr>Consolas</vt:lpstr>
      <vt:lpstr>Segoe UI</vt:lpstr>
      <vt:lpstr>Segoe UI Light</vt:lpstr>
      <vt:lpstr>Segoe UI Semibold</vt:lpstr>
      <vt:lpstr>Segoe UI Semilight</vt:lpstr>
      <vt:lpstr>Wingdings</vt:lpstr>
      <vt:lpstr>Digital_Transformation_Template</vt:lpstr>
      <vt:lpstr>Office Theme</vt:lpstr>
      <vt:lpstr>1_Office Theme</vt:lpstr>
      <vt:lpstr>2_Office Theme</vt:lpstr>
      <vt:lpstr>Microsoft 365 PPT Template - 2018</vt:lpstr>
      <vt:lpstr>2_Microsoft 365 PPT Template - 2018</vt:lpstr>
      <vt:lpstr>White Template</vt:lpstr>
      <vt:lpstr>1_Microsoft 365 PPT Template - 2018</vt:lpstr>
      <vt:lpstr>think-cell Slide</vt:lpstr>
      <vt:lpstr>CMMC Tele Sales Campaign Readiness  March 2021</vt:lpstr>
      <vt:lpstr>PowerPoint Presentation</vt:lpstr>
      <vt:lpstr>Campaign Introduction</vt:lpstr>
      <vt:lpstr>PowerPoint Presentation</vt:lpstr>
      <vt:lpstr>Defense Industrial Base</vt:lpstr>
      <vt:lpstr>PowerPoint Presentation</vt:lpstr>
      <vt:lpstr>PowerPoint Presentation</vt:lpstr>
      <vt:lpstr>PowerPoint Presentation</vt:lpstr>
      <vt:lpstr>PowerPoint Presentation</vt:lpstr>
      <vt:lpstr>PowerPoint Presentation</vt:lpstr>
      <vt:lpstr>PowerPoint Presentation</vt:lpstr>
      <vt:lpstr>Cybersecurity Maturity Model Certification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Execution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Session 2 Technical Readiness</vt:lpstr>
      <vt:lpstr>PowerPoint Presentation</vt:lpstr>
      <vt:lpstr>Compliance &amp; Government Clouds</vt:lpstr>
      <vt:lpstr>PowerPoint Presentation</vt:lpstr>
      <vt:lpstr>Public Sector Community Blog</vt:lpstr>
      <vt:lpstr>History of Microsoft Cloud Service Offerings leading to the US</vt:lpstr>
      <vt:lpstr>History of Microsoft Cloud Service Offerings leading to the US</vt:lpstr>
      <vt:lpstr>PowerPoint Presentation</vt:lpstr>
      <vt:lpstr>Microsoft Azure, a strong foundation</vt:lpstr>
      <vt:lpstr>Azure Government, mission ready</vt:lpstr>
      <vt:lpstr>The most trusted and compliant cloud</vt:lpstr>
      <vt:lpstr>Shared responsibility model</vt:lpstr>
      <vt:lpstr>Shared responsibility examples</vt:lpstr>
      <vt:lpstr>Service Offering Differentiation</vt:lpstr>
      <vt:lpstr>Data Enclave vs Going All-In</vt:lpstr>
      <vt:lpstr>Shared Data vs Personal Data</vt:lpstr>
      <vt:lpstr>Public Sector Community Blog</vt:lpstr>
      <vt:lpstr>Going All-In</vt:lpstr>
      <vt:lpstr>Microsoft CMMC Strategy for Products</vt:lpstr>
      <vt:lpstr>CMMC Acceleration Program</vt:lpstr>
      <vt:lpstr>CMMC Acceleration Program Update - January 2021</vt:lpstr>
      <vt:lpstr>Microsoft Product Placemat for CMMC</vt:lpstr>
      <vt:lpstr>Product Placemat  Implementation Guidance</vt:lpstr>
      <vt:lpstr>Microsoft  Compliance Manager</vt:lpstr>
      <vt:lpstr>Microsoft  Compliance Manager Improvement Actions</vt:lpstr>
      <vt:lpstr>Azure Security Center</vt:lpstr>
      <vt:lpstr>Azure Security Benchmark Blueprint </vt:lpstr>
      <vt:lpstr>Microsoft  Cybersecurity Reference Architecture</vt:lpstr>
      <vt:lpstr>Introducing Microsoft Azure Sentinel</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your organization  while maintaining CMMC compliance  October 2020</dc:title>
  <dc:creator>Richard</dc:creator>
  <cp:lastModifiedBy>Jorge A Sotelo Peralta (International Supplier)</cp:lastModifiedBy>
  <cp:revision>2</cp:revision>
  <dcterms:created xsi:type="dcterms:W3CDTF">2020-10-28T03:26:48Z</dcterms:created>
  <dcterms:modified xsi:type="dcterms:W3CDTF">2021-05-05T14:42:34Z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0x01010030336B6F52F2314D91F9E74FA358F5B2</vt:lpwstr>
  </property>
</Properties>
</file>